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8.xml" ContentType="application/vnd.openxmlformats-officedocument.presentationml.notesSlide+xml"/>
  <Override PartName="/ppt/charts/chart16.xml" ContentType="application/vnd.openxmlformats-officedocument.drawingml.chart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theme/themeOverride10.xml" ContentType="application/vnd.openxmlformats-officedocument.themeOverride+xml"/>
  <Override PartName="/ppt/charts/chart18.xml" ContentType="application/vnd.openxmlformats-officedocument.drawingml.chart+xml"/>
  <Override PartName="/ppt/theme/themeOverride11.xml" ContentType="application/vnd.openxmlformats-officedocument.themeOverride+xml"/>
  <Override PartName="/ppt/charts/chart19.xml" ContentType="application/vnd.openxmlformats-officedocument.drawingml.chart+xml"/>
  <Override PartName="/ppt/theme/themeOverride1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theme/themeOverride13.xml" ContentType="application/vnd.openxmlformats-officedocument.themeOverride+xml"/>
  <Override PartName="/ppt/charts/chart21.xml" ContentType="application/vnd.openxmlformats-officedocument.drawingml.chart+xml"/>
  <Override PartName="/ppt/theme/themeOverride14.xml" ContentType="application/vnd.openxmlformats-officedocument.themeOverride+xml"/>
  <Override PartName="/ppt/notesSlides/notesSlide31.xml" ContentType="application/vnd.openxmlformats-officedocument.presentationml.notesSlide+xml"/>
  <Override PartName="/ppt/charts/chart22.xml" ContentType="application/vnd.openxmlformats-officedocument.drawingml.chart+xml"/>
  <Override PartName="/ppt/theme/themeOverride15.xml" ContentType="application/vnd.openxmlformats-officedocument.themeOverride+xml"/>
  <Override PartName="/ppt/charts/chart23.xml" ContentType="application/vnd.openxmlformats-officedocument.drawingml.chart+xml"/>
  <Override PartName="/ppt/theme/themeOverride16.xml" ContentType="application/vnd.openxmlformats-officedocument.themeOverride+xml"/>
  <Override PartName="/ppt/charts/chart24.xml" ContentType="application/vnd.openxmlformats-officedocument.drawingml.chart+xml"/>
  <Override PartName="/ppt/theme/themeOverride17.xml" ContentType="application/vnd.openxmlformats-officedocument.themeOverride+xml"/>
  <Override PartName="/ppt/charts/chart25.xml" ContentType="application/vnd.openxmlformats-officedocument.drawingml.chart+xml"/>
  <Override PartName="/ppt/theme/themeOverride18.xml" ContentType="application/vnd.openxmlformats-officedocument.themeOverride+xml"/>
  <Override PartName="/ppt/notesSlides/notesSlide32.xml" ContentType="application/vnd.openxmlformats-officedocument.presentationml.notesSlide+xml"/>
  <Override PartName="/ppt/charts/chart26.xml" ContentType="application/vnd.openxmlformats-officedocument.drawingml.chart+xml"/>
  <Override PartName="/ppt/theme/themeOverride19.xml" ContentType="application/vnd.openxmlformats-officedocument.themeOverride+xml"/>
  <Override PartName="/ppt/charts/chart27.xml" ContentType="application/vnd.openxmlformats-officedocument.drawingml.chart+xml"/>
  <Override PartName="/ppt/theme/themeOverride20.xml" ContentType="application/vnd.openxmlformats-officedocument.themeOverride+xml"/>
  <Override PartName="/ppt/charts/chart28.xml" ContentType="application/vnd.openxmlformats-officedocument.drawingml.chart+xml"/>
  <Override PartName="/ppt/theme/themeOverride21.xml" ContentType="application/vnd.openxmlformats-officedocument.themeOverride+xml"/>
  <Override PartName="/ppt/notesSlides/notesSlide33.xml" ContentType="application/vnd.openxmlformats-officedocument.presentationml.notesSlide+xml"/>
  <Override PartName="/ppt/charts/chart29.xml" ContentType="application/vnd.openxmlformats-officedocument.drawingml.chart+xml"/>
  <Override PartName="/ppt/theme/themeOverride22.xml" ContentType="application/vnd.openxmlformats-officedocument.themeOverride+xml"/>
  <Override PartName="/ppt/charts/chart30.xml" ContentType="application/vnd.openxmlformats-officedocument.drawingml.chart+xml"/>
  <Override PartName="/ppt/theme/themeOverride23.xml" ContentType="application/vnd.openxmlformats-officedocument.themeOverride+xml"/>
  <Override PartName="/ppt/notesSlides/notesSlide34.xml" ContentType="application/vnd.openxmlformats-officedocument.presentationml.notesSlide+xml"/>
  <Override PartName="/ppt/charts/chart31.xml" ContentType="application/vnd.openxmlformats-officedocument.drawingml.chart+xml"/>
  <Override PartName="/ppt/theme/themeOverride24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2.xml" ContentType="application/vnd.openxmlformats-officedocument.drawingml.chart+xml"/>
  <Override PartName="/ppt/theme/themeOverride25.xml" ContentType="application/vnd.openxmlformats-officedocument.themeOverride+xml"/>
  <Override PartName="/ppt/charts/chart33.xml" ContentType="application/vnd.openxmlformats-officedocument.drawingml.chart+xml"/>
  <Override PartName="/ppt/theme/themeOverride26.xml" ContentType="application/vnd.openxmlformats-officedocument.themeOverride+xml"/>
  <Override PartName="/ppt/charts/chart34.xml" ContentType="application/vnd.openxmlformats-officedocument.drawingml.chart+xml"/>
  <Override PartName="/ppt/theme/themeOverride27.xml" ContentType="application/vnd.openxmlformats-officedocument.themeOverride+xml"/>
  <Override PartName="/ppt/notesSlides/notesSlide37.xml" ContentType="application/vnd.openxmlformats-officedocument.presentationml.notesSlide+xml"/>
  <Override PartName="/ppt/charts/chart35.xml" ContentType="application/vnd.openxmlformats-officedocument.drawingml.chart+xml"/>
  <Override PartName="/ppt/theme/themeOverride28.xml" ContentType="application/vnd.openxmlformats-officedocument.themeOverride+xml"/>
  <Override PartName="/ppt/charts/chart36.xml" ContentType="application/vnd.openxmlformats-officedocument.drawingml.chart+xml"/>
  <Override PartName="/ppt/theme/themeOverride29.xml" ContentType="application/vnd.openxmlformats-officedocument.themeOverride+xml"/>
  <Override PartName="/ppt/notesSlides/notesSlide38.xml" ContentType="application/vnd.openxmlformats-officedocument.presentationml.notesSlide+xml"/>
  <Override PartName="/ppt/charts/chart37.xml" ContentType="application/vnd.openxmlformats-officedocument.drawingml.chart+xml"/>
  <Override PartName="/ppt/theme/themeOverride30.xml" ContentType="application/vnd.openxmlformats-officedocument.themeOverride+xml"/>
  <Override PartName="/ppt/charts/chart38.xml" ContentType="application/vnd.openxmlformats-officedocument.drawingml.chart+xml"/>
  <Override PartName="/ppt/theme/themeOverride31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9.xml" ContentType="application/vnd.openxmlformats-officedocument.drawingml.chart+xml"/>
  <Override PartName="/ppt/theme/themeOverride32.xml" ContentType="application/vnd.openxmlformats-officedocument.themeOverride+xml"/>
  <Override PartName="/ppt/charts/chart40.xml" ContentType="application/vnd.openxmlformats-officedocument.drawingml.chart+xml"/>
  <Override PartName="/ppt/theme/themeOverride33.xml" ContentType="application/vnd.openxmlformats-officedocument.themeOverride+xml"/>
  <Override PartName="/ppt/notesSlides/notesSlide41.xml" ContentType="application/vnd.openxmlformats-officedocument.presentationml.notesSlide+xml"/>
  <Override PartName="/ppt/charts/chart41.xml" ContentType="application/vnd.openxmlformats-officedocument.drawingml.chart+xml"/>
  <Override PartName="/ppt/theme/themeOverride34.xml" ContentType="application/vnd.openxmlformats-officedocument.themeOverr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44.xml" ContentType="application/vnd.openxmlformats-officedocument.drawingml.chart+xml"/>
  <Override PartName="/ppt/theme/themeOverride35.xml" ContentType="application/vnd.openxmlformats-officedocument.themeOverride+xml"/>
  <Override PartName="/ppt/charts/chart45.xml" ContentType="application/vnd.openxmlformats-officedocument.drawingml.chart+xml"/>
  <Override PartName="/ppt/theme/themeOverride36.xml" ContentType="application/vnd.openxmlformats-officedocument.themeOverride+xml"/>
  <Override PartName="/ppt/charts/chart46.xml" ContentType="application/vnd.openxmlformats-officedocument.drawingml.chart+xml"/>
  <Override PartName="/ppt/theme/themeOverride37.xml" ContentType="application/vnd.openxmlformats-officedocument.themeOverride+xml"/>
  <Override PartName="/ppt/charts/chart47.xml" ContentType="application/vnd.openxmlformats-officedocument.drawingml.chart+xml"/>
  <Override PartName="/ppt/theme/themeOverride38.xml" ContentType="application/vnd.openxmlformats-officedocument.themeOverride+xml"/>
  <Override PartName="/ppt/charts/chart48.xml" ContentType="application/vnd.openxmlformats-officedocument.drawingml.chart+xml"/>
  <Override PartName="/ppt/theme/themeOverride39.xml" ContentType="application/vnd.openxmlformats-officedocument.themeOverride+xml"/>
  <Override PartName="/ppt/charts/chart49.xml" ContentType="application/vnd.openxmlformats-officedocument.drawingml.chart+xml"/>
  <Override PartName="/ppt/theme/themeOverride40.xml" ContentType="application/vnd.openxmlformats-officedocument.themeOverride+xml"/>
  <Override PartName="/ppt/charts/chart50.xml" ContentType="application/vnd.openxmlformats-officedocument.drawingml.chart+xml"/>
  <Override PartName="/ppt/theme/themeOverride41.xml" ContentType="application/vnd.openxmlformats-officedocument.themeOverride+xml"/>
  <Override PartName="/ppt/notesSlides/notesSlide44.xml" ContentType="application/vnd.openxmlformats-officedocument.presentationml.notesSlide+xml"/>
  <Override PartName="/ppt/charts/chart51.xml" ContentType="application/vnd.openxmlformats-officedocument.drawingml.chart+xml"/>
  <Override PartName="/ppt/theme/themeOverride42.xml" ContentType="application/vnd.openxmlformats-officedocument.themeOverride+xml"/>
  <Override PartName="/ppt/charts/chart52.xml" ContentType="application/vnd.openxmlformats-officedocument.drawingml.chart+xml"/>
  <Override PartName="/ppt/theme/themeOverride43.xml" ContentType="application/vnd.openxmlformats-officedocument.themeOverride+xml"/>
  <Override PartName="/ppt/notesSlides/notesSlide45.xml" ContentType="application/vnd.openxmlformats-officedocument.presentationml.notesSlide+xml"/>
  <Override PartName="/ppt/charts/chart53.xml" ContentType="application/vnd.openxmlformats-officedocument.drawingml.chart+xml"/>
  <Override PartName="/ppt/theme/themeOverride44.xml" ContentType="application/vnd.openxmlformats-officedocument.themeOverride+xml"/>
  <Override PartName="/ppt/charts/chart54.xml" ContentType="application/vnd.openxmlformats-officedocument.drawingml.chart+xml"/>
  <Override PartName="/ppt/theme/themeOverride45.xml" ContentType="application/vnd.openxmlformats-officedocument.themeOverride+xml"/>
  <Override PartName="/ppt/notesSlides/notesSlide46.xml" ContentType="application/vnd.openxmlformats-officedocument.presentationml.notesSlide+xml"/>
  <Override PartName="/ppt/charts/chart55.xml" ContentType="application/vnd.openxmlformats-officedocument.drawingml.chart+xml"/>
  <Override PartName="/ppt/theme/themeOverride46.xml" ContentType="application/vnd.openxmlformats-officedocument.themeOverride+xml"/>
  <Override PartName="/ppt/drawings/drawing1.xml" ContentType="application/vnd.openxmlformats-officedocument.drawingml.chartshapes+xml"/>
  <Override PartName="/ppt/notesSlides/notesSlide47.xml" ContentType="application/vnd.openxmlformats-officedocument.presentationml.notesSlide+xml"/>
  <Override PartName="/ppt/charts/chart56.xml" ContentType="application/vnd.openxmlformats-officedocument.drawingml.chart+xml"/>
  <Override PartName="/ppt/theme/themeOverride47.xml" ContentType="application/vnd.openxmlformats-officedocument.themeOverride+xml"/>
  <Override PartName="/ppt/charts/chart57.xml" ContentType="application/vnd.openxmlformats-officedocument.drawingml.chart+xml"/>
  <Override PartName="/ppt/theme/themeOverride48.xml" ContentType="application/vnd.openxmlformats-officedocument.themeOverride+xml"/>
  <Override PartName="/ppt/charts/chart58.xml" ContentType="application/vnd.openxmlformats-officedocument.drawingml.chart+xml"/>
  <Override PartName="/ppt/theme/themeOverride49.xml" ContentType="application/vnd.openxmlformats-officedocument.themeOverride+xml"/>
  <Override PartName="/ppt/charts/chart59.xml" ContentType="application/vnd.openxmlformats-officedocument.drawingml.chart+xml"/>
  <Override PartName="/ppt/theme/themeOverride50.xml" ContentType="application/vnd.openxmlformats-officedocument.themeOverride+xml"/>
  <Override PartName="/ppt/notesSlides/notesSlide48.xml" ContentType="application/vnd.openxmlformats-officedocument.presentationml.notesSlide+xml"/>
  <Override PartName="/ppt/charts/chart60.xml" ContentType="application/vnd.openxmlformats-officedocument.drawingml.chart+xml"/>
  <Override PartName="/ppt/theme/themeOverride51.xml" ContentType="application/vnd.openxmlformats-officedocument.themeOverride+xml"/>
  <Override PartName="/ppt/charts/chart61.xml" ContentType="application/vnd.openxmlformats-officedocument.drawingml.chart+xml"/>
  <Override PartName="/ppt/theme/themeOverride52.xml" ContentType="application/vnd.openxmlformats-officedocument.themeOverride+xml"/>
  <Override PartName="/ppt/charts/chart62.xml" ContentType="application/vnd.openxmlformats-officedocument.drawingml.chart+xml"/>
  <Override PartName="/ppt/theme/themeOverride53.xml" ContentType="application/vnd.openxmlformats-officedocument.themeOverride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288" r:id="rId3"/>
    <p:sldId id="480" r:id="rId4"/>
    <p:sldId id="434" r:id="rId5"/>
    <p:sldId id="436" r:id="rId6"/>
    <p:sldId id="444" r:id="rId7"/>
    <p:sldId id="435" r:id="rId8"/>
    <p:sldId id="451" r:id="rId9"/>
    <p:sldId id="452" r:id="rId10"/>
    <p:sldId id="464" r:id="rId11"/>
    <p:sldId id="453" r:id="rId12"/>
    <p:sldId id="439" r:id="rId13"/>
    <p:sldId id="459" r:id="rId14"/>
    <p:sldId id="460" r:id="rId15"/>
    <p:sldId id="461" r:id="rId16"/>
    <p:sldId id="462" r:id="rId17"/>
    <p:sldId id="463" r:id="rId18"/>
    <p:sldId id="448" r:id="rId19"/>
    <p:sldId id="442" r:id="rId20"/>
    <p:sldId id="449" r:id="rId21"/>
    <p:sldId id="454" r:id="rId22"/>
    <p:sldId id="458" r:id="rId23"/>
    <p:sldId id="465" r:id="rId24"/>
    <p:sldId id="450" r:id="rId25"/>
    <p:sldId id="443" r:id="rId26"/>
    <p:sldId id="447" r:id="rId27"/>
    <p:sldId id="455" r:id="rId28"/>
    <p:sldId id="437" r:id="rId29"/>
    <p:sldId id="438" r:id="rId30"/>
    <p:sldId id="378" r:id="rId31"/>
    <p:sldId id="379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441" r:id="rId41"/>
    <p:sldId id="456" r:id="rId42"/>
    <p:sldId id="466" r:id="rId43"/>
    <p:sldId id="468" r:id="rId44"/>
    <p:sldId id="469" r:id="rId45"/>
    <p:sldId id="467" r:id="rId46"/>
    <p:sldId id="474" r:id="rId47"/>
    <p:sldId id="475" r:id="rId48"/>
    <p:sldId id="476" r:id="rId49"/>
    <p:sldId id="478" r:id="rId50"/>
    <p:sldId id="479" r:id="rId51"/>
    <p:sldId id="296" r:id="rId52"/>
    <p:sldId id="361" r:id="rId53"/>
    <p:sldId id="362" r:id="rId54"/>
    <p:sldId id="389" r:id="rId55"/>
    <p:sldId id="396" r:id="rId56"/>
    <p:sldId id="397" r:id="rId57"/>
    <p:sldId id="399" r:id="rId58"/>
    <p:sldId id="398" r:id="rId59"/>
    <p:sldId id="403" r:id="rId60"/>
    <p:sldId id="401" r:id="rId61"/>
    <p:sldId id="402" r:id="rId62"/>
    <p:sldId id="404" r:id="rId63"/>
    <p:sldId id="406" r:id="rId64"/>
    <p:sldId id="409" r:id="rId65"/>
    <p:sldId id="407" r:id="rId66"/>
    <p:sldId id="410" r:id="rId67"/>
    <p:sldId id="411" r:id="rId68"/>
    <p:sldId id="412" r:id="rId69"/>
    <p:sldId id="413" r:id="rId70"/>
    <p:sldId id="414" r:id="rId71"/>
    <p:sldId id="416" r:id="rId72"/>
    <p:sldId id="417" r:id="rId73"/>
    <p:sldId id="420" r:id="rId74"/>
    <p:sldId id="418" r:id="rId75"/>
    <p:sldId id="421" r:id="rId76"/>
    <p:sldId id="422" r:id="rId77"/>
    <p:sldId id="423" r:id="rId78"/>
    <p:sldId id="424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40" r:id="rId87"/>
    <p:sldId id="470" r:id="rId8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1" autoAdjust="0"/>
    <p:restoredTop sz="94660"/>
  </p:normalViewPr>
  <p:slideViewPr>
    <p:cSldViewPr>
      <p:cViewPr>
        <p:scale>
          <a:sx n="70" d="100"/>
          <a:sy n="70" d="100"/>
        </p:scale>
        <p:origin x="-763" y="6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miRNA_working%20folder_Nov%203%202014\mirna%20for%20survival\rt-pcr%20validation_sig%20mirn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apers%20in%20Olga's%20lab\tRNA-Met_numbe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apers%20in%20Olga's%20lab\miR-34a_number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apers%20in%20Olga's%20lab\miR-34a_number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apers%20in%20Olga's%20lab\tRNA-Met_number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apers%20in%20Olga's%20lab\miR-34a%20standard%20curve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apers%20in%20Olga's%20lab\tRNA%20Met%20standard%20curve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34aPulldown_MetPCR1.xls" TargetMode="External"/><Relationship Id="rId1" Type="http://schemas.openxmlformats.org/officeDocument/2006/relationships/themeOverride" Target="../theme/themeOverride9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Luc_tRNA-Met_New.xlsx" TargetMode="External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New%20tRNA-Met_qRT-PCR.xlsx" TargetMode="External"/><Relationship Id="rId1" Type="http://schemas.openxmlformats.org/officeDocument/2006/relationships/themeOverride" Target="../theme/themeOverride11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Firefly%20Renilla_qRT-PCR.xlsx" TargetMode="External"/><Relationship Id="rId1" Type="http://schemas.openxmlformats.org/officeDocument/2006/relationships/themeOverride" Target="../theme/themeOverrid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96h-34a_MetSer.xls" TargetMode="External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Ago2_ChIP.xls" TargetMode="External"/><Relationship Id="rId1" Type="http://schemas.openxmlformats.org/officeDocument/2006/relationships/themeOverride" Target="../theme/themeOverride13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Ago2_ChIP.xls" TargetMode="External"/><Relationship Id="rId1" Type="http://schemas.openxmlformats.org/officeDocument/2006/relationships/themeOverride" Target="../theme/themeOverride14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STORE%20N%20GO:EXEL:#7_#20_#22_Met.xls" TargetMode="External"/><Relationship Id="rId1" Type="http://schemas.openxmlformats.org/officeDocument/2006/relationships/themeOverride" Target="../theme/themeOverride15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STORE%20N%20GO:EXEL:#7_#20_#22_Met.xls" TargetMode="External"/><Relationship Id="rId1" Type="http://schemas.openxmlformats.org/officeDocument/2006/relationships/themeOverride" Target="../theme/themeOverride16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%2323_7_Dox-MTT.xls" TargetMode="External"/><Relationship Id="rId1" Type="http://schemas.openxmlformats.org/officeDocument/2006/relationships/themeOverride" Target="../theme/themeOverride17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_migration.xls" TargetMode="External"/><Relationship Id="rId1" Type="http://schemas.openxmlformats.org/officeDocument/2006/relationships/themeOverride" Target="../theme/themeOverride18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_CancerCell.xls" TargetMode="External"/><Relationship Id="rId1" Type="http://schemas.openxmlformats.org/officeDocument/2006/relationships/themeOverride" Target="../theme/themeOverride19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CaCell_MTT.xls" TargetMode="External"/><Relationship Id="rId1" Type="http://schemas.openxmlformats.org/officeDocument/2006/relationships/themeOverride" Target="../theme/themeOverride20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_migration.xls" TargetMode="External"/><Relationship Id="rId1" Type="http://schemas.openxmlformats.org/officeDocument/2006/relationships/themeOverride" Target="../theme/themeOverride21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STORE%20N%20GO:EXEL:Apoptosis%20analysis.xls" TargetMode="External"/><Relationship Id="rId1" Type="http://schemas.openxmlformats.org/officeDocument/2006/relationships/themeOverride" Target="../theme/themeOverride2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96h-34a_MetSer.xls" TargetMode="External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%2323_7_Dox-MTT.xls" TargetMode="External"/><Relationship Id="rId1" Type="http://schemas.openxmlformats.org/officeDocument/2006/relationships/themeOverride" Target="../theme/themeOverride23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1806_apoptosis.xls" TargetMode="External"/><Relationship Id="rId1" Type="http://schemas.openxmlformats.org/officeDocument/2006/relationships/themeOverride" Target="../theme/themeOverride24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CF7_34a.xls" TargetMode="External"/><Relationship Id="rId1" Type="http://schemas.openxmlformats.org/officeDocument/2006/relationships/themeOverride" Target="../theme/themeOverride25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CF7_34a.xls" TargetMode="External"/><Relationship Id="rId1" Type="http://schemas.openxmlformats.org/officeDocument/2006/relationships/themeOverride" Target="../theme/themeOverride26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oleObject" Target="STORE%20N%20GO:Papers%20in%20Olga's%20lab:miR-34a_tRNA-Met:MCF7_34a.xls" TargetMode="External"/><Relationship Id="rId1" Type="http://schemas.openxmlformats.org/officeDocument/2006/relationships/themeOverride" Target="../theme/themeOverride27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et_shRNA_MTT.xls" TargetMode="External"/><Relationship Id="rId1" Type="http://schemas.openxmlformats.org/officeDocument/2006/relationships/themeOverride" Target="../theme/themeOverride28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%237_%2320_%2322_Met.xls" TargetMode="External"/><Relationship Id="rId1" Type="http://schemas.openxmlformats.org/officeDocument/2006/relationships/themeOverride" Target="../theme/themeOverride29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STORE%20N%20GO:EXEL:Apoptosis%20analysis.xls" TargetMode="External"/><Relationship Id="rId1" Type="http://schemas.openxmlformats.org/officeDocument/2006/relationships/themeOverride" Target="../theme/themeOverride30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%237_%2320_cell%20cycle.xls" TargetMode="External"/><Relationship Id="rId1" Type="http://schemas.openxmlformats.org/officeDocument/2006/relationships/themeOverride" Target="../theme/themeOverride31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%237-20_wound%20healing\wound%20healing.xls" TargetMode="External"/><Relationship Id="rId1" Type="http://schemas.openxmlformats.org/officeDocument/2006/relationships/themeOverride" Target="../theme/themeOverride3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_CancerCell.xls" TargetMode="External"/><Relationship Id="rId1" Type="http://schemas.openxmlformats.org/officeDocument/2006/relationships/themeOverride" Target="../theme/themeOverride3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colony%20formation.xls" TargetMode="External"/><Relationship Id="rId1" Type="http://schemas.openxmlformats.org/officeDocument/2006/relationships/themeOverride" Target="../theme/themeOverride33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Tube%20formation1.xls" TargetMode="External"/><Relationship Id="rId1" Type="http://schemas.openxmlformats.org/officeDocument/2006/relationships/themeOverride" Target="../theme/themeOverride34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.wang5\Desktop\Off-target_1806-tMet%20siRNA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apers%20in%20Olga's%20lab\Off-target_1806-tMet%20siRNA_1.xlsx" TargetMode="Externa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Pro_Concentration_shRNA-Met.xls" TargetMode="External"/><Relationship Id="rId1" Type="http://schemas.openxmlformats.org/officeDocument/2006/relationships/themeOverride" Target="../theme/themeOverride35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%237_%2320_%2322_Met.xls" TargetMode="External"/><Relationship Id="rId1" Type="http://schemas.openxmlformats.org/officeDocument/2006/relationships/themeOverride" Target="../theme/themeOverride36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CF7_Met_PCR.xls" TargetMode="External"/><Relationship Id="rId1" Type="http://schemas.openxmlformats.org/officeDocument/2006/relationships/themeOverride" Target="../theme/themeOverride37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CF7_Met_shRNA.xls" TargetMode="External"/><Relationship Id="rId1" Type="http://schemas.openxmlformats.org/officeDocument/2006/relationships/themeOverride" Target="../theme/themeOverride38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CF7_Met_shRNA.xls" TargetMode="External"/><Relationship Id="rId1" Type="http://schemas.openxmlformats.org/officeDocument/2006/relationships/themeOverride" Target="../theme/themeOverride39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CF7_Met_shRNA.xls" TargetMode="External"/><Relationship Id="rId1" Type="http://schemas.openxmlformats.org/officeDocument/2006/relationships/themeOverride" Target="../theme/themeOverride40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_CancerCell.xls" TargetMode="External"/><Relationship Id="rId1" Type="http://schemas.openxmlformats.org/officeDocument/2006/relationships/themeOverride" Target="../theme/themeOverride4.xml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CF7_Met_shRNA.xls" TargetMode="External"/><Relationship Id="rId1" Type="http://schemas.openxmlformats.org/officeDocument/2006/relationships/themeOverride" Target="../theme/themeOverride41.xml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TT_1806_pcDNA-tRNA-Met.xls" TargetMode="External"/><Relationship Id="rId1" Type="http://schemas.openxmlformats.org/officeDocument/2006/relationships/themeOverride" Target="../theme/themeOverride42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MTT_1806_pcDNA-tRNA-Met.xls" TargetMode="External"/><Relationship Id="rId1" Type="http://schemas.openxmlformats.org/officeDocument/2006/relationships/themeOverride" Target="../theme/themeOverride43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Apoptosis_1806_pcDNA-tRNA-Met.xls" TargetMode="External"/><Relationship Id="rId1" Type="http://schemas.openxmlformats.org/officeDocument/2006/relationships/themeOverride" Target="../theme/themeOverride44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miR-34a_tRNA-Met\Apoptosis_1806_pcDNA-tRNA-Met.xls" TargetMode="External"/><Relationship Id="rId1" Type="http://schemas.openxmlformats.org/officeDocument/2006/relationships/themeOverride" Target="../theme/themeOverride45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Papers%20in%20Olga's%20lab\PNAS\Densitomitry_miR34a-tRNA_Met.xlsx" TargetMode="External"/><Relationship Id="rId1" Type="http://schemas.openxmlformats.org/officeDocument/2006/relationships/themeOverride" Target="../theme/themeOverride46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34a_PCR.xls" TargetMode="External"/><Relationship Id="rId1" Type="http://schemas.openxmlformats.org/officeDocument/2006/relationships/themeOverride" Target="../theme/themeOverride47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34a_PCR.xls" TargetMode="External"/><Relationship Id="rId1" Type="http://schemas.openxmlformats.org/officeDocument/2006/relationships/themeOverride" Target="../theme/themeOverride48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34a_FISH.xls" TargetMode="External"/><Relationship Id="rId1" Type="http://schemas.openxmlformats.org/officeDocument/2006/relationships/themeOverride" Target="../theme/themeOverride49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34a_FISH.xls" TargetMode="External"/><Relationship Id="rId1" Type="http://schemas.openxmlformats.org/officeDocument/2006/relationships/themeOverride" Target="../theme/themeOverride50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96h-34a_MetSer.xls" TargetMode="External"/><Relationship Id="rId1" Type="http://schemas.openxmlformats.org/officeDocument/2006/relationships/themeOverride" Target="../theme/themeOverride5.xml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PNAS\Densitomitry_miR34a-tRNA_Met.xlsx" TargetMode="External"/><Relationship Id="rId1" Type="http://schemas.openxmlformats.org/officeDocument/2006/relationships/themeOverride" Target="../theme/themeOverride51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PNAS\Densitomitry_miR34a-tRNA_Met.xlsx" TargetMode="External"/><Relationship Id="rId1" Type="http://schemas.openxmlformats.org/officeDocument/2006/relationships/themeOverride" Target="../theme/themeOverride52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apers%20in%20Olga's%20lab\PNAS\Densitomitry_miR34a-tRNA_Met.xlsx" TargetMode="External"/><Relationship Id="rId1" Type="http://schemas.openxmlformats.org/officeDocument/2006/relationships/themeOverride" Target="../theme/themeOverride53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XEL\miR-tRNA_qPCR.xls" TargetMode="Externa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EXEL\miR-tRNA_qPCR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96h-34a_MetSer.xls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_CancerCell.xls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E:\EXEL\miR_CancerCell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summary'!$A$3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errBars>
            <c:errBarType val="both"/>
            <c:errValType val="stdDev"/>
            <c:noEndCap val="0"/>
            <c:val val="1"/>
          </c:errBars>
          <c:cat>
            <c:strRef>
              <c:f>'final summary'!$B$2:$D$2</c:f>
              <c:strCache>
                <c:ptCount val="3"/>
                <c:pt idx="0">
                  <c:v>miR-574-3p</c:v>
                </c:pt>
                <c:pt idx="1">
                  <c:v>miR-99b</c:v>
                </c:pt>
                <c:pt idx="2">
                  <c:v>miR-769-5p</c:v>
                </c:pt>
              </c:strCache>
            </c:strRef>
          </c:cat>
          <c:val>
            <c:numRef>
              <c:f>'final summary'!$B$3:$D$3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'final summary'!$A$4</c:f>
              <c:strCache>
                <c:ptCount val="1"/>
                <c:pt idx="0">
                  <c:v>Tumor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'final summary'!$B$8:$D$8</c:f>
                <c:numCache>
                  <c:formatCode>General</c:formatCode>
                  <c:ptCount val="3"/>
                  <c:pt idx="0">
                    <c:v>1.4653575481184154E-2</c:v>
                  </c:pt>
                  <c:pt idx="1">
                    <c:v>9.2067999999999997E-2</c:v>
                  </c:pt>
                  <c:pt idx="2">
                    <c:v>1.8761E-2</c:v>
                  </c:pt>
                </c:numCache>
              </c:numRef>
            </c:plus>
            <c:minus>
              <c:numRef>
                <c:f>'final summary'!$B$8:$D$8</c:f>
                <c:numCache>
                  <c:formatCode>General</c:formatCode>
                  <c:ptCount val="3"/>
                  <c:pt idx="0">
                    <c:v>1.4653575481184154E-2</c:v>
                  </c:pt>
                  <c:pt idx="1">
                    <c:v>9.2067999999999997E-2</c:v>
                  </c:pt>
                  <c:pt idx="2">
                    <c:v>1.8761E-2</c:v>
                  </c:pt>
                </c:numCache>
              </c:numRef>
            </c:minus>
          </c:errBars>
          <c:cat>
            <c:strRef>
              <c:f>'final summary'!$B$2:$D$2</c:f>
              <c:strCache>
                <c:ptCount val="3"/>
                <c:pt idx="0">
                  <c:v>miR-574-3p</c:v>
                </c:pt>
                <c:pt idx="1">
                  <c:v>miR-99b</c:v>
                </c:pt>
                <c:pt idx="2">
                  <c:v>miR-769-5p</c:v>
                </c:pt>
              </c:strCache>
            </c:strRef>
          </c:cat>
          <c:val>
            <c:numRef>
              <c:f>'final summary'!$B$4:$D$4</c:f>
              <c:numCache>
                <c:formatCode>General</c:formatCode>
                <c:ptCount val="3"/>
                <c:pt idx="0">
                  <c:v>0.15</c:v>
                </c:pt>
                <c:pt idx="1">
                  <c:v>0.35814313850359802</c:v>
                </c:pt>
                <c:pt idx="2">
                  <c:v>0.30569400000000002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866752"/>
        <c:axId val="125868288"/>
      </c:barChart>
      <c:catAx>
        <c:axId val="125866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Times New Roman" panose="02020603050405020304" pitchFamily="18" charset="0"/>
              </a:defRPr>
            </a:pPr>
            <a:endParaRPr lang="en-US"/>
          </a:p>
        </c:txPr>
        <c:crossAx val="125868288"/>
        <c:crosses val="autoZero"/>
        <c:auto val="1"/>
        <c:lblAlgn val="ctr"/>
        <c:lblOffset val="100"/>
        <c:noMultiLvlLbl val="0"/>
      </c:catAx>
      <c:valAx>
        <c:axId val="125868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+mn-lt"/>
                    <a:cs typeface="Times New Roman" panose="02020603050405020304" pitchFamily="18" charset="0"/>
                  </a:defRPr>
                </a:pPr>
                <a:r>
                  <a:rPr lang="en-US" sz="1200">
                    <a:latin typeface="+mn-lt"/>
                    <a:cs typeface="Times New Roman" panose="02020603050405020304" pitchFamily="18" charset="0"/>
                  </a:rPr>
                  <a:t>Relative expression of miRNAs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58667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'Cancer cell'!$C$23:$C$27</c:f>
                <c:numCache>
                  <c:formatCode>General</c:formatCode>
                  <c:ptCount val="5"/>
                  <c:pt idx="0">
                    <c:v>0.17320508075688801</c:v>
                  </c:pt>
                  <c:pt idx="1">
                    <c:v>1.8583146486355131</c:v>
                  </c:pt>
                  <c:pt idx="2">
                    <c:v>0.40203648258999303</c:v>
                  </c:pt>
                  <c:pt idx="3">
                    <c:v>10.86477488645453</c:v>
                  </c:pt>
                  <c:pt idx="4">
                    <c:v>1.4022244233122421</c:v>
                  </c:pt>
                </c:numCache>
              </c:numRef>
            </c:plus>
            <c:minus>
              <c:numRef>
                <c:f>'Cancer cell'!$C$23:$C$27</c:f>
                <c:numCache>
                  <c:formatCode>General</c:formatCode>
                  <c:ptCount val="5"/>
                  <c:pt idx="0">
                    <c:v>0.17320508075688801</c:v>
                  </c:pt>
                  <c:pt idx="1">
                    <c:v>1.8583146486355131</c:v>
                  </c:pt>
                  <c:pt idx="2">
                    <c:v>0.40203648258999303</c:v>
                  </c:pt>
                  <c:pt idx="3">
                    <c:v>10.86477488645453</c:v>
                  </c:pt>
                  <c:pt idx="4">
                    <c:v>1.4022244233122421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'Cancer cell'!$A$23:$A$27</c:f>
              <c:strCache>
                <c:ptCount val="5"/>
                <c:pt idx="0">
                  <c:v>HMEC</c:v>
                </c:pt>
                <c:pt idx="1">
                  <c:v>MCF7</c:v>
                </c:pt>
                <c:pt idx="2">
                  <c:v>ZR75-1</c:v>
                </c:pt>
                <c:pt idx="3">
                  <c:v>HCC1419</c:v>
                </c:pt>
                <c:pt idx="4">
                  <c:v>HCC1806</c:v>
                </c:pt>
              </c:strCache>
            </c:strRef>
          </c:cat>
          <c:val>
            <c:numRef>
              <c:f>'Cancer cell'!$B$23:$B$27</c:f>
              <c:numCache>
                <c:formatCode>General</c:formatCode>
                <c:ptCount val="5"/>
                <c:pt idx="0">
                  <c:v>2.82</c:v>
                </c:pt>
                <c:pt idx="1">
                  <c:v>39.833333333333343</c:v>
                </c:pt>
                <c:pt idx="2">
                  <c:v>4.5233333333333334</c:v>
                </c:pt>
                <c:pt idx="3">
                  <c:v>86.133333333333312</c:v>
                </c:pt>
                <c:pt idx="4">
                  <c:v>9.3733333333333348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2799616"/>
        <c:axId val="293219328"/>
      </c:barChart>
      <c:catAx>
        <c:axId val="29279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219328"/>
        <c:crosses val="autoZero"/>
        <c:auto val="1"/>
        <c:lblAlgn val="ctr"/>
        <c:lblOffset val="100"/>
        <c:noMultiLvlLbl val="0"/>
      </c:catAx>
      <c:valAx>
        <c:axId val="293219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Molecular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number of tRNA-Met (×10E+9)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79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'Cancer cell'!$C$26:$C$30</c:f>
                <c:numCache>
                  <c:formatCode>General</c:formatCode>
                  <c:ptCount val="5"/>
                  <c:pt idx="0">
                    <c:v>1.1588931500933692</c:v>
                  </c:pt>
                  <c:pt idx="1">
                    <c:v>0.79052725021554149</c:v>
                  </c:pt>
                  <c:pt idx="2">
                    <c:v>0.90737717258774908</c:v>
                  </c:pt>
                  <c:pt idx="3">
                    <c:v>0.30892285984260437</c:v>
                  </c:pt>
                  <c:pt idx="4">
                    <c:v>0.16522711641858204</c:v>
                  </c:pt>
                </c:numCache>
              </c:numRef>
            </c:plus>
            <c:minus>
              <c:numRef>
                <c:f>'Cancer cell'!$C$26:$C$30</c:f>
                <c:numCache>
                  <c:formatCode>General</c:formatCode>
                  <c:ptCount val="5"/>
                  <c:pt idx="0">
                    <c:v>1.1588931500933692</c:v>
                  </c:pt>
                  <c:pt idx="1">
                    <c:v>0.79052725021554149</c:v>
                  </c:pt>
                  <c:pt idx="2">
                    <c:v>0.90737717258774908</c:v>
                  </c:pt>
                  <c:pt idx="3">
                    <c:v>0.30892285984260437</c:v>
                  </c:pt>
                  <c:pt idx="4">
                    <c:v>0.16522711641858204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'Cancer cell'!$A$26:$A$30</c:f>
              <c:strCache>
                <c:ptCount val="5"/>
                <c:pt idx="0">
                  <c:v>HMEC</c:v>
                </c:pt>
                <c:pt idx="1">
                  <c:v>MCF7</c:v>
                </c:pt>
                <c:pt idx="2">
                  <c:v>ZR74-1</c:v>
                </c:pt>
                <c:pt idx="3">
                  <c:v>HCC1419</c:v>
                </c:pt>
                <c:pt idx="4">
                  <c:v>HCC1806</c:v>
                </c:pt>
              </c:strCache>
            </c:strRef>
          </c:cat>
          <c:val>
            <c:numRef>
              <c:f>'Cancer cell'!$B$26:$B$30</c:f>
              <c:numCache>
                <c:formatCode>General</c:formatCode>
                <c:ptCount val="5"/>
                <c:pt idx="0">
                  <c:v>12.776666666666666</c:v>
                </c:pt>
                <c:pt idx="1">
                  <c:v>5.8266666666666653</c:v>
                </c:pt>
                <c:pt idx="2">
                  <c:v>6.1966666666666663</c:v>
                </c:pt>
                <c:pt idx="3">
                  <c:v>4.9366666666666674</c:v>
                </c:pt>
                <c:pt idx="4">
                  <c:v>0.83000000000000007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041472"/>
        <c:axId val="294130048"/>
      </c:barChart>
      <c:catAx>
        <c:axId val="29404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4130048"/>
        <c:crosses val="autoZero"/>
        <c:auto val="1"/>
        <c:lblAlgn val="ctr"/>
        <c:lblOffset val="100"/>
        <c:noMultiLvlLbl val="0"/>
      </c:catAx>
      <c:valAx>
        <c:axId val="2941300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Molecular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number of miR-34a (×10E+5)</a:t>
                </a:r>
                <a:endParaRPr lang="en-US" sz="12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04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HMEC!$B$18</c:f>
              <c:strCache>
                <c:ptCount val="1"/>
                <c:pt idx="0">
                  <c:v>30kVp/0.1Gy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HMEC!$D$19:$D$20</c:f>
                <c:numCache>
                  <c:formatCode>General</c:formatCode>
                  <c:ptCount val="2"/>
                  <c:pt idx="0">
                    <c:v>0.12626856299174399</c:v>
                  </c:pt>
                  <c:pt idx="1">
                    <c:v>0.42006943870428498</c:v>
                  </c:pt>
                </c:numCache>
              </c:numRef>
            </c:plus>
            <c:minus>
              <c:numRef>
                <c:f>HMEC!$D$19:$D$20</c:f>
                <c:numCache>
                  <c:formatCode>General</c:formatCode>
                  <c:ptCount val="2"/>
                  <c:pt idx="0">
                    <c:v>0.12626856299174399</c:v>
                  </c:pt>
                  <c:pt idx="1">
                    <c:v>0.42006943870428498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HMEC!$A$19:$A$20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HMEC!$B$19:$B$20</c:f>
              <c:numCache>
                <c:formatCode>0.00E+00</c:formatCode>
                <c:ptCount val="2"/>
                <c:pt idx="0" formatCode="General">
                  <c:v>1.9775</c:v>
                </c:pt>
                <c:pt idx="1">
                  <c:v>3.333333333333333</c:v>
                </c:pt>
              </c:numCache>
            </c:numRef>
          </c:val>
        </c:ser>
        <c:ser>
          <c:idx val="1"/>
          <c:order val="1"/>
          <c:tx>
            <c:strRef>
              <c:f>HMEC!$C$18</c:f>
              <c:strCache>
                <c:ptCount val="1"/>
                <c:pt idx="0">
                  <c:v>80kVp/2.5Gy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HMEC!$E$19:$E$20</c:f>
                <c:numCache>
                  <c:formatCode>General</c:formatCode>
                  <c:ptCount val="2"/>
                  <c:pt idx="0">
                    <c:v>0.12626856299174399</c:v>
                  </c:pt>
                  <c:pt idx="1">
                    <c:v>0.25372228912730599</c:v>
                  </c:pt>
                </c:numCache>
              </c:numRef>
            </c:plus>
            <c:minus>
              <c:numRef>
                <c:f>HMEC!$E$19:$E$20</c:f>
                <c:numCache>
                  <c:formatCode>General</c:formatCode>
                  <c:ptCount val="2"/>
                  <c:pt idx="0">
                    <c:v>0.12626856299174399</c:v>
                  </c:pt>
                  <c:pt idx="1">
                    <c:v>0.25372228912730599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HMEC!$A$19:$A$20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HMEC!$C$19:$C$20</c:f>
              <c:numCache>
                <c:formatCode>General</c:formatCode>
                <c:ptCount val="2"/>
                <c:pt idx="0">
                  <c:v>1.9775</c:v>
                </c:pt>
                <c:pt idx="1">
                  <c:v>3.4750000000000001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236992"/>
        <c:axId val="87273856"/>
      </c:barChart>
      <c:catAx>
        <c:axId val="87236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post-IR (HMEC)</a:t>
                </a:r>
              </a:p>
            </c:rich>
          </c:tx>
          <c:layout>
            <c:manualLayout>
              <c:xMode val="edge"/>
              <c:yMode val="edge"/>
              <c:x val="0.29584115600175542"/>
              <c:y val="0.7890591280256634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7273856"/>
        <c:crosses val="autoZero"/>
        <c:auto val="1"/>
        <c:lblAlgn val="ctr"/>
        <c:lblOffset val="100"/>
        <c:noMultiLvlLbl val="0"/>
      </c:catAx>
      <c:valAx>
        <c:axId val="87273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Molecular number of miR-34a </a:t>
                </a:r>
                <a:endParaRPr lang="en-US" sz="1100" b="1" dirty="0" smtClean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(×</a:t>
                </a:r>
                <a:r>
                  <a:rPr lang="en-US" sz="1100" b="1" dirty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10E+6)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3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708038153724288E-3"/>
          <c:y val="0.8431707494896471"/>
          <c:w val="0.98821897760615085"/>
          <c:h val="0.11053295421405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HMEC!$B$37</c:f>
              <c:strCache>
                <c:ptCount val="1"/>
                <c:pt idx="0">
                  <c:v>30kVp/0.1Gy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HMEC!$D$38:$D$39</c:f>
                <c:numCache>
                  <c:formatCode>General</c:formatCode>
                  <c:ptCount val="2"/>
                  <c:pt idx="0">
                    <c:v>1.4047538337137</c:v>
                  </c:pt>
                  <c:pt idx="1">
                    <c:v>0.51052260805309402</c:v>
                  </c:pt>
                </c:numCache>
              </c:numRef>
            </c:plus>
            <c:minus>
              <c:numRef>
                <c:f>HMEC!$D$38:$D$39</c:f>
                <c:numCache>
                  <c:formatCode>General</c:formatCode>
                  <c:ptCount val="2"/>
                  <c:pt idx="0">
                    <c:v>1.4047538337137</c:v>
                  </c:pt>
                  <c:pt idx="1">
                    <c:v>0.51052260805309402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HMEC!$A$38:$A$39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HMEC!$B$38:$B$39</c:f>
              <c:numCache>
                <c:formatCode>General</c:formatCode>
                <c:ptCount val="2"/>
                <c:pt idx="0">
                  <c:v>11.433333333333341</c:v>
                </c:pt>
                <c:pt idx="1">
                  <c:v>5.6333333333333329</c:v>
                </c:pt>
              </c:numCache>
            </c:numRef>
          </c:val>
        </c:ser>
        <c:ser>
          <c:idx val="1"/>
          <c:order val="1"/>
          <c:tx>
            <c:strRef>
              <c:f>HMEC!$C$37</c:f>
              <c:strCache>
                <c:ptCount val="1"/>
                <c:pt idx="0">
                  <c:v>80kVp/2.5Gy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HMEC!$E$38:$E$39</c:f>
                <c:numCache>
                  <c:formatCode>General</c:formatCode>
                  <c:ptCount val="2"/>
                  <c:pt idx="0">
                    <c:v>1.4047538337137</c:v>
                  </c:pt>
                  <c:pt idx="1">
                    <c:v>0.56011903496786597</c:v>
                  </c:pt>
                </c:numCache>
              </c:numRef>
            </c:plus>
            <c:minus>
              <c:numRef>
                <c:f>HMEC!$E$38:$E$39</c:f>
                <c:numCache>
                  <c:formatCode>General</c:formatCode>
                  <c:ptCount val="2"/>
                  <c:pt idx="0">
                    <c:v>1.4047538337137</c:v>
                  </c:pt>
                  <c:pt idx="1">
                    <c:v>0.56011903496786597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HMEC!$A$38:$A$39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HMEC!$C$38:$C$39</c:f>
              <c:numCache>
                <c:formatCode>General</c:formatCode>
                <c:ptCount val="2"/>
                <c:pt idx="0">
                  <c:v>11.433333333333341</c:v>
                </c:pt>
                <c:pt idx="1">
                  <c:v>6.543333333333333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245376"/>
        <c:axId val="88247680"/>
      </c:barChart>
      <c:catAx>
        <c:axId val="88245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post-IR (HMEC)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22571413545984348"/>
              <c:y val="0.788364683581219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247680"/>
        <c:crosses val="autoZero"/>
        <c:auto val="1"/>
        <c:lblAlgn val="ctr"/>
        <c:lblOffset val="100"/>
        <c:noMultiLvlLbl val="0"/>
      </c:catAx>
      <c:valAx>
        <c:axId val="882476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Molecule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number of tRNA-Met (×10E+8)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4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miR-34a</a:t>
            </a:r>
            <a:r>
              <a:rPr lang="en-US" sz="1000" b="1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 curve</a:t>
            </a:r>
            <a:endParaRPr lang="en-US" sz="10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1"/>
            <c:trendlineLbl>
              <c:layout>
                <c:manualLayout>
                  <c:x val="-2.6334208223971999E-4"/>
                  <c:y val="-6.939559638378539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Sheet1!$G$36:$G$44</c:f>
              <c:numCache>
                <c:formatCode>0.00E+00</c:formatCode>
                <c:ptCount val="9"/>
                <c:pt idx="0">
                  <c:v>700000000</c:v>
                </c:pt>
                <c:pt idx="1">
                  <c:v>70000000</c:v>
                </c:pt>
                <c:pt idx="2">
                  <c:v>7000000</c:v>
                </c:pt>
                <c:pt idx="3">
                  <c:v>700000</c:v>
                </c:pt>
                <c:pt idx="4">
                  <c:v>70000</c:v>
                </c:pt>
                <c:pt idx="5">
                  <c:v>7000</c:v>
                </c:pt>
                <c:pt idx="6">
                  <c:v>700</c:v>
                </c:pt>
                <c:pt idx="7">
                  <c:v>70</c:v>
                </c:pt>
                <c:pt idx="8">
                  <c:v>7</c:v>
                </c:pt>
              </c:numCache>
            </c:numRef>
          </c:xVal>
          <c:yVal>
            <c:numRef>
              <c:f>Sheet1!$H$36:$H$44</c:f>
              <c:numCache>
                <c:formatCode>General</c:formatCode>
                <c:ptCount val="9"/>
                <c:pt idx="0">
                  <c:v>12.63666666666667</c:v>
                </c:pt>
                <c:pt idx="1">
                  <c:v>14.95</c:v>
                </c:pt>
                <c:pt idx="2">
                  <c:v>18.673333333333311</c:v>
                </c:pt>
                <c:pt idx="3">
                  <c:v>23.14333333333331</c:v>
                </c:pt>
                <c:pt idx="4">
                  <c:v>28.223333333333311</c:v>
                </c:pt>
                <c:pt idx="5">
                  <c:v>29.67</c:v>
                </c:pt>
                <c:pt idx="6">
                  <c:v>30.79</c:v>
                </c:pt>
                <c:pt idx="7">
                  <c:v>31.736666666666672</c:v>
                </c:pt>
                <c:pt idx="8">
                  <c:v>35.496666666666641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864832"/>
        <c:axId val="109966080"/>
      </c:scatterChart>
      <c:valAx>
        <c:axId val="109864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 baseline="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Molecule </a:t>
                </a:r>
                <a:r>
                  <a:rPr lang="en-US" sz="1100" b="1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endParaRPr lang="en-US" sz="11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66080"/>
        <c:crosses val="autoZero"/>
        <c:crossBetween val="midCat"/>
      </c:valAx>
      <c:valAx>
        <c:axId val="10996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Ct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value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64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>
                <a:solidFill>
                  <a:sysClr val="windowText" lastClr="000000"/>
                </a:solidFill>
              </a:rPr>
              <a:t>tRNA-Met</a:t>
            </a:r>
            <a:r>
              <a:rPr lang="en-US" sz="1200" baseline="0">
                <a:solidFill>
                  <a:sysClr val="windowText" lastClr="000000"/>
                </a:solidFill>
              </a:rPr>
              <a:t> standard curve</a:t>
            </a:r>
            <a:endParaRPr lang="en-US" sz="1200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1"/>
            <c:trendlineLbl>
              <c:layout>
                <c:manualLayout>
                  <c:x val="-2.6334208223971999E-4"/>
                  <c:y val="-6.204214056576259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Sheet1!$G$23:$G$27</c:f>
              <c:numCache>
                <c:formatCode>0.00E+00</c:formatCode>
                <c:ptCount val="5"/>
                <c:pt idx="0">
                  <c:v>700000000</c:v>
                </c:pt>
                <c:pt idx="1">
                  <c:v>70000000</c:v>
                </c:pt>
                <c:pt idx="2">
                  <c:v>7000000</c:v>
                </c:pt>
                <c:pt idx="3">
                  <c:v>700000</c:v>
                </c:pt>
                <c:pt idx="4">
                  <c:v>70000</c:v>
                </c:pt>
              </c:numCache>
            </c:numRef>
          </c:xVal>
          <c:yVal>
            <c:numRef>
              <c:f>Sheet1!$H$23:$H$27</c:f>
              <c:numCache>
                <c:formatCode>General</c:formatCode>
                <c:ptCount val="5"/>
                <c:pt idx="0">
                  <c:v>27.787500000000001</c:v>
                </c:pt>
                <c:pt idx="1">
                  <c:v>31.052499999999998</c:v>
                </c:pt>
                <c:pt idx="2">
                  <c:v>35.884999999999998</c:v>
                </c:pt>
                <c:pt idx="3">
                  <c:v>38.057499999999997</c:v>
                </c:pt>
                <c:pt idx="4">
                  <c:v>39.155000000000001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735936"/>
        <c:axId val="115824512"/>
      </c:scatterChart>
      <c:valAx>
        <c:axId val="115735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 baseline="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Molecule </a:t>
                </a:r>
                <a:r>
                  <a:rPr lang="en-US" sz="1100" b="1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endParaRPr lang="en-US" sz="11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24512"/>
        <c:crosses val="autoZero"/>
        <c:crossBetween val="midCat"/>
      </c:valAx>
      <c:valAx>
        <c:axId val="11582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Ct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value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73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'Met pulldown'!$F$43:$F$44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0.26764399999999999</c:v>
                  </c:pt>
                </c:numCache>
              </c:numRef>
            </c:plus>
            <c:minus>
              <c:numRef>
                <c:f>'Met pulldown'!$F$43:$F$44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0.26764399999999999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'Met pulldown'!$D$43:$D$44</c:f>
              <c:strCache>
                <c:ptCount val="2"/>
                <c:pt idx="0">
                  <c:v>NS control</c:v>
                </c:pt>
                <c:pt idx="1">
                  <c:v>miR-34a</c:v>
                </c:pt>
              </c:strCache>
            </c:strRef>
          </c:cat>
          <c:val>
            <c:numRef>
              <c:f>'Met pulldown'!$E$43:$E$44</c:f>
              <c:numCache>
                <c:formatCode>General</c:formatCode>
                <c:ptCount val="2"/>
                <c:pt idx="0">
                  <c:v>1</c:v>
                </c:pt>
                <c:pt idx="1">
                  <c:v>11.604939999999999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13120"/>
        <c:axId val="129415424"/>
      </c:barChart>
      <c:catAx>
        <c:axId val="129413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Pulldown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probes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415424"/>
        <c:crosses val="autoZero"/>
        <c:auto val="1"/>
        <c:lblAlgn val="ctr"/>
        <c:lblOffset val="100"/>
        <c:noMultiLvlLbl val="0"/>
      </c:catAx>
      <c:valAx>
        <c:axId val="1294154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levels of tRNA</a:t>
                </a:r>
                <a:r>
                  <a:rPr lang="en-US" sz="1200" b="1" baseline="3000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Met(CATR) 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(qRT-PCR)</a:t>
                </a:r>
                <a:endParaRPr lang="en-US" sz="12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13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48002333041699"/>
          <c:y val="6.9919072615923006E-2"/>
          <c:w val="0.76793593108553804"/>
          <c:h val="0.72277413240011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Empty vector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Sheet1!$D$35:$D$37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3.4575911595337502E-2</c:v>
                  </c:pt>
                  <c:pt idx="2">
                    <c:v>2.8333651473887899E-2</c:v>
                  </c:pt>
                </c:numCache>
              </c:numRef>
            </c:plus>
            <c:minus>
              <c:numRef>
                <c:f>Sheet1!$D$35:$D$37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3.4575911595337502E-2</c:v>
                  </c:pt>
                  <c:pt idx="2">
                    <c:v>2.8333651473887899E-2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Sheet1!$A$35:$A$37</c:f>
              <c:strCache>
                <c:ptCount val="3"/>
                <c:pt idx="0">
                  <c:v>20nM NS control</c:v>
                </c:pt>
                <c:pt idx="1">
                  <c:v>5nM miR-34a</c:v>
                </c:pt>
                <c:pt idx="2">
                  <c:v>20nM miR-34a</c:v>
                </c:pt>
              </c:strCache>
            </c:strRef>
          </c:cat>
          <c:val>
            <c:numRef>
              <c:f>Sheet1!$B$35:$B$37</c:f>
              <c:numCache>
                <c:formatCode>General</c:formatCode>
                <c:ptCount val="3"/>
                <c:pt idx="0">
                  <c:v>1</c:v>
                </c:pt>
                <c:pt idx="1">
                  <c:v>0.83308330250674101</c:v>
                </c:pt>
                <c:pt idx="2">
                  <c:v>0.61179913026657995</c:v>
                </c:pt>
              </c:numCache>
            </c:numRef>
          </c:val>
        </c:ser>
        <c:ser>
          <c:idx val="1"/>
          <c:order val="1"/>
          <c:tx>
            <c:strRef>
              <c:f>Sheet1!$C$34</c:f>
              <c:strCache>
                <c:ptCount val="1"/>
                <c:pt idx="0">
                  <c:v>Luc-Met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Sheet1!$E$35:$E$37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7.9046356043450793E-3</c:v>
                  </c:pt>
                  <c:pt idx="2">
                    <c:v>8.0219645824533593E-3</c:v>
                  </c:pt>
                </c:numCache>
              </c:numRef>
            </c:plus>
            <c:minus>
              <c:numRef>
                <c:f>Sheet1!$E$35:$E$37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7.9046356043450793E-3</c:v>
                  </c:pt>
                  <c:pt idx="2">
                    <c:v>8.0219645824533593E-3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Sheet1!$A$35:$A$37</c:f>
              <c:strCache>
                <c:ptCount val="3"/>
                <c:pt idx="0">
                  <c:v>20nM NS control</c:v>
                </c:pt>
                <c:pt idx="1">
                  <c:v>5nM miR-34a</c:v>
                </c:pt>
                <c:pt idx="2">
                  <c:v>20nM miR-34a</c:v>
                </c:pt>
              </c:strCache>
            </c:strRef>
          </c:cat>
          <c:val>
            <c:numRef>
              <c:f>Sheet1!$C$35:$C$37</c:f>
              <c:numCache>
                <c:formatCode>General</c:formatCode>
                <c:ptCount val="3"/>
                <c:pt idx="0">
                  <c:v>1</c:v>
                </c:pt>
                <c:pt idx="1">
                  <c:v>0.70518092403919297</c:v>
                </c:pt>
                <c:pt idx="2">
                  <c:v>0.507440539707815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513472"/>
        <c:axId val="163558528"/>
      </c:barChart>
      <c:catAx>
        <c:axId val="163513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63558528"/>
        <c:crosses val="autoZero"/>
        <c:auto val="1"/>
        <c:lblAlgn val="ctr"/>
        <c:lblOffset val="100"/>
        <c:noMultiLvlLbl val="0"/>
      </c:catAx>
      <c:valAx>
        <c:axId val="1635585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Firefly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luciferase activity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1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Sheet1!$I$45</c:f>
              <c:strCache>
                <c:ptCount val="1"/>
                <c:pt idx="0">
                  <c:v>Empty vector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Sheet1!$K$46:$K$48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6.3229537692829602E-2</c:v>
                  </c:pt>
                  <c:pt idx="2">
                    <c:v>4.5203483418764401E-2</c:v>
                  </c:pt>
                </c:numCache>
              </c:numRef>
            </c:plus>
            <c:minus>
              <c:numRef>
                <c:f>Sheet1!$K$46:$K$48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6.3229537692829602E-2</c:v>
                  </c:pt>
                  <c:pt idx="2">
                    <c:v>4.5203483418764401E-2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Sheet1!$H$46:$H$48</c:f>
              <c:strCache>
                <c:ptCount val="3"/>
                <c:pt idx="0">
                  <c:v>20nM NS control</c:v>
                </c:pt>
                <c:pt idx="1">
                  <c:v>5nM miR-34a</c:v>
                </c:pt>
                <c:pt idx="2">
                  <c:v>20nM miR-34a</c:v>
                </c:pt>
              </c:strCache>
            </c:strRef>
          </c:cat>
          <c:val>
            <c:numRef>
              <c:f>Sheet1!$I$46:$I$48</c:f>
              <c:numCache>
                <c:formatCode>General</c:formatCode>
                <c:ptCount val="3"/>
                <c:pt idx="0">
                  <c:v>1</c:v>
                </c:pt>
                <c:pt idx="1">
                  <c:v>0.90063698629264399</c:v>
                </c:pt>
                <c:pt idx="2">
                  <c:v>0.76755767849599699</c:v>
                </c:pt>
              </c:numCache>
            </c:numRef>
          </c:val>
        </c:ser>
        <c:ser>
          <c:idx val="1"/>
          <c:order val="1"/>
          <c:tx>
            <c:strRef>
              <c:f>Sheet1!$J$45</c:f>
              <c:strCache>
                <c:ptCount val="1"/>
                <c:pt idx="0">
                  <c:v>Luc-Met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Sheet1!$L$46:$L$48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6.0397573380428803E-2</c:v>
                  </c:pt>
                  <c:pt idx="2">
                    <c:v>3.2885784237577098E-2</c:v>
                  </c:pt>
                </c:numCache>
              </c:numRef>
            </c:plus>
            <c:minus>
              <c:numRef>
                <c:f>Sheet1!$L$46:$L$48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6.0397573380428803E-2</c:v>
                  </c:pt>
                  <c:pt idx="2">
                    <c:v>3.2885784237577098E-2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Sheet1!$H$46:$H$48</c:f>
              <c:strCache>
                <c:ptCount val="3"/>
                <c:pt idx="0">
                  <c:v>20nM NS control</c:v>
                </c:pt>
                <c:pt idx="1">
                  <c:v>5nM miR-34a</c:v>
                </c:pt>
                <c:pt idx="2">
                  <c:v>20nM miR-34a</c:v>
                </c:pt>
              </c:strCache>
            </c:strRef>
          </c:cat>
          <c:val>
            <c:numRef>
              <c:f>Sheet1!$J$46:$J$48</c:f>
              <c:numCache>
                <c:formatCode>General</c:formatCode>
                <c:ptCount val="3"/>
                <c:pt idx="0">
                  <c:v>1</c:v>
                </c:pt>
                <c:pt idx="1">
                  <c:v>0.78615845180224997</c:v>
                </c:pt>
                <c:pt idx="2">
                  <c:v>0.69468551070335305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911552"/>
        <c:axId val="181913088"/>
      </c:barChart>
      <c:catAx>
        <c:axId val="1819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81913088"/>
        <c:crosses val="autoZero"/>
        <c:auto val="1"/>
        <c:lblAlgn val="ctr"/>
        <c:lblOffset val="100"/>
        <c:noMultiLvlLbl val="0"/>
      </c:catAx>
      <c:valAx>
        <c:axId val="1819130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200" b="1" baseline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 levels of tRNA</a:t>
                </a:r>
                <a:r>
                  <a:rPr lang="en-US" sz="1200" b="1" baseline="3000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Met(CAT)</a:t>
                </a:r>
                <a:r>
                  <a:rPr lang="en-US" sz="1200" b="1" baseline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 (qRT-PCR)</a:t>
                </a:r>
                <a:endParaRPr lang="en-US" sz="1200" b="1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91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Combined!$B$5</c:f>
              <c:strCache>
                <c:ptCount val="1"/>
                <c:pt idx="0">
                  <c:v>Empty vector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Combined!$D$6:$D$8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0.18251053708102</c:v>
                  </c:pt>
                  <c:pt idx="2">
                    <c:v>0.244343086939351</c:v>
                  </c:pt>
                </c:numCache>
              </c:numRef>
            </c:plus>
            <c:minus>
              <c:numRef>
                <c:f>Combined!$D$6:$D$8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0.18251053708102</c:v>
                  </c:pt>
                  <c:pt idx="2">
                    <c:v>0.244343086939351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Combined!$A$6:$A$8</c:f>
              <c:strCache>
                <c:ptCount val="3"/>
                <c:pt idx="0">
                  <c:v>20 nM AllStar</c:v>
                </c:pt>
                <c:pt idx="1">
                  <c:v>5 nM miR-34a</c:v>
                </c:pt>
                <c:pt idx="2">
                  <c:v>20 nM miR-34a</c:v>
                </c:pt>
              </c:strCache>
            </c:strRef>
          </c:cat>
          <c:val>
            <c:numRef>
              <c:f>Combined!$B$6:$B$8</c:f>
              <c:numCache>
                <c:formatCode>General</c:formatCode>
                <c:ptCount val="3"/>
                <c:pt idx="0">
                  <c:v>1</c:v>
                </c:pt>
                <c:pt idx="1">
                  <c:v>1.409407560985797</c:v>
                </c:pt>
                <c:pt idx="2">
                  <c:v>1.301999875464219</c:v>
                </c:pt>
              </c:numCache>
            </c:numRef>
          </c:val>
        </c:ser>
        <c:ser>
          <c:idx val="1"/>
          <c:order val="1"/>
          <c:tx>
            <c:strRef>
              <c:f>Combined!$C$5</c:f>
              <c:strCache>
                <c:ptCount val="1"/>
                <c:pt idx="0">
                  <c:v>Luc-Met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Combined!$E$6:$E$8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0.19795436600010399</c:v>
                  </c:pt>
                  <c:pt idx="2">
                    <c:v>0.110430435916701</c:v>
                  </c:pt>
                </c:numCache>
              </c:numRef>
            </c:plus>
            <c:minus>
              <c:numRef>
                <c:f>Combined!$E$6:$E$8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0.19795436600010399</c:v>
                  </c:pt>
                  <c:pt idx="2">
                    <c:v>0.110430435916701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Combined!$A$6:$A$8</c:f>
              <c:strCache>
                <c:ptCount val="3"/>
                <c:pt idx="0">
                  <c:v>20 nM AllStar</c:v>
                </c:pt>
                <c:pt idx="1">
                  <c:v>5 nM miR-34a</c:v>
                </c:pt>
                <c:pt idx="2">
                  <c:v>20 nM miR-34a</c:v>
                </c:pt>
              </c:strCache>
            </c:strRef>
          </c:cat>
          <c:val>
            <c:numRef>
              <c:f>Combined!$C$6:$C$8</c:f>
              <c:numCache>
                <c:formatCode>General</c:formatCode>
                <c:ptCount val="3"/>
                <c:pt idx="0">
                  <c:v>1</c:v>
                </c:pt>
                <c:pt idx="1">
                  <c:v>0.74441538828043097</c:v>
                </c:pt>
                <c:pt idx="2">
                  <c:v>0.51906540936770196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800896"/>
        <c:axId val="204423552"/>
      </c:barChart>
      <c:catAx>
        <c:axId val="20080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423552"/>
        <c:crosses val="autoZero"/>
        <c:auto val="1"/>
        <c:lblAlgn val="ctr"/>
        <c:lblOffset val="100"/>
        <c:noMultiLvlLbl val="0"/>
      </c:catAx>
      <c:valAx>
        <c:axId val="2044235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expression of firefly (qRT-PCR)</a:t>
                </a:r>
                <a:endParaRPr lang="en-US" sz="12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80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30kVp/0.1Gy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Sheet1!$D$3:$D$4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0.135572</c:v>
                  </c:pt>
                </c:numCache>
              </c:numRef>
            </c:plus>
            <c:minus>
              <c:numRef>
                <c:f>Sheet1!$D$3:$D$4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0.135572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Sheet1!$A$3:$A$4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Sheet1!$B$3:$B$4</c:f>
              <c:numCache>
                <c:formatCode>General</c:formatCode>
                <c:ptCount val="2"/>
                <c:pt idx="0">
                  <c:v>1</c:v>
                </c:pt>
                <c:pt idx="1">
                  <c:v>1.6132740000000001</c:v>
                </c:pt>
              </c:numCache>
            </c:numRef>
          </c:val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80kVp/2.5Gy</c:v>
                </c:pt>
              </c:strCache>
            </c:strRef>
          </c:tx>
          <c:spPr>
            <a:gradFill>
              <a:gsLst>
                <a:gs pos="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Sheet1!$E$3:$E$4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0.113701</c:v>
                  </c:pt>
                </c:numCache>
              </c:numRef>
            </c:plus>
            <c:minus>
              <c:numRef>
                <c:f>Sheet1!$E$3:$E$4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0.113701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Sheet1!$A$3:$A$4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Sheet1!$C$3:$C$4</c:f>
              <c:numCache>
                <c:formatCode>General</c:formatCode>
                <c:ptCount val="2"/>
                <c:pt idx="0">
                  <c:v>1</c:v>
                </c:pt>
                <c:pt idx="1">
                  <c:v>1.7965679999999999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381824"/>
        <c:axId val="38478976"/>
      </c:barChart>
      <c:catAx>
        <c:axId val="38381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post-IR (HMEC)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478976"/>
        <c:crosses val="autoZero"/>
        <c:auto val="1"/>
        <c:lblAlgn val="ctr"/>
        <c:lblOffset val="100"/>
        <c:noMultiLvlLbl val="0"/>
      </c:catAx>
      <c:valAx>
        <c:axId val="38478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expressiuon of miR-34a (qRT-PCR)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818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0979488675027"/>
          <c:y val="0.86072725284339502"/>
          <c:w val="0.75804063380966302"/>
          <c:h val="8.37171916010498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'miR-34a'!$F$18:$F$19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0.31817200000000001</c:v>
                  </c:pt>
                </c:numCache>
              </c:numRef>
            </c:plus>
            <c:minus>
              <c:numRef>
                <c:f>'miR-34a'!$F$18:$F$19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0.31817200000000001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'miR-34a'!$D$18:$D$19</c:f>
              <c:strCache>
                <c:ptCount val="2"/>
                <c:pt idx="0">
                  <c:v>Dox(-)</c:v>
                </c:pt>
                <c:pt idx="1">
                  <c:v>Dox(+)</c:v>
                </c:pt>
              </c:strCache>
            </c:strRef>
          </c:cat>
          <c:val>
            <c:numRef>
              <c:f>'miR-34a'!$E$18:$E$19</c:f>
              <c:numCache>
                <c:formatCode>General</c:formatCode>
                <c:ptCount val="2"/>
                <c:pt idx="0">
                  <c:v>1</c:v>
                </c:pt>
                <c:pt idx="1">
                  <c:v>2.6899739999999999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982208"/>
        <c:axId val="150006016"/>
      </c:barChart>
      <c:catAx>
        <c:axId val="14998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0006016"/>
        <c:crosses val="autoZero"/>
        <c:auto val="1"/>
        <c:lblAlgn val="ctr"/>
        <c:lblOffset val="100"/>
        <c:noMultiLvlLbl val="0"/>
      </c:catAx>
      <c:valAx>
        <c:axId val="1500060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levels of miR-34a (ChIP-PCR)</a:t>
                </a:r>
                <a:endParaRPr lang="en-US" sz="12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82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46ABE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Met!$H$19:$H$20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5.7197999999999999E-2</c:v>
                  </c:pt>
                </c:numCache>
              </c:numRef>
            </c:plus>
            <c:minus>
              <c:numRef>
                <c:f>Met!$H$19:$H$20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5.7197999999999999E-2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Met!$F$19:$F$20</c:f>
              <c:strCache>
                <c:ptCount val="2"/>
                <c:pt idx="0">
                  <c:v>Dox(-)</c:v>
                </c:pt>
                <c:pt idx="1">
                  <c:v>Dox(+)</c:v>
                </c:pt>
              </c:strCache>
            </c:strRef>
          </c:cat>
          <c:val>
            <c:numRef>
              <c:f>Met!$G$19:$G$20</c:f>
              <c:numCache>
                <c:formatCode>General</c:formatCode>
                <c:ptCount val="2"/>
                <c:pt idx="0">
                  <c:v>1</c:v>
                </c:pt>
                <c:pt idx="1">
                  <c:v>1.413341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759680"/>
        <c:axId val="156228224"/>
      </c:barChart>
      <c:catAx>
        <c:axId val="15275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228224"/>
        <c:crosses val="autoZero"/>
        <c:auto val="1"/>
        <c:lblAlgn val="ctr"/>
        <c:lblOffset val="100"/>
        <c:noMultiLvlLbl val="0"/>
      </c:catAx>
      <c:valAx>
        <c:axId val="1562282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levels of tRNAMet(CAT) (ChIP-PCR)</a:t>
                </a:r>
                <a:endParaRPr lang="en-US" sz="12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59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9024343768645497"/>
          <c:y val="6.3829787234042507E-2"/>
          <c:w val="0.55121885573211205"/>
          <c:h val="0.82446808510638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Sheet1!$B$9</c:f>
              <c:strCache>
                <c:ptCount val="1"/>
              </c:strCache>
            </c:strRef>
          </c:tx>
          <c:spPr>
            <a:solidFill>
              <a:srgbClr val="C00000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504D"/>
              </a:solidFill>
              <a:ln w="25400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C0504D"/>
              </a:solidFill>
              <a:ln w="25400">
                <a:noFill/>
              </a:ln>
            </c:spPr>
          </c:dPt>
          <c:errBars>
            <c:errBarType val="both"/>
            <c:errValType val="cust"/>
            <c:noEndCap val="0"/>
            <c:plus>
              <c:numRef>
                <c:f>Sheet1!$C$10:$C$11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3.6809000000000501E-2</c:v>
                  </c:pt>
                </c:numCache>
              </c:numRef>
            </c:plus>
            <c:minus>
              <c:numRef>
                <c:f>Sheet1!$C$10:$C$11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3.6809000000000501E-2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Sheet1!$A$10:$A$11</c:f>
              <c:strCache>
                <c:ptCount val="2"/>
                <c:pt idx="0">
                  <c:v>Dox(-)</c:v>
                </c:pt>
                <c:pt idx="1">
                  <c:v>Dox(+)</c:v>
                </c:pt>
              </c:strCache>
            </c:strRef>
          </c:cat>
          <c:val>
            <c:numRef>
              <c:f>Sheet1!$B$10:$B$11</c:f>
              <c:numCache>
                <c:formatCode>General</c:formatCode>
                <c:ptCount val="2"/>
                <c:pt idx="0">
                  <c:v>1</c:v>
                </c:pt>
                <c:pt idx="1">
                  <c:v>1.5170630000000001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21088"/>
        <c:axId val="34522624"/>
      </c:barChart>
      <c:catAx>
        <c:axId val="34521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522624"/>
        <c:crosses val="autoZero"/>
        <c:auto val="1"/>
        <c:lblAlgn val="ctr"/>
        <c:lblOffset val="100"/>
        <c:noMultiLvlLbl val="0"/>
      </c:catAx>
      <c:valAx>
        <c:axId val="34522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3452108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8461628750443699"/>
          <c:y val="6.3829787234042507E-2"/>
          <c:w val="0.55769361688143904"/>
          <c:h val="0.82446808510638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Sheet1!$B$52</c:f>
              <c:strCache>
                <c:ptCount val="1"/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Sheet1!$C$53:$C$54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1.0746E-2</c:v>
                  </c:pt>
                </c:numCache>
              </c:numRef>
            </c:plus>
            <c:minus>
              <c:numRef>
                <c:f>Sheet1!$C$53:$C$54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1.0746E-2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Sheet1!$A$53:$A$54</c:f>
              <c:strCache>
                <c:ptCount val="2"/>
                <c:pt idx="0">
                  <c:v>Dox(-)</c:v>
                </c:pt>
                <c:pt idx="1">
                  <c:v>Dox(+)</c:v>
                </c:pt>
              </c:strCache>
            </c:strRef>
          </c:cat>
          <c:val>
            <c:numRef>
              <c:f>Sheet1!$B$53:$B$54</c:f>
              <c:numCache>
                <c:formatCode>General</c:formatCode>
                <c:ptCount val="2"/>
                <c:pt idx="0">
                  <c:v>1</c:v>
                </c:pt>
                <c:pt idx="1">
                  <c:v>0.67445300000000397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34912"/>
        <c:axId val="34536448"/>
      </c:barChart>
      <c:catAx>
        <c:axId val="3453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536448"/>
        <c:crosses val="autoZero"/>
        <c:auto val="1"/>
        <c:lblAlgn val="ctr"/>
        <c:lblOffset val="100"/>
        <c:noMultiLvlLbl val="0"/>
      </c:catAx>
      <c:valAx>
        <c:axId val="34536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3453491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Sheet3!$C$126</c:f>
              <c:strCache>
                <c:ptCount val="1"/>
                <c:pt idx="0">
                  <c:v>0ng/ml Dox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Sheet3!$F$127:$F$132</c:f>
                <c:numCache>
                  <c:formatCode>General</c:formatCode>
                  <c:ptCount val="6"/>
                  <c:pt idx="0">
                    <c:v>1.5280000000000001E-3</c:v>
                  </c:pt>
                  <c:pt idx="1">
                    <c:v>6.5570000000000003E-3</c:v>
                  </c:pt>
                  <c:pt idx="2">
                    <c:v>5.2547999999999997E-2</c:v>
                  </c:pt>
                  <c:pt idx="3">
                    <c:v>0.119224</c:v>
                  </c:pt>
                  <c:pt idx="4">
                    <c:v>2.571E-2</c:v>
                  </c:pt>
                  <c:pt idx="5">
                    <c:v>8.6470000000000005E-2</c:v>
                  </c:pt>
                </c:numCache>
              </c:numRef>
            </c:plus>
            <c:minus>
              <c:numRef>
                <c:f>Sheet3!$F$127:$F$132</c:f>
                <c:numCache>
                  <c:formatCode>General</c:formatCode>
                  <c:ptCount val="6"/>
                  <c:pt idx="0">
                    <c:v>1.5280000000000001E-3</c:v>
                  </c:pt>
                  <c:pt idx="1">
                    <c:v>6.5570000000000003E-3</c:v>
                  </c:pt>
                  <c:pt idx="2">
                    <c:v>5.2547999999999997E-2</c:v>
                  </c:pt>
                  <c:pt idx="3">
                    <c:v>0.119224</c:v>
                  </c:pt>
                  <c:pt idx="4">
                    <c:v>2.571E-2</c:v>
                  </c:pt>
                  <c:pt idx="5">
                    <c:v>8.6470000000000005E-2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Sheet3!$B$127:$B$132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</c:numCache>
            </c:numRef>
          </c:xVal>
          <c:yVal>
            <c:numRef>
              <c:f>Sheet3!$C$127:$C$132</c:f>
              <c:numCache>
                <c:formatCode>General</c:formatCode>
                <c:ptCount val="6"/>
                <c:pt idx="0">
                  <c:v>3.333E-3</c:v>
                </c:pt>
                <c:pt idx="1">
                  <c:v>7.0999999999999994E-2</c:v>
                </c:pt>
                <c:pt idx="2">
                  <c:v>0.13366700000000001</c:v>
                </c:pt>
                <c:pt idx="3">
                  <c:v>0.30566700000000002</c:v>
                </c:pt>
                <c:pt idx="4">
                  <c:v>0.621</c:v>
                </c:pt>
                <c:pt idx="5">
                  <c:v>0.76100000000000001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Sheet3!$D$126</c:f>
              <c:strCache>
                <c:ptCount val="1"/>
                <c:pt idx="0">
                  <c:v>200ng/ml Dox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Sheet3!$G$127:$G$132</c:f>
                <c:numCache>
                  <c:formatCode>General</c:formatCode>
                  <c:ptCount val="6"/>
                  <c:pt idx="0">
                    <c:v>2.6459999999999999E-3</c:v>
                  </c:pt>
                  <c:pt idx="1">
                    <c:v>3.6059999999999998E-3</c:v>
                  </c:pt>
                  <c:pt idx="2">
                    <c:v>4.5967000000000001E-2</c:v>
                  </c:pt>
                  <c:pt idx="3">
                    <c:v>1.2097E-2</c:v>
                  </c:pt>
                  <c:pt idx="4">
                    <c:v>7.5579999999999994E-2</c:v>
                  </c:pt>
                  <c:pt idx="5">
                    <c:v>1.3650000000000001E-2</c:v>
                  </c:pt>
                </c:numCache>
              </c:numRef>
            </c:plus>
            <c:minus>
              <c:numRef>
                <c:f>Sheet3!$G$127:$G$132</c:f>
                <c:numCache>
                  <c:formatCode>General</c:formatCode>
                  <c:ptCount val="6"/>
                  <c:pt idx="0">
                    <c:v>2.6459999999999999E-3</c:v>
                  </c:pt>
                  <c:pt idx="1">
                    <c:v>3.6059999999999998E-3</c:v>
                  </c:pt>
                  <c:pt idx="2">
                    <c:v>4.5967000000000001E-2</c:v>
                  </c:pt>
                  <c:pt idx="3">
                    <c:v>1.2097E-2</c:v>
                  </c:pt>
                  <c:pt idx="4">
                    <c:v>7.5579999999999994E-2</c:v>
                  </c:pt>
                  <c:pt idx="5">
                    <c:v>1.3650000000000001E-2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Sheet3!$B$127:$B$132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</c:numCache>
            </c:numRef>
          </c:xVal>
          <c:yVal>
            <c:numRef>
              <c:f>Sheet3!$D$127:$D$132</c:f>
              <c:numCache>
                <c:formatCode>General</c:formatCode>
                <c:ptCount val="6"/>
                <c:pt idx="0">
                  <c:v>3.0000000000000001E-3</c:v>
                </c:pt>
                <c:pt idx="1">
                  <c:v>6.2E-2</c:v>
                </c:pt>
                <c:pt idx="2">
                  <c:v>0.11700000000000001</c:v>
                </c:pt>
                <c:pt idx="3">
                  <c:v>0.20833299999999999</c:v>
                </c:pt>
                <c:pt idx="4">
                  <c:v>0.49966699999999997</c:v>
                </c:pt>
                <c:pt idx="5">
                  <c:v>0.53666700000000001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Sheet3!$E$126</c:f>
              <c:strCache>
                <c:ptCount val="1"/>
                <c:pt idx="0">
                  <c:v>800ng/ml Dox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Sheet3!$H$127:$H$132</c:f>
                <c:numCache>
                  <c:formatCode>General</c:formatCode>
                  <c:ptCount val="6"/>
                  <c:pt idx="0">
                    <c:v>1.155E-3</c:v>
                  </c:pt>
                  <c:pt idx="1">
                    <c:v>1.0214000000000001E-2</c:v>
                  </c:pt>
                  <c:pt idx="2">
                    <c:v>5.3303999999999997E-2</c:v>
                  </c:pt>
                  <c:pt idx="3">
                    <c:v>4.1072999999999998E-2</c:v>
                  </c:pt>
                  <c:pt idx="4">
                    <c:v>2.6633E-2</c:v>
                  </c:pt>
                  <c:pt idx="5">
                    <c:v>4.5523000000000001E-2</c:v>
                  </c:pt>
                </c:numCache>
              </c:numRef>
            </c:plus>
            <c:minus>
              <c:numRef>
                <c:f>Sheet3!$H$127:$H$132</c:f>
                <c:numCache>
                  <c:formatCode>General</c:formatCode>
                  <c:ptCount val="6"/>
                  <c:pt idx="0">
                    <c:v>1.155E-3</c:v>
                  </c:pt>
                  <c:pt idx="1">
                    <c:v>1.0214000000000001E-2</c:v>
                  </c:pt>
                  <c:pt idx="2">
                    <c:v>5.3303999999999997E-2</c:v>
                  </c:pt>
                  <c:pt idx="3">
                    <c:v>4.1072999999999998E-2</c:v>
                  </c:pt>
                  <c:pt idx="4">
                    <c:v>2.6633E-2</c:v>
                  </c:pt>
                  <c:pt idx="5">
                    <c:v>4.5523000000000001E-2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Sheet3!$B$127:$B$132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</c:numCache>
            </c:numRef>
          </c:xVal>
          <c:yVal>
            <c:numRef>
              <c:f>Sheet3!$E$127:$E$132</c:f>
              <c:numCache>
                <c:formatCode>General</c:formatCode>
                <c:ptCount val="6"/>
                <c:pt idx="0">
                  <c:v>2.333E-3</c:v>
                </c:pt>
                <c:pt idx="1">
                  <c:v>7.0330000000000004E-2</c:v>
                </c:pt>
                <c:pt idx="2">
                  <c:v>0.11766699999999999</c:v>
                </c:pt>
                <c:pt idx="3">
                  <c:v>0.25600000000000001</c:v>
                </c:pt>
                <c:pt idx="4">
                  <c:v>0.347333</c:v>
                </c:pt>
                <c:pt idx="5">
                  <c:v>0.38666699999999998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620928"/>
        <c:axId val="34622848"/>
      </c:scatterChart>
      <c:valAx>
        <c:axId val="34620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622848"/>
        <c:crosses val="autoZero"/>
        <c:crossBetween val="midCat"/>
      </c:valAx>
      <c:valAx>
        <c:axId val="34622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growth (MTT,595 nm)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20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88871586703836003"/>
          <c:w val="0.9"/>
          <c:h val="6.98762654668167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Sheet1!$B$47</c:f>
              <c:strCache>
                <c:ptCount val="1"/>
                <c:pt idx="0">
                  <c:v>Neg 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Sheet1!$D$48:$D$50</c:f>
                <c:numCache>
                  <c:formatCode>General</c:formatCode>
                  <c:ptCount val="3"/>
                  <c:pt idx="0">
                    <c:v>0.57735029999999998</c:v>
                  </c:pt>
                  <c:pt idx="1">
                    <c:v>5.5075704999999981</c:v>
                  </c:pt>
                  <c:pt idx="2">
                    <c:v>24.062418999999981</c:v>
                  </c:pt>
                </c:numCache>
              </c:numRef>
            </c:plus>
            <c:minus>
              <c:numRef>
                <c:f>Sheet1!$D$48:$D$50</c:f>
                <c:numCache>
                  <c:formatCode>General</c:formatCode>
                  <c:ptCount val="3"/>
                  <c:pt idx="0">
                    <c:v>0.57735029999999998</c:v>
                  </c:pt>
                  <c:pt idx="1">
                    <c:v>5.5075704999999981</c:v>
                  </c:pt>
                  <c:pt idx="2">
                    <c:v>24.062418999999981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Sheet1!$A$48:$A$50</c:f>
              <c:strCache>
                <c:ptCount val="3"/>
                <c:pt idx="0">
                  <c:v>0 h</c:v>
                </c:pt>
                <c:pt idx="1">
                  <c:v>12 h</c:v>
                </c:pt>
                <c:pt idx="2">
                  <c:v>24 h</c:v>
                </c:pt>
              </c:strCache>
            </c:strRef>
          </c:cat>
          <c:val>
            <c:numRef>
              <c:f>Sheet1!$B$48:$B$50</c:f>
              <c:numCache>
                <c:formatCode>General</c:formatCode>
                <c:ptCount val="3"/>
                <c:pt idx="0">
                  <c:v>0.33333000000000002</c:v>
                </c:pt>
                <c:pt idx="1">
                  <c:v>32.666666999999997</c:v>
                </c:pt>
                <c:pt idx="2">
                  <c:v>128</c:v>
                </c:pt>
              </c:numCache>
            </c:numRef>
          </c:val>
        </c:ser>
        <c:ser>
          <c:idx val="1"/>
          <c:order val="1"/>
          <c:tx>
            <c:strRef>
              <c:f>Sheet1!$C$47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Sheet1!$E$48:$E$50</c:f>
                <c:numCache>
                  <c:formatCode>General</c:formatCode>
                  <c:ptCount val="3"/>
                  <c:pt idx="0">
                    <c:v>1.154701</c:v>
                  </c:pt>
                  <c:pt idx="1">
                    <c:v>3.21455</c:v>
                  </c:pt>
                  <c:pt idx="2">
                    <c:v>12.50333</c:v>
                  </c:pt>
                </c:numCache>
              </c:numRef>
            </c:plus>
            <c:minus>
              <c:numRef>
                <c:f>Sheet1!$E$48:$E$50</c:f>
                <c:numCache>
                  <c:formatCode>General</c:formatCode>
                  <c:ptCount val="3"/>
                  <c:pt idx="0">
                    <c:v>1.154701</c:v>
                  </c:pt>
                  <c:pt idx="1">
                    <c:v>3.21455</c:v>
                  </c:pt>
                  <c:pt idx="2">
                    <c:v>12.50333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Sheet1!$A$48:$A$50</c:f>
              <c:strCache>
                <c:ptCount val="3"/>
                <c:pt idx="0">
                  <c:v>0 h</c:v>
                </c:pt>
                <c:pt idx="1">
                  <c:v>12 h</c:v>
                </c:pt>
                <c:pt idx="2">
                  <c:v>24 h</c:v>
                </c:pt>
              </c:strCache>
            </c:strRef>
          </c:cat>
          <c:val>
            <c:numRef>
              <c:f>Sheet1!$C$48:$C$50</c:f>
              <c:numCache>
                <c:formatCode>General</c:formatCode>
                <c:ptCount val="3"/>
                <c:pt idx="0">
                  <c:v>0.66666700000000001</c:v>
                </c:pt>
                <c:pt idx="1">
                  <c:v>6.6666670000000003</c:v>
                </c:pt>
                <c:pt idx="2">
                  <c:v>22.33333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44192"/>
        <c:axId val="34770944"/>
      </c:barChart>
      <c:catAx>
        <c:axId val="34744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post-injury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770944"/>
        <c:crosses val="autoZero"/>
        <c:auto val="1"/>
        <c:lblAlgn val="ctr"/>
        <c:lblOffset val="100"/>
        <c:noMultiLvlLbl val="0"/>
      </c:catAx>
      <c:valAx>
        <c:axId val="347709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migrated cells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4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40387014360801"/>
          <c:y val="0.86631889763779502"/>
          <c:w val="0.62804147580411795"/>
          <c:h val="8.3717191601049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Sheet3!$N$73:$O$73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0.23937700000000001</c:v>
                  </c:pt>
                </c:numCache>
              </c:numRef>
            </c:plus>
            <c:minus>
              <c:numRef>
                <c:f>Sheet3!$N$73:$O$73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0.23937700000000001</c:v>
                  </c:pt>
                </c:numCache>
              </c:numRef>
            </c:minus>
          </c:errBars>
          <c:cat>
            <c:strRef>
              <c:f>Sheet3!$L$72:$M$72</c:f>
              <c:strCache>
                <c:ptCount val="2"/>
                <c:pt idx="0">
                  <c:v>Neg control</c:v>
                </c:pt>
                <c:pt idx="1">
                  <c:v>miR-34a</c:v>
                </c:pt>
              </c:strCache>
            </c:strRef>
          </c:cat>
          <c:val>
            <c:numRef>
              <c:f>Sheet3!$L$73:$M$73</c:f>
              <c:numCache>
                <c:formatCode>General</c:formatCode>
                <c:ptCount val="2"/>
                <c:pt idx="0">
                  <c:v>1</c:v>
                </c:pt>
                <c:pt idx="1">
                  <c:v>1.816846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247424"/>
        <c:axId val="36248960"/>
      </c:barChart>
      <c:catAx>
        <c:axId val="36247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6248960"/>
        <c:crosses val="autoZero"/>
        <c:auto val="1"/>
        <c:lblAlgn val="ctr"/>
        <c:lblOffset val="100"/>
        <c:noMultiLvlLbl val="0"/>
      </c:catAx>
      <c:valAx>
        <c:axId val="36248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62474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506795672129479"/>
          <c:y val="5.7935440290774264E-2"/>
          <c:w val="0.73751347130845024"/>
          <c:h val="0.80646057282135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Sheet1!$N$30</c:f>
              <c:strCache>
                <c:ptCount val="1"/>
                <c:pt idx="0">
                  <c:v>Neg control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Sheet1!$P$31:$P$38</c:f>
                <c:numCache>
                  <c:formatCode>General</c:formatCode>
                  <c:ptCount val="8"/>
                  <c:pt idx="0">
                    <c:v>1.52800000000001E-3</c:v>
                  </c:pt>
                  <c:pt idx="1">
                    <c:v>9.6089999999999995E-3</c:v>
                  </c:pt>
                  <c:pt idx="2">
                    <c:v>4.163E-3</c:v>
                  </c:pt>
                  <c:pt idx="3">
                    <c:v>2.6513999999999999E-2</c:v>
                  </c:pt>
                  <c:pt idx="4">
                    <c:v>2.2234000000000101E-2</c:v>
                  </c:pt>
                  <c:pt idx="5">
                    <c:v>5.5488999999999997E-2</c:v>
                  </c:pt>
                  <c:pt idx="6">
                    <c:v>1.5948E-2</c:v>
                  </c:pt>
                  <c:pt idx="7">
                    <c:v>6.5870999999999999E-2</c:v>
                  </c:pt>
                </c:numCache>
              </c:numRef>
            </c:plus>
            <c:minus>
              <c:numRef>
                <c:f>Sheet1!$P$31:$P$38</c:f>
                <c:numCache>
                  <c:formatCode>General</c:formatCode>
                  <c:ptCount val="8"/>
                  <c:pt idx="0">
                    <c:v>1.52800000000001E-3</c:v>
                  </c:pt>
                  <c:pt idx="1">
                    <c:v>9.6089999999999995E-3</c:v>
                  </c:pt>
                  <c:pt idx="2">
                    <c:v>4.163E-3</c:v>
                  </c:pt>
                  <c:pt idx="3">
                    <c:v>2.6513999999999999E-2</c:v>
                  </c:pt>
                  <c:pt idx="4">
                    <c:v>2.2234000000000101E-2</c:v>
                  </c:pt>
                  <c:pt idx="5">
                    <c:v>5.5488999999999997E-2</c:v>
                  </c:pt>
                  <c:pt idx="6">
                    <c:v>1.5948E-2</c:v>
                  </c:pt>
                  <c:pt idx="7">
                    <c:v>6.5870999999999999E-2</c:v>
                  </c:pt>
                </c:numCache>
              </c:numRef>
            </c:minus>
          </c:errBars>
          <c:xVal>
            <c:numRef>
              <c:f>Sheet1!$M$31:$M$38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Sheet1!$N$31:$N$38</c:f>
              <c:numCache>
                <c:formatCode>General</c:formatCode>
                <c:ptCount val="8"/>
                <c:pt idx="0">
                  <c:v>1.6670000000000101E-3</c:v>
                </c:pt>
                <c:pt idx="1">
                  <c:v>0.13666700000000001</c:v>
                </c:pt>
                <c:pt idx="2">
                  <c:v>0.20733299999999999</c:v>
                </c:pt>
                <c:pt idx="3">
                  <c:v>0.33000000000000201</c:v>
                </c:pt>
                <c:pt idx="4">
                  <c:v>0.48466700000000001</c:v>
                </c:pt>
                <c:pt idx="5">
                  <c:v>0.69800000000000095</c:v>
                </c:pt>
                <c:pt idx="6">
                  <c:v>0.78333299999999395</c:v>
                </c:pt>
                <c:pt idx="7">
                  <c:v>1.250999999999991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Sheet1!$O$30</c:f>
              <c:strCache>
                <c:ptCount val="1"/>
                <c:pt idx="0">
                  <c:v>miR-34a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sysDash"/>
            </a:ln>
          </c:spPr>
          <c:marker>
            <c:spPr>
              <a:noFill/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Sheet1!$Q$31:$Q$38</c:f>
                <c:numCache>
                  <c:formatCode>General</c:formatCode>
                  <c:ptCount val="8"/>
                  <c:pt idx="0">
                    <c:v>5.7700000000000503E-4</c:v>
                  </c:pt>
                  <c:pt idx="1">
                    <c:v>2.5170000000000001E-3</c:v>
                  </c:pt>
                  <c:pt idx="2">
                    <c:v>8.3860000000000705E-3</c:v>
                  </c:pt>
                  <c:pt idx="3">
                    <c:v>1.8770999999999999E-2</c:v>
                  </c:pt>
                  <c:pt idx="4">
                    <c:v>1.0408000000000001E-2</c:v>
                  </c:pt>
                  <c:pt idx="5">
                    <c:v>3.1005000000000199E-2</c:v>
                  </c:pt>
                  <c:pt idx="6">
                    <c:v>0.110278</c:v>
                  </c:pt>
                  <c:pt idx="7">
                    <c:v>7.8925999999999996E-2</c:v>
                  </c:pt>
                </c:numCache>
              </c:numRef>
            </c:plus>
            <c:minus>
              <c:numRef>
                <c:f>Sheet1!$Q$31:$Q$38</c:f>
                <c:numCache>
                  <c:formatCode>General</c:formatCode>
                  <c:ptCount val="8"/>
                  <c:pt idx="0">
                    <c:v>5.7700000000000503E-4</c:v>
                  </c:pt>
                  <c:pt idx="1">
                    <c:v>2.5170000000000001E-3</c:v>
                  </c:pt>
                  <c:pt idx="2">
                    <c:v>8.3860000000000705E-3</c:v>
                  </c:pt>
                  <c:pt idx="3">
                    <c:v>1.8770999999999999E-2</c:v>
                  </c:pt>
                  <c:pt idx="4">
                    <c:v>1.0408000000000001E-2</c:v>
                  </c:pt>
                  <c:pt idx="5">
                    <c:v>3.1005000000000199E-2</c:v>
                  </c:pt>
                  <c:pt idx="6">
                    <c:v>0.110278</c:v>
                  </c:pt>
                  <c:pt idx="7">
                    <c:v>7.8925999999999996E-2</c:v>
                  </c:pt>
                </c:numCache>
              </c:numRef>
            </c:minus>
          </c:errBars>
          <c:xVal>
            <c:numRef>
              <c:f>Sheet1!$M$31:$M$38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Sheet1!$O$31:$O$38</c:f>
              <c:numCache>
                <c:formatCode>General</c:formatCode>
                <c:ptCount val="8"/>
                <c:pt idx="0">
                  <c:v>2.333E-3</c:v>
                </c:pt>
                <c:pt idx="1">
                  <c:v>9.3667000000000805E-2</c:v>
                </c:pt>
                <c:pt idx="2">
                  <c:v>0.128667</c:v>
                </c:pt>
                <c:pt idx="3">
                  <c:v>0.20366699999999999</c:v>
                </c:pt>
                <c:pt idx="4">
                  <c:v>0.19400000000000001</c:v>
                </c:pt>
                <c:pt idx="5">
                  <c:v>0.318000000000002</c:v>
                </c:pt>
                <c:pt idx="6">
                  <c:v>0.36833300000000002</c:v>
                </c:pt>
                <c:pt idx="7">
                  <c:v>0.51566699999999599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48288"/>
        <c:axId val="36349824"/>
      </c:scatterChart>
      <c:valAx>
        <c:axId val="3634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6349824"/>
        <c:crosses val="autoZero"/>
        <c:crossBetween val="midCat"/>
      </c:valAx>
      <c:valAx>
        <c:axId val="36349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63482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05460214909034"/>
          <c:y val="6.9060586176727903E-2"/>
          <c:w val="0.49042892047795938"/>
          <c:h val="0.16743438320210199"/>
        </c:manualLayout>
      </c:layout>
      <c:overlay val="0"/>
      <c:txPr>
        <a:bodyPr/>
        <a:lstStyle/>
        <a:p>
          <a:pPr>
            <a:defRPr sz="900" b="1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6924880834235237"/>
          <c:y val="5.4557604080696133E-2"/>
          <c:w val="0.68297492296693008"/>
          <c:h val="0.8088088773635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Sheet1!$B$47</c:f>
              <c:strCache>
                <c:ptCount val="1"/>
                <c:pt idx="0">
                  <c:v>Neg control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Sheet1!$D$48:$D$50</c:f>
                <c:numCache>
                  <c:formatCode>General</c:formatCode>
                  <c:ptCount val="3"/>
                  <c:pt idx="0">
                    <c:v>0.57735029999999998</c:v>
                  </c:pt>
                  <c:pt idx="1">
                    <c:v>5.5075704999999946</c:v>
                  </c:pt>
                  <c:pt idx="2">
                    <c:v>24.062418999999782</c:v>
                  </c:pt>
                </c:numCache>
              </c:numRef>
            </c:plus>
            <c:minus>
              <c:numRef>
                <c:f>Sheet1!$D$48:$D$50</c:f>
                <c:numCache>
                  <c:formatCode>General</c:formatCode>
                  <c:ptCount val="3"/>
                  <c:pt idx="0">
                    <c:v>0.57735029999999998</c:v>
                  </c:pt>
                  <c:pt idx="1">
                    <c:v>5.5075704999999946</c:v>
                  </c:pt>
                  <c:pt idx="2">
                    <c:v>24.062418999999782</c:v>
                  </c:pt>
                </c:numCache>
              </c:numRef>
            </c:minus>
          </c:errBars>
          <c:cat>
            <c:strRef>
              <c:f>Sheet1!$A$48:$A$50</c:f>
              <c:strCache>
                <c:ptCount val="3"/>
                <c:pt idx="0">
                  <c:v>0 h</c:v>
                </c:pt>
                <c:pt idx="1">
                  <c:v>12 h</c:v>
                </c:pt>
                <c:pt idx="2">
                  <c:v>24 h</c:v>
                </c:pt>
              </c:strCache>
            </c:strRef>
          </c:cat>
          <c:val>
            <c:numRef>
              <c:f>Sheet1!$B$48:$B$50</c:f>
              <c:numCache>
                <c:formatCode>General</c:formatCode>
                <c:ptCount val="3"/>
                <c:pt idx="0">
                  <c:v>0.33333000000000301</c:v>
                </c:pt>
                <c:pt idx="1">
                  <c:v>32.666666999999997</c:v>
                </c:pt>
                <c:pt idx="2">
                  <c:v>128</c:v>
                </c:pt>
              </c:numCache>
            </c:numRef>
          </c:val>
        </c:ser>
        <c:ser>
          <c:idx val="1"/>
          <c:order val="1"/>
          <c:tx>
            <c:strRef>
              <c:f>Sheet1!$C$47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Sheet1!$E$48:$E$50</c:f>
                <c:numCache>
                  <c:formatCode>General</c:formatCode>
                  <c:ptCount val="3"/>
                  <c:pt idx="0">
                    <c:v>1.154701</c:v>
                  </c:pt>
                  <c:pt idx="1">
                    <c:v>3.21455</c:v>
                  </c:pt>
                  <c:pt idx="2">
                    <c:v>12.50333</c:v>
                  </c:pt>
                </c:numCache>
              </c:numRef>
            </c:plus>
            <c:minus>
              <c:numRef>
                <c:f>Sheet1!$E$48:$E$50</c:f>
                <c:numCache>
                  <c:formatCode>General</c:formatCode>
                  <c:ptCount val="3"/>
                  <c:pt idx="0">
                    <c:v>1.154701</c:v>
                  </c:pt>
                  <c:pt idx="1">
                    <c:v>3.21455</c:v>
                  </c:pt>
                  <c:pt idx="2">
                    <c:v>12.50333</c:v>
                  </c:pt>
                </c:numCache>
              </c:numRef>
            </c:minus>
          </c:errBars>
          <c:cat>
            <c:strRef>
              <c:f>Sheet1!$A$48:$A$50</c:f>
              <c:strCache>
                <c:ptCount val="3"/>
                <c:pt idx="0">
                  <c:v>0 h</c:v>
                </c:pt>
                <c:pt idx="1">
                  <c:v>12 h</c:v>
                </c:pt>
                <c:pt idx="2">
                  <c:v>24 h</c:v>
                </c:pt>
              </c:strCache>
            </c:strRef>
          </c:cat>
          <c:val>
            <c:numRef>
              <c:f>Sheet1!$C$48:$C$50</c:f>
              <c:numCache>
                <c:formatCode>General</c:formatCode>
                <c:ptCount val="3"/>
                <c:pt idx="0">
                  <c:v>0.666667000000006</c:v>
                </c:pt>
                <c:pt idx="1">
                  <c:v>6.6666670000000003</c:v>
                </c:pt>
                <c:pt idx="2">
                  <c:v>22.33333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391552"/>
        <c:axId val="36397824"/>
      </c:barChart>
      <c:catAx>
        <c:axId val="36391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Time post-injury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6397824"/>
        <c:crosses val="autoZero"/>
        <c:auto val="1"/>
        <c:lblAlgn val="ctr"/>
        <c:lblOffset val="100"/>
        <c:noMultiLvlLbl val="0"/>
      </c:catAx>
      <c:valAx>
        <c:axId val="363978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Number of migrated cells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6391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27636761781192"/>
          <c:y val="7.8320005602715612E-2"/>
          <c:w val="0.39345473119813723"/>
          <c:h val="0.16743438320210299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018311636025001"/>
          <c:y val="6.4171039215199899E-2"/>
          <c:w val="0.72476942468583805"/>
          <c:h val="0.802137990189998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F497D"/>
            </a:solidFill>
            <a:ln w="2540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4F81BD"/>
              </a:solidFill>
              <a:ln w="25400">
                <a:noFill/>
              </a:ln>
            </c:spPr>
          </c:dPt>
          <c:errBars>
            <c:errBarType val="both"/>
            <c:errValType val="cust"/>
            <c:noEndCap val="0"/>
            <c:plus>
              <c:numRef>
                <c:f>'Dox-Induced'!$C$10:$C$11</c:f>
                <c:numCache>
                  <c:formatCode>General</c:formatCode>
                  <c:ptCount val="2"/>
                  <c:pt idx="0">
                    <c:v>0.21213199999999999</c:v>
                  </c:pt>
                  <c:pt idx="1">
                    <c:v>2.9698479999999972</c:v>
                  </c:pt>
                </c:numCache>
              </c:numRef>
            </c:plus>
            <c:minus>
              <c:numRef>
                <c:f>'Dox-Induced'!$C$10:$C$11</c:f>
                <c:numCache>
                  <c:formatCode>General</c:formatCode>
                  <c:ptCount val="2"/>
                  <c:pt idx="0">
                    <c:v>0.21213199999999999</c:v>
                  </c:pt>
                  <c:pt idx="1">
                    <c:v>2.9698479999999972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'Dox-Induced'!$A$10:$A$11</c:f>
              <c:strCache>
                <c:ptCount val="2"/>
                <c:pt idx="0">
                  <c:v>Dox(-)</c:v>
                </c:pt>
                <c:pt idx="1">
                  <c:v>Dox(+)</c:v>
                </c:pt>
              </c:strCache>
            </c:strRef>
          </c:cat>
          <c:val>
            <c:numRef>
              <c:f>'Dox-Induced'!$B$10:$B$11</c:f>
              <c:numCache>
                <c:formatCode>General</c:formatCode>
                <c:ptCount val="2"/>
                <c:pt idx="0">
                  <c:v>0.75000000000000699</c:v>
                </c:pt>
                <c:pt idx="1">
                  <c:v>73.400000000000006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82048"/>
        <c:axId val="36578048"/>
      </c:barChart>
      <c:catAx>
        <c:axId val="36482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05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6578048"/>
        <c:crosses val="autoZero"/>
        <c:auto val="1"/>
        <c:lblAlgn val="ctr"/>
        <c:lblOffset val="100"/>
        <c:noMultiLvlLbl val="0"/>
      </c:catAx>
      <c:valAx>
        <c:axId val="36578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3648204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30kVp/0.1Gy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Sheet1!$D$9:$D$10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5.3823999999999997E-2</c:v>
                  </c:pt>
                </c:numCache>
              </c:numRef>
            </c:plus>
            <c:minus>
              <c:numRef>
                <c:f>Sheet1!$D$9:$D$10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5.3823999999999997E-2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Sheet1!$A$9:$A$10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Sheet1!$B$9:$B$10</c:f>
              <c:numCache>
                <c:formatCode>General</c:formatCode>
                <c:ptCount val="2"/>
                <c:pt idx="0">
                  <c:v>1</c:v>
                </c:pt>
                <c:pt idx="1">
                  <c:v>0.434396</c:v>
                </c:pt>
              </c:numCache>
            </c:numRef>
          </c:val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80kVp/2.5Gy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Sheet1!$E$9:$E$10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4.5504999999999997E-2</c:v>
                  </c:pt>
                </c:numCache>
              </c:numRef>
            </c:plus>
            <c:minus>
              <c:numRef>
                <c:f>Sheet1!$E$9:$E$10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4.5504999999999997E-2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Sheet1!$A$9:$A$10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Sheet1!$C$9:$C$10</c:f>
              <c:numCache>
                <c:formatCode>General</c:formatCode>
                <c:ptCount val="2"/>
                <c:pt idx="0">
                  <c:v>1</c:v>
                </c:pt>
                <c:pt idx="1">
                  <c:v>0.42599100000000001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65344"/>
        <c:axId val="39468416"/>
      </c:barChart>
      <c:catAx>
        <c:axId val="39465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post-IR (HMEC)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468416"/>
        <c:crosses val="autoZero"/>
        <c:auto val="1"/>
        <c:lblAlgn val="ctr"/>
        <c:lblOffset val="100"/>
        <c:noMultiLvlLbl val="0"/>
      </c:catAx>
      <c:valAx>
        <c:axId val="394684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expression of tRNA</a:t>
                </a:r>
                <a:r>
                  <a:rPr lang="en-US" sz="1100" b="1" baseline="30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Met(CAT) 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(qRT-PCR)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653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2378282050537"/>
          <c:y val="0.865356882473024"/>
          <c:w val="0.75524343589892595"/>
          <c:h val="8.37171916010498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'#23-7 cell cycle'!$B$10</c:f>
              <c:strCache>
                <c:ptCount val="1"/>
                <c:pt idx="0">
                  <c:v>Dox(-)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'#23-7 cell cycle'!$D$11:$D$13</c:f>
                <c:numCache>
                  <c:formatCode>General</c:formatCode>
                  <c:ptCount val="3"/>
                  <c:pt idx="0">
                    <c:v>1.4495690000000001</c:v>
                  </c:pt>
                  <c:pt idx="1">
                    <c:v>0.13433500000000001</c:v>
                  </c:pt>
                  <c:pt idx="2">
                    <c:v>1.5839190000000001</c:v>
                  </c:pt>
                </c:numCache>
              </c:numRef>
            </c:plus>
            <c:minus>
              <c:numRef>
                <c:f>'#23-7 cell cycle'!$D$11:$D$13</c:f>
                <c:numCache>
                  <c:formatCode>General</c:formatCode>
                  <c:ptCount val="3"/>
                  <c:pt idx="0">
                    <c:v>1.4495690000000001</c:v>
                  </c:pt>
                  <c:pt idx="1">
                    <c:v>0.13433500000000001</c:v>
                  </c:pt>
                  <c:pt idx="2">
                    <c:v>1.5839190000000001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'#23-7 cell cycle'!$A$11:$A$13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'#23-7 cell cycle'!$B$11:$B$13</c:f>
              <c:numCache>
                <c:formatCode>General</c:formatCode>
                <c:ptCount val="3"/>
                <c:pt idx="0">
                  <c:v>61.384999999999998</c:v>
                </c:pt>
                <c:pt idx="1">
                  <c:v>5.1649999999999974</c:v>
                </c:pt>
                <c:pt idx="2">
                  <c:v>33.25</c:v>
                </c:pt>
              </c:numCache>
            </c:numRef>
          </c:val>
        </c:ser>
        <c:ser>
          <c:idx val="1"/>
          <c:order val="1"/>
          <c:tx>
            <c:strRef>
              <c:f>'#23-7 cell cycle'!$C$10</c:f>
              <c:strCache>
                <c:ptCount val="1"/>
                <c:pt idx="0">
                  <c:v>Dox(+)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'#23-7 cell cycle'!$E$11:$E$13</c:f>
                <c:numCache>
                  <c:formatCode>General</c:formatCode>
                  <c:ptCount val="3"/>
                  <c:pt idx="0">
                    <c:v>0.87681200000000004</c:v>
                  </c:pt>
                  <c:pt idx="1">
                    <c:v>0.24748700000000001</c:v>
                  </c:pt>
                  <c:pt idx="2">
                    <c:v>1.5556350000000001</c:v>
                  </c:pt>
                </c:numCache>
              </c:numRef>
            </c:plus>
            <c:minus>
              <c:numRef>
                <c:f>'#23-7 cell cycle'!$E$11:$E$13</c:f>
                <c:numCache>
                  <c:formatCode>General</c:formatCode>
                  <c:ptCount val="3"/>
                  <c:pt idx="0">
                    <c:v>0.87681200000000004</c:v>
                  </c:pt>
                  <c:pt idx="1">
                    <c:v>0.24748700000000001</c:v>
                  </c:pt>
                  <c:pt idx="2">
                    <c:v>1.5556350000000001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'#23-7 cell cycle'!$A$11:$A$13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'#23-7 cell cycle'!$C$11:$C$13</c:f>
              <c:numCache>
                <c:formatCode>General</c:formatCode>
                <c:ptCount val="3"/>
                <c:pt idx="0">
                  <c:v>51.5</c:v>
                </c:pt>
                <c:pt idx="1">
                  <c:v>5.7549999999999981</c:v>
                </c:pt>
                <c:pt idx="2">
                  <c:v>42.1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603392"/>
        <c:axId val="36605312"/>
      </c:barChart>
      <c:catAx>
        <c:axId val="36603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cycle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605312"/>
        <c:crosses val="autoZero"/>
        <c:auto val="1"/>
        <c:lblAlgn val="ctr"/>
        <c:lblOffset val="100"/>
        <c:noMultiLvlLbl val="0"/>
      </c:catAx>
      <c:valAx>
        <c:axId val="366053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cell population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0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41030979925302"/>
          <c:y val="0.85705963837853605"/>
          <c:w val="0.46941241623005803"/>
          <c:h val="8.3717191601049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Sheet1!$B$40</c:f>
              <c:strCache>
                <c:ptCount val="1"/>
                <c:pt idx="0">
                  <c:v>Neg control</c:v>
                </c:pt>
              </c:strCache>
            </c:strRef>
          </c:tx>
          <c:spPr>
            <a:solidFill>
              <a:srgbClr val="FFFFFF"/>
            </a:solidFill>
            <a:ln w="254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Sheet1!$D$41:$D$42</c:f>
                <c:numCache>
                  <c:formatCode>General</c:formatCode>
                  <c:ptCount val="2"/>
                  <c:pt idx="0">
                    <c:v>0.35355300000000001</c:v>
                  </c:pt>
                  <c:pt idx="1">
                    <c:v>0.28284300000000001</c:v>
                  </c:pt>
                </c:numCache>
              </c:numRef>
            </c:plus>
            <c:minus>
              <c:numRef>
                <c:f>Sheet1!$D$41:$D$42</c:f>
                <c:numCache>
                  <c:formatCode>General</c:formatCode>
                  <c:ptCount val="2"/>
                  <c:pt idx="0">
                    <c:v>0.35355300000000001</c:v>
                  </c:pt>
                  <c:pt idx="1">
                    <c:v>0.28284300000000001</c:v>
                  </c:pt>
                </c:numCache>
              </c:numRef>
            </c:minus>
          </c:errBars>
          <c:cat>
            <c:strRef>
              <c:f>Sheet1!$A$41:$A$42</c:f>
              <c:strCache>
                <c:ptCount val="2"/>
                <c:pt idx="0">
                  <c:v>24 h</c:v>
                </c:pt>
                <c:pt idx="1">
                  <c:v>96 h</c:v>
                </c:pt>
              </c:strCache>
            </c:strRef>
          </c:cat>
          <c:val>
            <c:numRef>
              <c:f>Sheet1!$B$41:$B$42</c:f>
              <c:numCache>
                <c:formatCode>General</c:formatCode>
                <c:ptCount val="2"/>
                <c:pt idx="0">
                  <c:v>1.25</c:v>
                </c:pt>
                <c:pt idx="1">
                  <c:v>2.1</c:v>
                </c:pt>
              </c:numCache>
            </c:numRef>
          </c:val>
        </c:ser>
        <c:ser>
          <c:idx val="1"/>
          <c:order val="1"/>
          <c:tx>
            <c:strRef>
              <c:f>Sheet1!$C$40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Sheet1!$E$41:$E$42</c:f>
                <c:numCache>
                  <c:formatCode>General</c:formatCode>
                  <c:ptCount val="2"/>
                  <c:pt idx="0">
                    <c:v>0.14142100000000021</c:v>
                  </c:pt>
                  <c:pt idx="1">
                    <c:v>0.28284300000000001</c:v>
                  </c:pt>
                </c:numCache>
              </c:numRef>
            </c:plus>
            <c:minus>
              <c:numRef>
                <c:f>Sheet1!$E$41:$E$42</c:f>
                <c:numCache>
                  <c:formatCode>General</c:formatCode>
                  <c:ptCount val="2"/>
                  <c:pt idx="0">
                    <c:v>0.14142100000000021</c:v>
                  </c:pt>
                  <c:pt idx="1">
                    <c:v>0.28284300000000001</c:v>
                  </c:pt>
                </c:numCache>
              </c:numRef>
            </c:minus>
          </c:errBars>
          <c:cat>
            <c:strRef>
              <c:f>Sheet1!$A$41:$A$42</c:f>
              <c:strCache>
                <c:ptCount val="2"/>
                <c:pt idx="0">
                  <c:v>24 h</c:v>
                </c:pt>
                <c:pt idx="1">
                  <c:v>96 h</c:v>
                </c:pt>
              </c:strCache>
            </c:strRef>
          </c:cat>
          <c:val>
            <c:numRef>
              <c:f>Sheet1!$C$41:$C$42</c:f>
              <c:numCache>
                <c:formatCode>General</c:formatCode>
                <c:ptCount val="2"/>
                <c:pt idx="0">
                  <c:v>2.2999999999999998</c:v>
                </c:pt>
                <c:pt idx="1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602816"/>
        <c:axId val="37604736"/>
      </c:barChart>
      <c:catAx>
        <c:axId val="37602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Time post-transfection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7604736"/>
        <c:crosses val="autoZero"/>
        <c:auto val="1"/>
        <c:lblAlgn val="ctr"/>
        <c:lblOffset val="100"/>
        <c:noMultiLvlLbl val="0"/>
      </c:catAx>
      <c:valAx>
        <c:axId val="37604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% </a:t>
                </a:r>
                <a:r>
                  <a:rPr lang="en-US" sz="1200" dirty="0" smtClean="0">
                    <a:latin typeface="Arial" pitchFamily="34" charset="0"/>
                    <a:cs typeface="Arial" pitchFamily="34" charset="0"/>
                  </a:rPr>
                  <a:t>of early </a:t>
                </a: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apoptotic cells</a:t>
                </a:r>
              </a:p>
            </c:rich>
          </c:tx>
          <c:layout>
            <c:manualLayout>
              <c:xMode val="edge"/>
              <c:yMode val="edge"/>
              <c:x val="2.6960784313725485E-2"/>
              <c:y val="7.4352606816138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7602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235088261026215"/>
          <c:y val="5.5171697287839078E-2"/>
          <c:w val="0.29049225464464212"/>
          <c:h val="0.1674343832021020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Apoptosis!$C$13:$C$14</c:f>
                <c:numCache>
                  <c:formatCode>General</c:formatCode>
                  <c:ptCount val="2"/>
                  <c:pt idx="0">
                    <c:v>0.21213199999999999</c:v>
                  </c:pt>
                  <c:pt idx="1">
                    <c:v>0.14142099999999999</c:v>
                  </c:pt>
                </c:numCache>
              </c:numRef>
            </c:plus>
            <c:minus>
              <c:numRef>
                <c:f>Apoptosis!$C$13:$C$14</c:f>
                <c:numCache>
                  <c:formatCode>General</c:formatCode>
                  <c:ptCount val="2"/>
                  <c:pt idx="0">
                    <c:v>0.21213199999999999</c:v>
                  </c:pt>
                  <c:pt idx="1">
                    <c:v>0.14142099999999999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Apoptosis!$A$13:$A$14</c:f>
              <c:strCache>
                <c:ptCount val="2"/>
                <c:pt idx="0">
                  <c:v>Negative control</c:v>
                </c:pt>
                <c:pt idx="1">
                  <c:v>miR-34a</c:v>
                </c:pt>
              </c:strCache>
            </c:strRef>
          </c:cat>
          <c:val>
            <c:numRef>
              <c:f>Apoptosis!$B$13:$B$14</c:f>
              <c:numCache>
                <c:formatCode>General</c:formatCode>
                <c:ptCount val="2"/>
                <c:pt idx="0">
                  <c:v>7.25</c:v>
                </c:pt>
                <c:pt idx="1">
                  <c:v>8.8000000000000007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78432"/>
        <c:axId val="38592512"/>
      </c:barChart>
      <c:catAx>
        <c:axId val="3857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592512"/>
        <c:crosses val="autoZero"/>
        <c:auto val="1"/>
        <c:lblAlgn val="ctr"/>
        <c:lblOffset val="100"/>
        <c:noMultiLvlLbl val="0"/>
      </c:catAx>
      <c:valAx>
        <c:axId val="38592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Early apoptotic cells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7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'Cell cycle'!$A$12</c:f>
              <c:strCache>
                <c:ptCount val="1"/>
                <c:pt idx="0">
                  <c:v>Negative 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'Cell cycle'!$E$12:$G$12</c:f>
                <c:numCache>
                  <c:formatCode>General</c:formatCode>
                  <c:ptCount val="3"/>
                  <c:pt idx="0">
                    <c:v>0.27577200000000002</c:v>
                  </c:pt>
                  <c:pt idx="1">
                    <c:v>0.79903100000000005</c:v>
                  </c:pt>
                  <c:pt idx="2">
                    <c:v>1.074802</c:v>
                  </c:pt>
                </c:numCache>
              </c:numRef>
            </c:plus>
            <c:minus>
              <c:numRef>
                <c:f>'Cell cycle'!$E$12:$G$12</c:f>
                <c:numCache>
                  <c:formatCode>General</c:formatCode>
                  <c:ptCount val="3"/>
                  <c:pt idx="0">
                    <c:v>0.27577200000000002</c:v>
                  </c:pt>
                  <c:pt idx="1">
                    <c:v>0.79903100000000005</c:v>
                  </c:pt>
                  <c:pt idx="2">
                    <c:v>1.074802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'Cell cycle'!$B$11:$D$11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'Cell cycle'!$B$12:$D$12</c:f>
              <c:numCache>
                <c:formatCode>General</c:formatCode>
                <c:ptCount val="3"/>
                <c:pt idx="0">
                  <c:v>52.174999999999997</c:v>
                </c:pt>
                <c:pt idx="1">
                  <c:v>18.225000000000001</c:v>
                </c:pt>
                <c:pt idx="2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'Cell cycle'!$A$13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'Cell cycle'!$E$13:$G$13</c:f>
                <c:numCache>
                  <c:formatCode>General</c:formatCode>
                  <c:ptCount val="3"/>
                  <c:pt idx="0">
                    <c:v>1.4142E-2</c:v>
                  </c:pt>
                  <c:pt idx="1">
                    <c:v>0.657609</c:v>
                  </c:pt>
                  <c:pt idx="2">
                    <c:v>0.66468000000000005</c:v>
                  </c:pt>
                </c:numCache>
              </c:numRef>
            </c:plus>
            <c:minus>
              <c:numRef>
                <c:f>'Cell cycle'!$E$13:$G$13</c:f>
                <c:numCache>
                  <c:formatCode>General</c:formatCode>
                  <c:ptCount val="3"/>
                  <c:pt idx="0">
                    <c:v>1.4142E-2</c:v>
                  </c:pt>
                  <c:pt idx="1">
                    <c:v>0.657609</c:v>
                  </c:pt>
                  <c:pt idx="2">
                    <c:v>0.66468000000000005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'Cell cycle'!$B$11:$D$11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'Cell cycle'!$B$13:$D$13</c:f>
              <c:numCache>
                <c:formatCode>General</c:formatCode>
                <c:ptCount val="3"/>
                <c:pt idx="0">
                  <c:v>52.35</c:v>
                </c:pt>
                <c:pt idx="1">
                  <c:v>21.645</c:v>
                </c:pt>
                <c:pt idx="2">
                  <c:v>26.01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958208"/>
        <c:axId val="38959744"/>
      </c:barChart>
      <c:catAx>
        <c:axId val="3895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959744"/>
        <c:crosses val="autoZero"/>
        <c:auto val="1"/>
        <c:lblAlgn val="ctr"/>
        <c:lblOffset val="100"/>
        <c:noMultiLvlLbl val="0"/>
      </c:catAx>
      <c:valAx>
        <c:axId val="389597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Percentage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of cell population</a:t>
                </a:r>
                <a:endParaRPr lang="en-US" sz="1200" b="1">
                  <a:solidFill>
                    <a:sysClr val="windowText" lastClr="000000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5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3979695526802"/>
          <c:y val="6.4356474534728605E-2"/>
          <c:w val="0.64213968174390001"/>
          <c:h val="0.81188167874579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MCF7_miR34a!$B$14</c:f>
              <c:strCache>
                <c:ptCount val="1"/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MCF7_miR34a!$C$15:$C$16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9.4405000000000003E-2</c:v>
                  </c:pt>
                </c:numCache>
              </c:numRef>
            </c:plus>
            <c:minus>
              <c:numRef>
                <c:f>MCF7_miR34a!$C$15:$C$16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9.4405000000000003E-2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MCF7_miR34a!$A$15:$A$16</c:f>
              <c:strCache>
                <c:ptCount val="2"/>
                <c:pt idx="0">
                  <c:v>Negative control</c:v>
                </c:pt>
                <c:pt idx="1">
                  <c:v>miR-34a</c:v>
                </c:pt>
              </c:strCache>
            </c:strRef>
          </c:cat>
          <c:val>
            <c:numRef>
              <c:f>MCF7_miR34a!$B$15:$B$16</c:f>
              <c:numCache>
                <c:formatCode>General</c:formatCode>
                <c:ptCount val="2"/>
                <c:pt idx="0">
                  <c:v>1</c:v>
                </c:pt>
                <c:pt idx="1">
                  <c:v>2.0506029999999731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992896"/>
        <c:axId val="39019264"/>
      </c:barChart>
      <c:catAx>
        <c:axId val="3899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019264"/>
        <c:crosses val="autoZero"/>
        <c:auto val="1"/>
        <c:lblAlgn val="ctr"/>
        <c:lblOffset val="100"/>
        <c:noMultiLvlLbl val="0"/>
      </c:catAx>
      <c:valAx>
        <c:axId val="390192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 Narrow" pitchFamily="34" charset="0"/>
                  </a:defRPr>
                </a:pPr>
                <a:r>
                  <a:rPr lang="en-US" sz="1200" dirty="0">
                    <a:latin typeface="Arial Narrow" pitchFamily="34" charset="0"/>
                  </a:rPr>
                  <a:t>Relative levels of miR-34a </a:t>
                </a:r>
                <a:endParaRPr lang="en-US" sz="1200" dirty="0" smtClean="0">
                  <a:latin typeface="Arial Narrow" pitchFamily="34" charset="0"/>
                </a:endParaRPr>
              </a:p>
              <a:p>
                <a:pPr>
                  <a:defRPr sz="1200">
                    <a:latin typeface="Arial Narrow" pitchFamily="34" charset="0"/>
                  </a:defRPr>
                </a:pPr>
                <a:r>
                  <a:rPr lang="en-US" sz="1200" dirty="0" smtClean="0">
                    <a:latin typeface="Arial Narrow" pitchFamily="34" charset="0"/>
                  </a:rPr>
                  <a:t>(</a:t>
                </a:r>
                <a:r>
                  <a:rPr lang="en-US" sz="1200" dirty="0" err="1">
                    <a:latin typeface="Arial Narrow" pitchFamily="34" charset="0"/>
                  </a:rPr>
                  <a:t>qRT</a:t>
                </a:r>
                <a:r>
                  <a:rPr lang="en-US" sz="1200" dirty="0">
                    <a:latin typeface="Arial Narrow" pitchFamily="34" charset="0"/>
                  </a:rPr>
                  <a:t>-PCR)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38992896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Sheet1!$B$136</c:f>
              <c:strCache>
                <c:ptCount val="1"/>
                <c:pt idx="0">
                  <c:v>Control shRNA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Sheet1!$D$137:$D$143</c:f>
                <c:numCache>
                  <c:formatCode>General</c:formatCode>
                  <c:ptCount val="7"/>
                  <c:pt idx="0">
                    <c:v>2.0820000000000001E-3</c:v>
                  </c:pt>
                  <c:pt idx="1">
                    <c:v>1.0786E-2</c:v>
                  </c:pt>
                  <c:pt idx="2">
                    <c:v>2.4576000000000001E-2</c:v>
                  </c:pt>
                  <c:pt idx="3">
                    <c:v>2.5968000000000001E-2</c:v>
                  </c:pt>
                  <c:pt idx="4">
                    <c:v>1.5044E-2</c:v>
                  </c:pt>
                  <c:pt idx="5">
                    <c:v>7.6370999999999994E-2</c:v>
                  </c:pt>
                  <c:pt idx="6">
                    <c:v>4.3293999999999999E-2</c:v>
                  </c:pt>
                </c:numCache>
              </c:numRef>
            </c:plus>
            <c:minus>
              <c:numRef>
                <c:f>Sheet1!$D$137:$D$143</c:f>
                <c:numCache>
                  <c:formatCode>General</c:formatCode>
                  <c:ptCount val="7"/>
                  <c:pt idx="0">
                    <c:v>2.0820000000000001E-3</c:v>
                  </c:pt>
                  <c:pt idx="1">
                    <c:v>1.0786E-2</c:v>
                  </c:pt>
                  <c:pt idx="2">
                    <c:v>2.4576000000000001E-2</c:v>
                  </c:pt>
                  <c:pt idx="3">
                    <c:v>2.5968000000000001E-2</c:v>
                  </c:pt>
                  <c:pt idx="4">
                    <c:v>1.5044E-2</c:v>
                  </c:pt>
                  <c:pt idx="5">
                    <c:v>7.6370999999999994E-2</c:v>
                  </c:pt>
                  <c:pt idx="6">
                    <c:v>4.3293999999999999E-2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Sheet1!$A$137:$A$143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Sheet1!$B$137:$B$143</c:f>
              <c:numCache>
                <c:formatCode>General</c:formatCode>
                <c:ptCount val="7"/>
                <c:pt idx="0">
                  <c:v>6.6670000000000002E-3</c:v>
                </c:pt>
                <c:pt idx="1">
                  <c:v>0.14366699999999999</c:v>
                </c:pt>
                <c:pt idx="2">
                  <c:v>0.27500000000000002</c:v>
                </c:pt>
                <c:pt idx="3">
                  <c:v>0.45866699999999999</c:v>
                </c:pt>
                <c:pt idx="4">
                  <c:v>0.658667</c:v>
                </c:pt>
                <c:pt idx="5">
                  <c:v>0.79300000000000004</c:v>
                </c:pt>
                <c:pt idx="6">
                  <c:v>1.0953329999999999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Sheet1!$C$136</c:f>
              <c:strCache>
                <c:ptCount val="1"/>
                <c:pt idx="0">
                  <c:v>Met-shRNA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Sheet1!$E$137:$E$143</c:f>
                <c:numCache>
                  <c:formatCode>General</c:formatCode>
                  <c:ptCount val="7"/>
                  <c:pt idx="0">
                    <c:v>2.82E-3</c:v>
                  </c:pt>
                  <c:pt idx="1">
                    <c:v>5.8589999999999996E-3</c:v>
                  </c:pt>
                  <c:pt idx="2">
                    <c:v>2.9770999999999999E-2</c:v>
                  </c:pt>
                  <c:pt idx="3">
                    <c:v>6.7634E-2</c:v>
                  </c:pt>
                  <c:pt idx="4">
                    <c:v>3.2716000000000002E-2</c:v>
                  </c:pt>
                  <c:pt idx="5">
                    <c:v>5.4628999999999997E-2</c:v>
                  </c:pt>
                  <c:pt idx="6">
                    <c:v>0.101115</c:v>
                  </c:pt>
                </c:numCache>
              </c:numRef>
            </c:plus>
            <c:minus>
              <c:numRef>
                <c:f>Sheet1!$E$137:$E$143</c:f>
                <c:numCache>
                  <c:formatCode>General</c:formatCode>
                  <c:ptCount val="7"/>
                  <c:pt idx="0">
                    <c:v>2.82E-3</c:v>
                  </c:pt>
                  <c:pt idx="1">
                    <c:v>5.8589999999999996E-3</c:v>
                  </c:pt>
                  <c:pt idx="2">
                    <c:v>2.9770999999999999E-2</c:v>
                  </c:pt>
                  <c:pt idx="3">
                    <c:v>6.7634E-2</c:v>
                  </c:pt>
                  <c:pt idx="4">
                    <c:v>3.2716000000000002E-2</c:v>
                  </c:pt>
                  <c:pt idx="5">
                    <c:v>5.4628999999999997E-2</c:v>
                  </c:pt>
                  <c:pt idx="6">
                    <c:v>0.101115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Sheet1!$A$137:$A$143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Sheet1!$C$137:$C$143</c:f>
              <c:numCache>
                <c:formatCode>General</c:formatCode>
                <c:ptCount val="7"/>
                <c:pt idx="0">
                  <c:v>6.3330000000000001E-3</c:v>
                </c:pt>
                <c:pt idx="1">
                  <c:v>6.1667E-2</c:v>
                </c:pt>
                <c:pt idx="2">
                  <c:v>0.11566700000000001</c:v>
                </c:pt>
                <c:pt idx="3">
                  <c:v>0.29033300000000001</c:v>
                </c:pt>
                <c:pt idx="4">
                  <c:v>0.248667</c:v>
                </c:pt>
                <c:pt idx="5">
                  <c:v>0.37466699999999997</c:v>
                </c:pt>
                <c:pt idx="6">
                  <c:v>0.50633300000000003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091584"/>
        <c:axId val="39097856"/>
      </c:scatterChart>
      <c:valAx>
        <c:axId val="39091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097856"/>
        <c:crosses val="autoZero"/>
        <c:crossBetween val="midCat"/>
      </c:valAx>
      <c:valAx>
        <c:axId val="39097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growth (MTT, 595)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091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202871699861"/>
          <c:y val="0.86677403188679103"/>
          <c:w val="0.72531974679635602"/>
          <c:h val="7.80276737252503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Sheet1!$C$50:$C$51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1.9949000000000001E-2</c:v>
                  </c:pt>
                </c:numCache>
              </c:numRef>
            </c:plus>
            <c:minus>
              <c:numRef>
                <c:f>Sheet1!$C$50:$C$51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1.9949000000000001E-2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Sheet1!$A$50:$A$51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Sheet1!$B$50:$B$51</c:f>
              <c:numCache>
                <c:formatCode>General</c:formatCode>
                <c:ptCount val="2"/>
                <c:pt idx="0">
                  <c:v>1</c:v>
                </c:pt>
                <c:pt idx="1">
                  <c:v>0.67844899999999997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17024"/>
        <c:axId val="39218560"/>
      </c:barChart>
      <c:catAx>
        <c:axId val="3921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218560"/>
        <c:crosses val="autoZero"/>
        <c:auto val="1"/>
        <c:lblAlgn val="ctr"/>
        <c:lblOffset val="100"/>
        <c:noMultiLvlLbl val="0"/>
      </c:catAx>
      <c:valAx>
        <c:axId val="392185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levels of tRNA</a:t>
                </a:r>
                <a:r>
                  <a:rPr lang="en-US" sz="1100" b="1" baseline="3000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Met(CAT) 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434815145447299"/>
          <c:y val="6.3829787234042507E-2"/>
          <c:w val="0.74782727766319601"/>
          <c:h val="0.824468085106383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'Met-shRNA'!$C$3:$C$4</c:f>
                <c:numCache>
                  <c:formatCode>General</c:formatCode>
                  <c:ptCount val="2"/>
                  <c:pt idx="0">
                    <c:v>7.0710999999999996E-2</c:v>
                  </c:pt>
                  <c:pt idx="1">
                    <c:v>1.6970559999999999</c:v>
                  </c:pt>
                </c:numCache>
              </c:numRef>
            </c:plus>
            <c:minus>
              <c:numRef>
                <c:f>'Met-shRNA'!$C$3:$C$4</c:f>
                <c:numCache>
                  <c:formatCode>General</c:formatCode>
                  <c:ptCount val="2"/>
                  <c:pt idx="0">
                    <c:v>7.0710999999999996E-2</c:v>
                  </c:pt>
                  <c:pt idx="1">
                    <c:v>1.6970559999999999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'Met-shRNA'!$A$3:$A$4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'Met-shRNA'!$B$3:$B$4</c:f>
              <c:numCache>
                <c:formatCode>General</c:formatCode>
                <c:ptCount val="2"/>
                <c:pt idx="0">
                  <c:v>0.35</c:v>
                </c:pt>
                <c:pt idx="1">
                  <c:v>63.7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432192"/>
        <c:axId val="39433728"/>
      </c:barChart>
      <c:catAx>
        <c:axId val="3943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ysClr val="windowText" lastClr="000000"/>
            </a:solidFill>
            <a:prstDash val="solid"/>
          </a:ln>
        </c:spPr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9433728"/>
        <c:crosses val="autoZero"/>
        <c:auto val="1"/>
        <c:lblAlgn val="ctr"/>
        <c:lblOffset val="100"/>
        <c:noMultiLvlLbl val="0"/>
      </c:catAx>
      <c:valAx>
        <c:axId val="394337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% </a:t>
                </a:r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of early 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apoptotic cells</a:t>
                </a:r>
              </a:p>
            </c:rich>
          </c:tx>
          <c:layout>
            <c:manualLayout>
              <c:xMode val="edge"/>
              <c:yMode val="edge"/>
              <c:x val="2.73009243409791E-2"/>
              <c:y val="9.6475959122131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ysClr val="windowText" lastClr="000000"/>
            </a:solidFill>
            <a:prstDash val="solid"/>
          </a:ln>
        </c:spPr>
        <c:crossAx val="3943219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Sheet1!$B$30</c:f>
              <c:strCache>
                <c:ptCount val="1"/>
                <c:pt idx="0">
                  <c:v>Control shRNA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Sheet1!$D$31:$D$33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Sheet1!$D$31:$D$33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Sheet1!$A$31:$A$33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Sheet1!$B$31:$B$33</c:f>
              <c:numCache>
                <c:formatCode>General</c:formatCode>
                <c:ptCount val="3"/>
                <c:pt idx="0">
                  <c:v>47.22</c:v>
                </c:pt>
                <c:pt idx="1">
                  <c:v>7.6499999999999977</c:v>
                </c:pt>
                <c:pt idx="2">
                  <c:v>45.13</c:v>
                </c:pt>
              </c:numCache>
            </c:numRef>
          </c:val>
        </c:ser>
        <c:ser>
          <c:idx val="1"/>
          <c:order val="1"/>
          <c:tx>
            <c:strRef>
              <c:f>Sheet1!$C$30</c:f>
              <c:strCache>
                <c:ptCount val="1"/>
                <c:pt idx="0">
                  <c:v>Met-shRNA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Sheet1!$E$31:$E$33</c:f>
                <c:numCache>
                  <c:formatCode>General</c:formatCode>
                  <c:ptCount val="3"/>
                  <c:pt idx="0">
                    <c:v>11.39856</c:v>
                  </c:pt>
                  <c:pt idx="1">
                    <c:v>2.1071780000000002</c:v>
                  </c:pt>
                  <c:pt idx="2">
                    <c:v>9.2913829999999962</c:v>
                  </c:pt>
                </c:numCache>
              </c:numRef>
            </c:plus>
            <c:minus>
              <c:numRef>
                <c:f>Sheet1!$E$31:$E$33</c:f>
                <c:numCache>
                  <c:formatCode>General</c:formatCode>
                  <c:ptCount val="3"/>
                  <c:pt idx="0">
                    <c:v>11.39856</c:v>
                  </c:pt>
                  <c:pt idx="1">
                    <c:v>2.1071780000000002</c:v>
                  </c:pt>
                  <c:pt idx="2">
                    <c:v>9.2913829999999962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Sheet1!$A$31:$A$33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Sheet1!$C$31:$C$33</c:f>
              <c:numCache>
                <c:formatCode>General</c:formatCode>
                <c:ptCount val="3"/>
                <c:pt idx="0">
                  <c:v>61.44</c:v>
                </c:pt>
                <c:pt idx="1">
                  <c:v>6.1199999999999983</c:v>
                </c:pt>
                <c:pt idx="2">
                  <c:v>32.450000000000003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545088"/>
        <c:axId val="39649664"/>
      </c:barChart>
      <c:catAx>
        <c:axId val="39545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cycle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649664"/>
        <c:crosses val="autoZero"/>
        <c:auto val="1"/>
        <c:lblAlgn val="ctr"/>
        <c:lblOffset val="100"/>
        <c:noMultiLvlLbl val="0"/>
      </c:catAx>
      <c:valAx>
        <c:axId val="396496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cell population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5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12195455121999"/>
          <c:y val="0.86072725284339502"/>
          <c:w val="0.76192957292977803"/>
          <c:h val="8.3717191601049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Control shRNA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Sheet1!$D$13:$D$15</c:f>
                <c:numCache>
                  <c:formatCode>General</c:formatCode>
                  <c:ptCount val="3"/>
                  <c:pt idx="0">
                    <c:v>1.154701</c:v>
                  </c:pt>
                  <c:pt idx="1">
                    <c:v>26.083200000000001</c:v>
                  </c:pt>
                  <c:pt idx="2">
                    <c:v>60.517220000000002</c:v>
                  </c:pt>
                </c:numCache>
              </c:numRef>
            </c:plus>
            <c:minus>
              <c:numRef>
                <c:f>Sheet1!$D$13:$D$15</c:f>
                <c:numCache>
                  <c:formatCode>General</c:formatCode>
                  <c:ptCount val="3"/>
                  <c:pt idx="0">
                    <c:v>1.154701</c:v>
                  </c:pt>
                  <c:pt idx="1">
                    <c:v>26.083200000000001</c:v>
                  </c:pt>
                  <c:pt idx="2">
                    <c:v>60.517220000000002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Sheet1!$A$13:$A$15</c:f>
              <c:strCache>
                <c:ptCount val="3"/>
                <c:pt idx="0">
                  <c:v>0 h</c:v>
                </c:pt>
                <c:pt idx="1">
                  <c:v>12 h</c:v>
                </c:pt>
                <c:pt idx="2">
                  <c:v>24 h</c:v>
                </c:pt>
              </c:strCache>
            </c:strRef>
          </c:cat>
          <c:val>
            <c:numRef>
              <c:f>Sheet1!$B$13:$B$15</c:f>
              <c:numCache>
                <c:formatCode>General</c:formatCode>
                <c:ptCount val="3"/>
                <c:pt idx="0">
                  <c:v>0.66666700000000001</c:v>
                </c:pt>
                <c:pt idx="1">
                  <c:v>78.333329999999975</c:v>
                </c:pt>
                <c:pt idx="2">
                  <c:v>290.66669999999999</c:v>
                </c:pt>
              </c:numCache>
            </c:numRef>
          </c:val>
        </c:ser>
        <c:ser>
          <c:idx val="1"/>
          <c:order val="1"/>
          <c:tx>
            <c:strRef>
              <c:f>Sheet1!$C$12</c:f>
              <c:strCache>
                <c:ptCount val="1"/>
                <c:pt idx="0">
                  <c:v>Met-shRNA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Sheet1!$E$13:$E$15</c:f>
                <c:numCache>
                  <c:formatCode>General</c:formatCode>
                  <c:ptCount val="3"/>
                  <c:pt idx="0">
                    <c:v>0.57735000000000003</c:v>
                  </c:pt>
                  <c:pt idx="1">
                    <c:v>11.06044</c:v>
                  </c:pt>
                  <c:pt idx="2">
                    <c:v>12.529960000000001</c:v>
                  </c:pt>
                </c:numCache>
              </c:numRef>
            </c:plus>
            <c:minus>
              <c:numRef>
                <c:f>Sheet1!$E$13:$E$15</c:f>
                <c:numCache>
                  <c:formatCode>General</c:formatCode>
                  <c:ptCount val="3"/>
                  <c:pt idx="0">
                    <c:v>0.57735000000000003</c:v>
                  </c:pt>
                  <c:pt idx="1">
                    <c:v>11.06044</c:v>
                  </c:pt>
                  <c:pt idx="2">
                    <c:v>12.529960000000001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Sheet1!$A$13:$A$15</c:f>
              <c:strCache>
                <c:ptCount val="3"/>
                <c:pt idx="0">
                  <c:v>0 h</c:v>
                </c:pt>
                <c:pt idx="1">
                  <c:v>12 h</c:v>
                </c:pt>
                <c:pt idx="2">
                  <c:v>24 h</c:v>
                </c:pt>
              </c:strCache>
            </c:strRef>
          </c:cat>
          <c:val>
            <c:numRef>
              <c:f>Sheet1!$C$13:$C$15</c:f>
              <c:numCache>
                <c:formatCode>General</c:formatCode>
                <c:ptCount val="3"/>
                <c:pt idx="0">
                  <c:v>0.33333299999999999</c:v>
                </c:pt>
                <c:pt idx="1">
                  <c:v>18.66667</c:v>
                </c:pt>
                <c:pt idx="2">
                  <c:v>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056320"/>
        <c:axId val="40058240"/>
      </c:barChart>
      <c:catAx>
        <c:axId val="40056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post-injury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058240"/>
        <c:crosses val="autoZero"/>
        <c:auto val="1"/>
        <c:lblAlgn val="ctr"/>
        <c:lblOffset val="100"/>
        <c:noMultiLvlLbl val="0"/>
      </c:catAx>
      <c:valAx>
        <c:axId val="400582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migrated cells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5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456049781856699"/>
          <c:y val="0.86631889763779502"/>
          <c:w val="0.72939192773911199"/>
          <c:h val="8.37171916010499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38924">
                  <a:srgbClr val="5D6876"/>
                </a:gs>
                <a:gs pos="400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'34a_20b'!$L$4:$L$8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7.9291E-2</c:v>
                  </c:pt>
                  <c:pt idx="2">
                    <c:v>4.0398000000000003E-2</c:v>
                  </c:pt>
                  <c:pt idx="3">
                    <c:v>4.3249999999999997E-2</c:v>
                  </c:pt>
                  <c:pt idx="4">
                    <c:v>1.2452E-2</c:v>
                  </c:pt>
                </c:numCache>
              </c:numRef>
            </c:plus>
            <c:minus>
              <c:numRef>
                <c:f>'34a_20b'!$L$4:$L$8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7.9291E-2</c:v>
                  </c:pt>
                  <c:pt idx="2">
                    <c:v>4.0398000000000003E-2</c:v>
                  </c:pt>
                  <c:pt idx="3">
                    <c:v>4.3249999999999997E-2</c:v>
                  </c:pt>
                  <c:pt idx="4">
                    <c:v>1.2452E-2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'34a_20b'!$J$4:$J$8</c:f>
              <c:strCache>
                <c:ptCount val="5"/>
                <c:pt idx="0">
                  <c:v>HMEC</c:v>
                </c:pt>
                <c:pt idx="1">
                  <c:v>MCF7</c:v>
                </c:pt>
                <c:pt idx="2">
                  <c:v>ZR75-1</c:v>
                </c:pt>
                <c:pt idx="3">
                  <c:v>HCC1419</c:v>
                </c:pt>
                <c:pt idx="4">
                  <c:v>HCC1806</c:v>
                </c:pt>
              </c:strCache>
            </c:strRef>
          </c:cat>
          <c:val>
            <c:numRef>
              <c:f>'34a_20b'!$K$4:$K$8</c:f>
              <c:numCache>
                <c:formatCode>General</c:formatCode>
                <c:ptCount val="5"/>
                <c:pt idx="0">
                  <c:v>1</c:v>
                </c:pt>
                <c:pt idx="1">
                  <c:v>0.52527800000000002</c:v>
                </c:pt>
                <c:pt idx="2">
                  <c:v>0.43254900000000002</c:v>
                </c:pt>
                <c:pt idx="3">
                  <c:v>0.46896500000000002</c:v>
                </c:pt>
                <c:pt idx="4">
                  <c:v>7.9554E-2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532032"/>
        <c:axId val="39653376"/>
      </c:barChart>
      <c:catAx>
        <c:axId val="39532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lines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653376"/>
        <c:crosses val="autoZero"/>
        <c:auto val="1"/>
        <c:lblAlgn val="ctr"/>
        <c:lblOffset val="100"/>
        <c:noMultiLvlLbl val="0"/>
      </c:catAx>
      <c:valAx>
        <c:axId val="39653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expression of miR-34a 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3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Sheet1!$C$26:$C$27</c:f>
                <c:numCache>
                  <c:formatCode>General</c:formatCode>
                  <c:ptCount val="2"/>
                  <c:pt idx="0">
                    <c:v>8.6813979999999962</c:v>
                  </c:pt>
                  <c:pt idx="1">
                    <c:v>3.8686780000000001</c:v>
                  </c:pt>
                </c:numCache>
              </c:numRef>
            </c:plus>
            <c:minus>
              <c:numRef>
                <c:f>Sheet1!$C$26:$C$27</c:f>
                <c:numCache>
                  <c:formatCode>General</c:formatCode>
                  <c:ptCount val="2"/>
                  <c:pt idx="0">
                    <c:v>8.6813979999999962</c:v>
                  </c:pt>
                  <c:pt idx="1">
                    <c:v>3.8686780000000001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Sheet1!$A$26:$A$27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Sheet1!$B$26:$B$27</c:f>
              <c:numCache>
                <c:formatCode>General</c:formatCode>
                <c:ptCount val="2"/>
                <c:pt idx="0">
                  <c:v>49.833329999999997</c:v>
                </c:pt>
                <c:pt idx="1">
                  <c:v>10.83333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48704"/>
        <c:axId val="40650240"/>
      </c:barChart>
      <c:catAx>
        <c:axId val="40648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650240"/>
        <c:crosses val="autoZero"/>
        <c:auto val="1"/>
        <c:lblAlgn val="ctr"/>
        <c:lblOffset val="100"/>
        <c:noMultiLvlLbl val="0"/>
      </c:catAx>
      <c:valAx>
        <c:axId val="406502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colonies per field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4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Sheet1!$C$4:$C$5</c:f>
                <c:numCache>
                  <c:formatCode>General</c:formatCode>
                  <c:ptCount val="2"/>
                  <c:pt idx="0">
                    <c:v>8.4734879999999997</c:v>
                  </c:pt>
                  <c:pt idx="1">
                    <c:v>3.6637059999999999</c:v>
                  </c:pt>
                </c:numCache>
              </c:numRef>
            </c:plus>
            <c:minus>
              <c:numRef>
                <c:f>Sheet1!$C$4:$C$5</c:f>
                <c:numCache>
                  <c:formatCode>General</c:formatCode>
                  <c:ptCount val="2"/>
                  <c:pt idx="0">
                    <c:v>8.4734879999999997</c:v>
                  </c:pt>
                  <c:pt idx="1">
                    <c:v>3.6637059999999999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Sheet1!$A$4:$A$5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49.4</c:v>
                </c:pt>
                <c:pt idx="1">
                  <c:v>33.799999999999997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05504"/>
        <c:axId val="40807040"/>
      </c:barChart>
      <c:catAx>
        <c:axId val="4080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807040"/>
        <c:crosses val="autoZero"/>
        <c:auto val="1"/>
        <c:lblAlgn val="ctr"/>
        <c:lblOffset val="100"/>
        <c:noMultiLvlLbl val="0"/>
      </c:catAx>
      <c:valAx>
        <c:axId val="40807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tubes per field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0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'HCC1806'!$C$25</c:f>
              <c:strCache>
                <c:ptCount val="1"/>
                <c:pt idx="0">
                  <c:v>Untransfected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'HCC1806'!$F$26:$F$31</c:f>
                <c:numCache>
                  <c:formatCode>General</c:formatCode>
                  <c:ptCount val="6"/>
                  <c:pt idx="0">
                    <c:v>5.7735026918962601E-4</c:v>
                  </c:pt>
                  <c:pt idx="1">
                    <c:v>3.5118845842842502E-3</c:v>
                  </c:pt>
                  <c:pt idx="2">
                    <c:v>1.9756855350316301E-2</c:v>
                  </c:pt>
                  <c:pt idx="3">
                    <c:v>1.0503967504392499E-2</c:v>
                  </c:pt>
                  <c:pt idx="4">
                    <c:v>3.7233497463082001E-2</c:v>
                  </c:pt>
                  <c:pt idx="5">
                    <c:v>3.9715656022950602E-2</c:v>
                  </c:pt>
                </c:numCache>
              </c:numRef>
            </c:plus>
            <c:minus>
              <c:numRef>
                <c:f>'HCC1806'!$F$26:$F$31</c:f>
                <c:numCache>
                  <c:formatCode>General</c:formatCode>
                  <c:ptCount val="6"/>
                  <c:pt idx="0">
                    <c:v>5.7735026918962601E-4</c:v>
                  </c:pt>
                  <c:pt idx="1">
                    <c:v>3.5118845842842502E-3</c:v>
                  </c:pt>
                  <c:pt idx="2">
                    <c:v>1.9756855350316301E-2</c:v>
                  </c:pt>
                  <c:pt idx="3">
                    <c:v>1.0503967504392499E-2</c:v>
                  </c:pt>
                  <c:pt idx="4">
                    <c:v>3.7233497463082001E-2</c:v>
                  </c:pt>
                  <c:pt idx="5">
                    <c:v>3.9715656022950602E-2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'HCC1806'!$B$26:$B$31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'HCC1806'!$C$26:$C$31</c:f>
              <c:numCache>
                <c:formatCode>General</c:formatCode>
                <c:ptCount val="6"/>
                <c:pt idx="0">
                  <c:v>1.33333333333333E-3</c:v>
                </c:pt>
                <c:pt idx="1">
                  <c:v>7.0666666666666697E-2</c:v>
                </c:pt>
                <c:pt idx="2">
                  <c:v>0.14133333333333301</c:v>
                </c:pt>
                <c:pt idx="3">
                  <c:v>0.18766666666666701</c:v>
                </c:pt>
                <c:pt idx="4">
                  <c:v>0.30733333333333301</c:v>
                </c:pt>
                <c:pt idx="5">
                  <c:v>0.477333333333333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'HCC1806'!$D$25</c:f>
              <c:strCache>
                <c:ptCount val="1"/>
                <c:pt idx="0">
                  <c:v>50nM Scr-DsiRNA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'HCC1806'!$G$26:$G$31</c:f>
                <c:numCache>
                  <c:formatCode>General</c:formatCode>
                  <c:ptCount val="6"/>
                  <c:pt idx="0">
                    <c:v>5.7735026918962601E-4</c:v>
                  </c:pt>
                  <c:pt idx="1">
                    <c:v>2.08166599946613E-3</c:v>
                  </c:pt>
                  <c:pt idx="2">
                    <c:v>3.2695565448543497E-2</c:v>
                  </c:pt>
                  <c:pt idx="3">
                    <c:v>3.0435724623102699E-2</c:v>
                  </c:pt>
                  <c:pt idx="4">
                    <c:v>5.6400354608814401E-2</c:v>
                  </c:pt>
                  <c:pt idx="5">
                    <c:v>1.30511813003013E-2</c:v>
                  </c:pt>
                </c:numCache>
              </c:numRef>
            </c:plus>
            <c:minus>
              <c:numRef>
                <c:f>'HCC1806'!$G$26:$G$31</c:f>
                <c:numCache>
                  <c:formatCode>General</c:formatCode>
                  <c:ptCount val="6"/>
                  <c:pt idx="0">
                    <c:v>5.7735026918962601E-4</c:v>
                  </c:pt>
                  <c:pt idx="1">
                    <c:v>2.08166599946613E-3</c:v>
                  </c:pt>
                  <c:pt idx="2">
                    <c:v>3.2695565448543497E-2</c:v>
                  </c:pt>
                  <c:pt idx="3">
                    <c:v>3.0435724623102699E-2</c:v>
                  </c:pt>
                  <c:pt idx="4">
                    <c:v>5.6400354608814401E-2</c:v>
                  </c:pt>
                  <c:pt idx="5">
                    <c:v>1.30511813003013E-2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'HCC1806'!$B$26:$B$31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'HCC1806'!$D$26:$D$31</c:f>
              <c:numCache>
                <c:formatCode>General</c:formatCode>
                <c:ptCount val="6"/>
                <c:pt idx="0">
                  <c:v>6.6666666666666697E-4</c:v>
                </c:pt>
                <c:pt idx="1">
                  <c:v>6.3333333333333394E-2</c:v>
                </c:pt>
                <c:pt idx="2">
                  <c:v>0.14399999999999999</c:v>
                </c:pt>
                <c:pt idx="3">
                  <c:v>0.175666666666667</c:v>
                </c:pt>
                <c:pt idx="4">
                  <c:v>0.30199999999999999</c:v>
                </c:pt>
                <c:pt idx="5">
                  <c:v>0.46833333333333299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'HCC1806'!$E$25</c:f>
              <c:strCache>
                <c:ptCount val="1"/>
                <c:pt idx="0">
                  <c:v>50nM WT-DsiRNA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'HCC1806'!$H$26:$H$31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4.5092497528229003E-3</c:v>
                  </c:pt>
                  <c:pt idx="2">
                    <c:v>3.1085902485424699E-2</c:v>
                  </c:pt>
                  <c:pt idx="3">
                    <c:v>3.4990474894366998E-2</c:v>
                  </c:pt>
                  <c:pt idx="4">
                    <c:v>4.2158431343366297E-2</c:v>
                  </c:pt>
                  <c:pt idx="5">
                    <c:v>1.0440306508910599E-2</c:v>
                  </c:pt>
                </c:numCache>
              </c:numRef>
            </c:plus>
            <c:minus>
              <c:numRef>
                <c:f>'HCC1806'!$H$26:$H$31</c:f>
                <c:numCache>
                  <c:formatCode>General</c:formatCode>
                  <c:ptCount val="6"/>
                  <c:pt idx="0">
                    <c:v>0</c:v>
                  </c:pt>
                  <c:pt idx="1">
                    <c:v>4.5092497528229003E-3</c:v>
                  </c:pt>
                  <c:pt idx="2">
                    <c:v>3.1085902485424699E-2</c:v>
                  </c:pt>
                  <c:pt idx="3">
                    <c:v>3.4990474894366998E-2</c:v>
                  </c:pt>
                  <c:pt idx="4">
                    <c:v>4.2158431343366297E-2</c:v>
                  </c:pt>
                  <c:pt idx="5">
                    <c:v>1.0440306508910599E-2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'HCC1806'!$B$26:$B$31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'HCC1806'!$E$26:$E$31</c:f>
              <c:numCache>
                <c:formatCode>General</c:formatCode>
                <c:ptCount val="6"/>
                <c:pt idx="0">
                  <c:v>1E-3</c:v>
                </c:pt>
                <c:pt idx="1">
                  <c:v>3.6333333333333301E-2</c:v>
                </c:pt>
                <c:pt idx="2">
                  <c:v>9.0666666666666701E-2</c:v>
                </c:pt>
                <c:pt idx="3">
                  <c:v>9.7666666666666693E-2</c:v>
                </c:pt>
                <c:pt idx="4">
                  <c:v>0.149666666666667</c:v>
                </c:pt>
                <c:pt idx="5">
                  <c:v>0.247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84288"/>
        <c:axId val="41486208"/>
      </c:scatterChart>
      <c:valAx>
        <c:axId val="41484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486208"/>
        <c:crosses val="autoZero"/>
        <c:crossBetween val="midCat"/>
      </c:valAx>
      <c:valAx>
        <c:axId val="414862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growth (MTT, 595 nm)</a:t>
                </a:r>
                <a:endParaRPr lang="en-US" sz="1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84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37058227403E-2"/>
          <c:y val="0.87521030183727"/>
          <c:w val="0.89999987411645499"/>
          <c:h val="9.9789698162729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48 hours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Sheet1!$D$35:$D$37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0.127045904887264</c:v>
                  </c:pt>
                  <c:pt idx="2">
                    <c:v>1.49606781746374E-2</c:v>
                  </c:pt>
                </c:numCache>
              </c:numRef>
            </c:plus>
            <c:minus>
              <c:numRef>
                <c:f>Sheet1!$D$35:$D$37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0.127045904887264</c:v>
                  </c:pt>
                  <c:pt idx="2">
                    <c:v>1.49606781746374E-2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Sheet1!$A$35:$A$37</c:f>
              <c:strCache>
                <c:ptCount val="3"/>
                <c:pt idx="0">
                  <c:v>Untransfected</c:v>
                </c:pt>
                <c:pt idx="1">
                  <c:v>50nM Scr-DsiRNA</c:v>
                </c:pt>
                <c:pt idx="2">
                  <c:v>50nM WT-DisRNA</c:v>
                </c:pt>
              </c:strCache>
            </c:strRef>
          </c:cat>
          <c:val>
            <c:numRef>
              <c:f>Sheet1!$B$35:$B$37</c:f>
              <c:numCache>
                <c:formatCode>General</c:formatCode>
                <c:ptCount val="3"/>
                <c:pt idx="0">
                  <c:v>1</c:v>
                </c:pt>
                <c:pt idx="1">
                  <c:v>1.114408483556903</c:v>
                </c:pt>
                <c:pt idx="2">
                  <c:v>0.615693661030701</c:v>
                </c:pt>
              </c:numCache>
            </c:numRef>
          </c:val>
        </c:ser>
        <c:ser>
          <c:idx val="1"/>
          <c:order val="1"/>
          <c:tx>
            <c:strRef>
              <c:f>Sheet1!$C$34</c:f>
              <c:strCache>
                <c:ptCount val="1"/>
                <c:pt idx="0">
                  <c:v>96 hour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Sheet1!$E$35:$E$37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9.7475527731819098E-2</c:v>
                  </c:pt>
                  <c:pt idx="2">
                    <c:v>6.3691082925881506E-2</c:v>
                  </c:pt>
                </c:numCache>
              </c:numRef>
            </c:plus>
            <c:minus>
              <c:numRef>
                <c:f>Sheet1!$E$35:$E$37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9.7475527731819098E-2</c:v>
                  </c:pt>
                  <c:pt idx="2">
                    <c:v>6.3691082925881506E-2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Sheet1!$A$35:$A$37</c:f>
              <c:strCache>
                <c:ptCount val="3"/>
                <c:pt idx="0">
                  <c:v>Untransfected</c:v>
                </c:pt>
                <c:pt idx="1">
                  <c:v>50nM Scr-DsiRNA</c:v>
                </c:pt>
                <c:pt idx="2">
                  <c:v>50nM WT-DisRNA</c:v>
                </c:pt>
              </c:strCache>
            </c:strRef>
          </c:cat>
          <c:val>
            <c:numRef>
              <c:f>Sheet1!$C$35:$C$37</c:f>
              <c:numCache>
                <c:formatCode>General</c:formatCode>
                <c:ptCount val="3"/>
                <c:pt idx="0">
                  <c:v>1</c:v>
                </c:pt>
                <c:pt idx="1">
                  <c:v>0.85228613196686398</c:v>
                </c:pt>
                <c:pt idx="2">
                  <c:v>0.424524623172996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95936"/>
        <c:axId val="41505920"/>
      </c:barChart>
      <c:catAx>
        <c:axId val="4149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41505920"/>
        <c:crosses val="autoZero"/>
        <c:auto val="1"/>
        <c:lblAlgn val="ctr"/>
        <c:lblOffset val="100"/>
        <c:noMultiLvlLbl val="0"/>
      </c:catAx>
      <c:valAx>
        <c:axId val="415059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levels of tRNA</a:t>
                </a:r>
                <a:r>
                  <a:rPr lang="en-US" sz="1100" b="1" baseline="3000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Met(CAT) 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Sheet1!$C$54:$C$55</c:f>
                <c:numCache>
                  <c:formatCode>General</c:formatCode>
                  <c:ptCount val="2"/>
                  <c:pt idx="0">
                    <c:v>2.2912879999999998</c:v>
                  </c:pt>
                  <c:pt idx="1">
                    <c:v>3.5782259999999977</c:v>
                  </c:pt>
                </c:numCache>
              </c:numRef>
            </c:plus>
            <c:minus>
              <c:numRef>
                <c:f>Sheet1!$C$54:$C$55</c:f>
                <c:numCache>
                  <c:formatCode>General</c:formatCode>
                  <c:ptCount val="2"/>
                  <c:pt idx="0">
                    <c:v>2.2912879999999998</c:v>
                  </c:pt>
                  <c:pt idx="1">
                    <c:v>3.5782259999999977</c:v>
                  </c:pt>
                </c:numCache>
              </c:numRef>
            </c:minus>
          </c:errBars>
          <c:cat>
            <c:strRef>
              <c:f>Sheet1!$A$54:$A$55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Sheet1!$B$54:$B$55</c:f>
              <c:numCache>
                <c:formatCode>General</c:formatCode>
                <c:ptCount val="2"/>
                <c:pt idx="0">
                  <c:v>67.400000000000006</c:v>
                </c:pt>
                <c:pt idx="1">
                  <c:v>44.03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22304"/>
        <c:axId val="41523840"/>
      </c:barChart>
      <c:catAx>
        <c:axId val="41522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1523840"/>
        <c:crosses val="autoZero"/>
        <c:auto val="1"/>
        <c:lblAlgn val="ctr"/>
        <c:lblOffset val="100"/>
        <c:noMultiLvlLbl val="0"/>
      </c:catAx>
      <c:valAx>
        <c:axId val="41523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15223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Sheet1!$C$55:$C$56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1.9949000000000203E-2</c:v>
                  </c:pt>
                </c:numCache>
              </c:numRef>
            </c:plus>
            <c:minus>
              <c:numRef>
                <c:f>Sheet1!$C$55:$C$56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1.9949000000000203E-2</c:v>
                  </c:pt>
                </c:numCache>
              </c:numRef>
            </c:minus>
          </c:errBars>
          <c:cat>
            <c:strRef>
              <c:f>Sheet1!$A$55:$A$56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Sheet1!$B$55:$B$56</c:f>
              <c:numCache>
                <c:formatCode>General</c:formatCode>
                <c:ptCount val="2"/>
                <c:pt idx="0">
                  <c:v>1</c:v>
                </c:pt>
                <c:pt idx="1">
                  <c:v>0.67844900000002017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39840"/>
        <c:axId val="41545728"/>
      </c:barChart>
      <c:catAx>
        <c:axId val="4153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1545728"/>
        <c:crosses val="autoZero"/>
        <c:auto val="1"/>
        <c:lblAlgn val="ctr"/>
        <c:lblOffset val="100"/>
        <c:noMultiLvlLbl val="0"/>
      </c:catAx>
      <c:valAx>
        <c:axId val="41545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15398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Sheet1!$C$15:$C$16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5.0747E-2</c:v>
                  </c:pt>
                </c:numCache>
              </c:numRef>
            </c:plus>
            <c:minus>
              <c:numRef>
                <c:f>Sheet1!$C$15:$C$16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5.0747E-2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Sheet1!$A$15:$A$16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Sheet1!$B$15:$B$16</c:f>
              <c:numCache>
                <c:formatCode>General</c:formatCode>
                <c:ptCount val="2"/>
                <c:pt idx="0">
                  <c:v>1</c:v>
                </c:pt>
                <c:pt idx="1">
                  <c:v>0.58788799999999997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28416"/>
        <c:axId val="41629952"/>
      </c:barChart>
      <c:catAx>
        <c:axId val="4162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629952"/>
        <c:crosses val="autoZero"/>
        <c:auto val="1"/>
        <c:lblAlgn val="ctr"/>
        <c:lblOffset val="100"/>
        <c:noMultiLvlLbl val="0"/>
      </c:catAx>
      <c:valAx>
        <c:axId val="416299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levels of tRNAMet(CAT) 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2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'MCF7_Met-shRNA'!$A$12</c:f>
              <c:strCache>
                <c:ptCount val="1"/>
                <c:pt idx="0">
                  <c:v>Control shRNA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'MCF7_Met-shRNA'!$E$12:$G$12</c:f>
                <c:numCache>
                  <c:formatCode>General</c:formatCode>
                  <c:ptCount val="3"/>
                  <c:pt idx="0">
                    <c:v>0.31112699999999999</c:v>
                  </c:pt>
                  <c:pt idx="1">
                    <c:v>1.216224</c:v>
                  </c:pt>
                  <c:pt idx="2">
                    <c:v>0.90509700000000004</c:v>
                  </c:pt>
                </c:numCache>
              </c:numRef>
            </c:plus>
            <c:minus>
              <c:numRef>
                <c:f>'MCF7_Met-shRNA'!$E$12:$G$12</c:f>
                <c:numCache>
                  <c:formatCode>General</c:formatCode>
                  <c:ptCount val="3"/>
                  <c:pt idx="0">
                    <c:v>0.31112699999999999</c:v>
                  </c:pt>
                  <c:pt idx="1">
                    <c:v>1.216224</c:v>
                  </c:pt>
                  <c:pt idx="2">
                    <c:v>0.90509700000000004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'MCF7_Met-shRNA'!$B$11:$D$11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'MCF7_Met-shRNA'!$B$12:$D$12</c:f>
              <c:numCache>
                <c:formatCode>General</c:formatCode>
                <c:ptCount val="3"/>
                <c:pt idx="0">
                  <c:v>60.09</c:v>
                </c:pt>
                <c:pt idx="1">
                  <c:v>5.85</c:v>
                </c:pt>
                <c:pt idx="2">
                  <c:v>34.06</c:v>
                </c:pt>
              </c:numCache>
            </c:numRef>
          </c:val>
        </c:ser>
        <c:ser>
          <c:idx val="1"/>
          <c:order val="1"/>
          <c:tx>
            <c:strRef>
              <c:f>'MCF7_Met-shRNA'!$A$13</c:f>
              <c:strCache>
                <c:ptCount val="1"/>
                <c:pt idx="0">
                  <c:v>Met-shRNA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'MCF7_Met-shRNA'!$E$13:$G$13</c:f>
                <c:numCache>
                  <c:formatCode>General</c:formatCode>
                  <c:ptCount val="3"/>
                  <c:pt idx="0">
                    <c:v>0.19799</c:v>
                  </c:pt>
                  <c:pt idx="1">
                    <c:v>3.5449999999999999</c:v>
                  </c:pt>
                  <c:pt idx="2">
                    <c:v>0.40305099999999999</c:v>
                  </c:pt>
                </c:numCache>
              </c:numRef>
            </c:plus>
            <c:minus>
              <c:numRef>
                <c:f>'MCF7_Met-shRNA'!$E$13:$G$13</c:f>
                <c:numCache>
                  <c:formatCode>General</c:formatCode>
                  <c:ptCount val="3"/>
                  <c:pt idx="0">
                    <c:v>0.19799</c:v>
                  </c:pt>
                  <c:pt idx="1">
                    <c:v>3.5449999999999999</c:v>
                  </c:pt>
                  <c:pt idx="2">
                    <c:v>0.40305099999999999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'MCF7_Met-shRNA'!$B$11:$D$11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'MCF7_Met-shRNA'!$B$13:$D$13</c:f>
              <c:numCache>
                <c:formatCode>General</c:formatCode>
                <c:ptCount val="3"/>
                <c:pt idx="0">
                  <c:v>68.819999999999993</c:v>
                </c:pt>
                <c:pt idx="1">
                  <c:v>3.5449999999999999</c:v>
                </c:pt>
                <c:pt idx="2">
                  <c:v>27.635000000000002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39296"/>
        <c:axId val="41649280"/>
      </c:barChart>
      <c:catAx>
        <c:axId val="41639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649280"/>
        <c:crosses val="autoZero"/>
        <c:auto val="1"/>
        <c:lblAlgn val="ctr"/>
        <c:lblOffset val="100"/>
        <c:noMultiLvlLbl val="0"/>
      </c:catAx>
      <c:valAx>
        <c:axId val="416492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Cell population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3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MTT!$B$28</c:f>
              <c:strCache>
                <c:ptCount val="1"/>
                <c:pt idx="0">
                  <c:v>Control shRNA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MTT!$D$29:$D$33</c:f>
                <c:numCache>
                  <c:formatCode>General</c:formatCode>
                  <c:ptCount val="5"/>
                  <c:pt idx="0">
                    <c:v>1.5280000000000001E-3</c:v>
                  </c:pt>
                  <c:pt idx="1">
                    <c:v>7.234E-3</c:v>
                  </c:pt>
                  <c:pt idx="2">
                    <c:v>1.0583E-2</c:v>
                  </c:pt>
                  <c:pt idx="3">
                    <c:v>2.3515999999999999E-2</c:v>
                  </c:pt>
                  <c:pt idx="4">
                    <c:v>1.3577000000000001E-2</c:v>
                  </c:pt>
                </c:numCache>
              </c:numRef>
            </c:plus>
            <c:minus>
              <c:numRef>
                <c:f>MTT!$D$29:$D$33</c:f>
                <c:numCache>
                  <c:formatCode>General</c:formatCode>
                  <c:ptCount val="5"/>
                  <c:pt idx="0">
                    <c:v>1.5280000000000001E-3</c:v>
                  </c:pt>
                  <c:pt idx="1">
                    <c:v>7.234E-3</c:v>
                  </c:pt>
                  <c:pt idx="2">
                    <c:v>1.0583E-2</c:v>
                  </c:pt>
                  <c:pt idx="3">
                    <c:v>2.3515999999999999E-2</c:v>
                  </c:pt>
                  <c:pt idx="4">
                    <c:v>1.3577000000000001E-2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MTT!$A$29:$A$33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MTT!$B$29:$B$33</c:f>
              <c:numCache>
                <c:formatCode>General</c:formatCode>
                <c:ptCount val="5"/>
                <c:pt idx="0">
                  <c:v>1E-3</c:v>
                </c:pt>
                <c:pt idx="1">
                  <c:v>0.155</c:v>
                </c:pt>
                <c:pt idx="2">
                  <c:v>0.217667</c:v>
                </c:pt>
                <c:pt idx="3">
                  <c:v>0.372</c:v>
                </c:pt>
                <c:pt idx="4">
                  <c:v>0.53333299999999995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MTT!$C$28</c:f>
              <c:strCache>
                <c:ptCount val="1"/>
                <c:pt idx="0">
                  <c:v>Met-shRNA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MTT!$E$29:$E$33</c:f>
                <c:numCache>
                  <c:formatCode>General</c:formatCode>
                  <c:ptCount val="5"/>
                  <c:pt idx="0">
                    <c:v>3.6059999999999998E-3</c:v>
                  </c:pt>
                  <c:pt idx="1">
                    <c:v>2.2605E-2</c:v>
                  </c:pt>
                  <c:pt idx="2">
                    <c:v>2.2079999999999999E-3</c:v>
                  </c:pt>
                  <c:pt idx="3">
                    <c:v>2.6273999999999999E-2</c:v>
                  </c:pt>
                  <c:pt idx="4">
                    <c:v>3.7199000000000003E-2</c:v>
                  </c:pt>
                </c:numCache>
              </c:numRef>
            </c:plus>
            <c:minus>
              <c:numRef>
                <c:f>MTT!$E$29:$E$33</c:f>
                <c:numCache>
                  <c:formatCode>General</c:formatCode>
                  <c:ptCount val="5"/>
                  <c:pt idx="0">
                    <c:v>3.6059999999999998E-3</c:v>
                  </c:pt>
                  <c:pt idx="1">
                    <c:v>2.2605E-2</c:v>
                  </c:pt>
                  <c:pt idx="2">
                    <c:v>2.2079999999999999E-3</c:v>
                  </c:pt>
                  <c:pt idx="3">
                    <c:v>2.6273999999999999E-2</c:v>
                  </c:pt>
                  <c:pt idx="4">
                    <c:v>3.7199000000000003E-2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MTT!$A$29:$A$33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MTT!$C$29:$C$33</c:f>
              <c:numCache>
                <c:formatCode>General</c:formatCode>
                <c:ptCount val="5"/>
                <c:pt idx="0">
                  <c:v>-3.3E-4</c:v>
                </c:pt>
                <c:pt idx="1">
                  <c:v>6.3333E-2</c:v>
                </c:pt>
                <c:pt idx="2">
                  <c:v>9.2666999999999999E-2</c:v>
                </c:pt>
                <c:pt idx="3">
                  <c:v>0.21133299999999999</c:v>
                </c:pt>
                <c:pt idx="4">
                  <c:v>0.37433300000000003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63104"/>
        <c:axId val="41665280"/>
      </c:scatterChart>
      <c:valAx>
        <c:axId val="41663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665280"/>
        <c:crosses val="autoZero"/>
        <c:crossBetween val="midCat"/>
      </c:valAx>
      <c:valAx>
        <c:axId val="416652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growth (MTT, 595 nm)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63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'MCF7_Met-shRNA'!$C$40:$C$41</c:f>
                <c:numCache>
                  <c:formatCode>General</c:formatCode>
                  <c:ptCount val="2"/>
                  <c:pt idx="0">
                    <c:v>1.1313709999999999</c:v>
                  </c:pt>
                  <c:pt idx="1">
                    <c:v>1.4849239999999999</c:v>
                  </c:pt>
                </c:numCache>
              </c:numRef>
            </c:plus>
            <c:minus>
              <c:numRef>
                <c:f>'MCF7_Met-shRNA'!$C$40:$C$41</c:f>
                <c:numCache>
                  <c:formatCode>General</c:formatCode>
                  <c:ptCount val="2"/>
                  <c:pt idx="0">
                    <c:v>1.1313709999999999</c:v>
                  </c:pt>
                  <c:pt idx="1">
                    <c:v>1.4849239999999999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'MCF7_Met-shRNA'!$A$40:$A$41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'MCF7_Met-shRNA'!$B$40:$B$41</c:f>
              <c:numCache>
                <c:formatCode>General</c:formatCode>
                <c:ptCount val="2"/>
                <c:pt idx="0">
                  <c:v>1.6</c:v>
                </c:pt>
                <c:pt idx="1">
                  <c:v>8.4499999999999993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962368"/>
        <c:axId val="65963904"/>
      </c:barChart>
      <c:catAx>
        <c:axId val="65962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963904"/>
        <c:crosses val="autoZero"/>
        <c:auto val="1"/>
        <c:lblAlgn val="ctr"/>
        <c:lblOffset val="100"/>
        <c:noMultiLvlLbl val="0"/>
      </c:catAx>
      <c:valAx>
        <c:axId val="65963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Early apoptotic cells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Met_Ser!$L$25:$L$29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7.4033000000000002E-2</c:v>
                  </c:pt>
                  <c:pt idx="2">
                    <c:v>8.7202000000000002E-2</c:v>
                  </c:pt>
                  <c:pt idx="3">
                    <c:v>1.1388720000000001</c:v>
                  </c:pt>
                  <c:pt idx="4">
                    <c:v>9.2279E-2</c:v>
                  </c:pt>
                </c:numCache>
              </c:numRef>
            </c:plus>
            <c:minus>
              <c:numRef>
                <c:f>Met_Ser!$L$25:$L$29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7.4033000000000002E-2</c:v>
                  </c:pt>
                  <c:pt idx="2">
                    <c:v>8.7202000000000002E-2</c:v>
                  </c:pt>
                  <c:pt idx="3">
                    <c:v>1.1388720000000001</c:v>
                  </c:pt>
                  <c:pt idx="4">
                    <c:v>9.2279E-2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Met_Ser!$J$25:$J$29</c:f>
              <c:strCache>
                <c:ptCount val="5"/>
                <c:pt idx="0">
                  <c:v>HMEC</c:v>
                </c:pt>
                <c:pt idx="1">
                  <c:v>MCF7</c:v>
                </c:pt>
                <c:pt idx="2">
                  <c:v>ZR75-1</c:v>
                </c:pt>
                <c:pt idx="3">
                  <c:v>HCC1419</c:v>
                </c:pt>
                <c:pt idx="4">
                  <c:v>HCC1806</c:v>
                </c:pt>
              </c:strCache>
            </c:strRef>
          </c:cat>
          <c:val>
            <c:numRef>
              <c:f>Met_Ser!$K$25:$K$29</c:f>
              <c:numCache>
                <c:formatCode>General</c:formatCode>
                <c:ptCount val="5"/>
                <c:pt idx="0">
                  <c:v>1</c:v>
                </c:pt>
                <c:pt idx="1">
                  <c:v>6.9807750000000004</c:v>
                </c:pt>
                <c:pt idx="2">
                  <c:v>1.4930699999999999</c:v>
                </c:pt>
                <c:pt idx="3">
                  <c:v>12.357530000000001</c:v>
                </c:pt>
                <c:pt idx="4">
                  <c:v>2.379598999999998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07392"/>
        <c:axId val="39709696"/>
      </c:barChart>
      <c:catAx>
        <c:axId val="3970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709696"/>
        <c:crosses val="autoZero"/>
        <c:auto val="1"/>
        <c:lblAlgn val="ctr"/>
        <c:lblOffset val="100"/>
        <c:noMultiLvlLbl val="0"/>
      </c:catAx>
      <c:valAx>
        <c:axId val="39709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expression of tRNAMet(CAT) 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0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'MCF7_Met-shRNA'!$C$59:$C$60</c:f>
                <c:numCache>
                  <c:formatCode>General</c:formatCode>
                  <c:ptCount val="2"/>
                  <c:pt idx="0">
                    <c:v>1.9798990000000001</c:v>
                  </c:pt>
                  <c:pt idx="1">
                    <c:v>0.84852799999999995</c:v>
                  </c:pt>
                </c:numCache>
              </c:numRef>
            </c:plus>
            <c:minus>
              <c:numRef>
                <c:f>'MCF7_Met-shRNA'!$C$59:$C$60</c:f>
                <c:numCache>
                  <c:formatCode>General</c:formatCode>
                  <c:ptCount val="2"/>
                  <c:pt idx="0">
                    <c:v>1.9798990000000001</c:v>
                  </c:pt>
                  <c:pt idx="1">
                    <c:v>0.84852799999999995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'MCF7_Met-shRNA'!$A$59:$A$60</c:f>
              <c:strCache>
                <c:ptCount val="2"/>
                <c:pt idx="0">
                  <c:v>Control shRNA</c:v>
                </c:pt>
                <c:pt idx="1">
                  <c:v>Met-shRNA</c:v>
                </c:pt>
              </c:strCache>
            </c:strRef>
          </c:cat>
          <c:val>
            <c:numRef>
              <c:f>'MCF7_Met-shRNA'!$B$59:$B$60</c:f>
              <c:numCache>
                <c:formatCode>General</c:formatCode>
                <c:ptCount val="2"/>
                <c:pt idx="0">
                  <c:v>3.3</c:v>
                </c:pt>
                <c:pt idx="1">
                  <c:v>15.4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271104"/>
        <c:axId val="66272640"/>
      </c:barChart>
      <c:catAx>
        <c:axId val="6627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272640"/>
        <c:crosses val="autoZero"/>
        <c:auto val="1"/>
        <c:lblAlgn val="ctr"/>
        <c:lblOffset val="100"/>
        <c:noMultiLvlLbl val="0"/>
      </c:catAx>
      <c:valAx>
        <c:axId val="662726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Late apoptotic cells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7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'real-time PCR'!$C$18:$C$19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3.0658999999999999E-2</c:v>
                  </c:pt>
                </c:numCache>
              </c:numRef>
            </c:plus>
            <c:minus>
              <c:numRef>
                <c:f>'real-time PCR'!$C$18:$C$19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3.0658999999999999E-2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'real-time PCR'!$A$18:$A$19</c:f>
              <c:strCache>
                <c:ptCount val="2"/>
                <c:pt idx="0">
                  <c:v>pcDNA</c:v>
                </c:pt>
                <c:pt idx="1">
                  <c:v>tRNA-Met</c:v>
                </c:pt>
              </c:strCache>
            </c:strRef>
          </c:cat>
          <c:val>
            <c:numRef>
              <c:f>'real-time PCR'!$B$18:$B$19</c:f>
              <c:numCache>
                <c:formatCode>General</c:formatCode>
                <c:ptCount val="2"/>
                <c:pt idx="0">
                  <c:v>1</c:v>
                </c:pt>
                <c:pt idx="1">
                  <c:v>1.4744820000000001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843392"/>
        <c:axId val="66844928"/>
      </c:barChart>
      <c:catAx>
        <c:axId val="66843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844928"/>
        <c:crosses val="autoZero"/>
        <c:auto val="1"/>
        <c:lblAlgn val="ctr"/>
        <c:lblOffset val="100"/>
        <c:noMultiLvlLbl val="0"/>
      </c:catAx>
      <c:valAx>
        <c:axId val="668449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levels of tRNA</a:t>
                </a:r>
                <a:r>
                  <a:rPr lang="en-US" sz="1200" b="1" baseline="3000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Met(CAT)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(qRT-PCR)</a:t>
                </a:r>
                <a:endParaRPr lang="en-US" sz="12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43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MTT!$B$29</c:f>
              <c:strCache>
                <c:ptCount val="1"/>
                <c:pt idx="0">
                  <c:v>pcDNA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MTT!$D$30:$D$35</c:f>
                <c:numCache>
                  <c:formatCode>General</c:formatCode>
                  <c:ptCount val="6"/>
                  <c:pt idx="0">
                    <c:v>3.0000000000000001E-3</c:v>
                  </c:pt>
                  <c:pt idx="1">
                    <c:v>1.1676000000000001E-2</c:v>
                  </c:pt>
                  <c:pt idx="2">
                    <c:v>1.0692999999999999E-2</c:v>
                  </c:pt>
                  <c:pt idx="3">
                    <c:v>1.4730999999999999E-2</c:v>
                  </c:pt>
                  <c:pt idx="4">
                    <c:v>5.2205000000000001E-2</c:v>
                  </c:pt>
                  <c:pt idx="5">
                    <c:v>5.7012E-2</c:v>
                  </c:pt>
                </c:numCache>
              </c:numRef>
            </c:plus>
            <c:minus>
              <c:numRef>
                <c:f>MTT!$D$30:$D$35</c:f>
                <c:numCache>
                  <c:formatCode>General</c:formatCode>
                  <c:ptCount val="6"/>
                  <c:pt idx="0">
                    <c:v>3.0000000000000001E-3</c:v>
                  </c:pt>
                  <c:pt idx="1">
                    <c:v>1.1676000000000001E-2</c:v>
                  </c:pt>
                  <c:pt idx="2">
                    <c:v>1.0692999999999999E-2</c:v>
                  </c:pt>
                  <c:pt idx="3">
                    <c:v>1.4730999999999999E-2</c:v>
                  </c:pt>
                  <c:pt idx="4">
                    <c:v>5.2205000000000001E-2</c:v>
                  </c:pt>
                  <c:pt idx="5">
                    <c:v>5.7012E-2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MTT!$A$30:$A$35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MTT!$B$30:$B$35</c:f>
              <c:numCache>
                <c:formatCode>General</c:formatCode>
                <c:ptCount val="6"/>
                <c:pt idx="0">
                  <c:v>1.5667E-2</c:v>
                </c:pt>
                <c:pt idx="1">
                  <c:v>0.16400000000000001</c:v>
                </c:pt>
                <c:pt idx="2">
                  <c:v>0.22600000000000001</c:v>
                </c:pt>
                <c:pt idx="3">
                  <c:v>0.344667</c:v>
                </c:pt>
                <c:pt idx="4">
                  <c:v>0.51633300000000004</c:v>
                </c:pt>
                <c:pt idx="5">
                  <c:v>0.75833300000000003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MTT!$C$29</c:f>
              <c:strCache>
                <c:ptCount val="1"/>
                <c:pt idx="0">
                  <c:v>tRNA-Met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MTT!$E$30:$E$35</c:f>
                <c:numCache>
                  <c:formatCode>General</c:formatCode>
                  <c:ptCount val="6"/>
                  <c:pt idx="0">
                    <c:v>2.0820000000000001E-3</c:v>
                  </c:pt>
                  <c:pt idx="1">
                    <c:v>1.5716000000000001E-2</c:v>
                  </c:pt>
                  <c:pt idx="2">
                    <c:v>7.5059999999999997E-3</c:v>
                  </c:pt>
                  <c:pt idx="3">
                    <c:v>3.5511000000000001E-2</c:v>
                  </c:pt>
                  <c:pt idx="4">
                    <c:v>2.2869E-2</c:v>
                  </c:pt>
                  <c:pt idx="5">
                    <c:v>9.4245999999999996E-2</c:v>
                  </c:pt>
                </c:numCache>
              </c:numRef>
            </c:plus>
            <c:minus>
              <c:numRef>
                <c:f>MTT!$E$30:$E$35</c:f>
                <c:numCache>
                  <c:formatCode>General</c:formatCode>
                  <c:ptCount val="6"/>
                  <c:pt idx="0">
                    <c:v>2.0820000000000001E-3</c:v>
                  </c:pt>
                  <c:pt idx="1">
                    <c:v>1.5716000000000001E-2</c:v>
                  </c:pt>
                  <c:pt idx="2">
                    <c:v>7.5059999999999997E-3</c:v>
                  </c:pt>
                  <c:pt idx="3">
                    <c:v>3.5511000000000001E-2</c:v>
                  </c:pt>
                  <c:pt idx="4">
                    <c:v>2.2869E-2</c:v>
                  </c:pt>
                  <c:pt idx="5">
                    <c:v>9.4245999999999996E-2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MTT!$A$30:$A$35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MTT!$C$30:$C$35</c:f>
              <c:numCache>
                <c:formatCode>General</c:formatCode>
                <c:ptCount val="6"/>
                <c:pt idx="0">
                  <c:v>2.7E-2</c:v>
                </c:pt>
                <c:pt idx="1">
                  <c:v>0.160333</c:v>
                </c:pt>
                <c:pt idx="2">
                  <c:v>0.251</c:v>
                </c:pt>
                <c:pt idx="3">
                  <c:v>0.42166700000000001</c:v>
                </c:pt>
                <c:pt idx="4">
                  <c:v>0.66166700000000001</c:v>
                </c:pt>
                <c:pt idx="5">
                  <c:v>0.94866700000000004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78848"/>
        <c:axId val="66893312"/>
      </c:scatterChart>
      <c:valAx>
        <c:axId val="66878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Day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6893312"/>
        <c:crosses val="autoZero"/>
        <c:crossBetween val="midCat"/>
      </c:valAx>
      <c:valAx>
        <c:axId val="668933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ell growth (MTT, 595 nm)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78848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3181256754670373"/>
          <c:y val="0.87094852726742489"/>
          <c:w val="0.66244681179558429"/>
          <c:h val="7.899642752989211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Stable_apoptosis!$C$14:$C$15</c:f>
                <c:numCache>
                  <c:formatCode>General</c:formatCode>
                  <c:ptCount val="2"/>
                  <c:pt idx="0">
                    <c:v>7.0710999999999996E-2</c:v>
                  </c:pt>
                  <c:pt idx="1">
                    <c:v>7.0710999999999996E-2</c:v>
                  </c:pt>
                </c:numCache>
              </c:numRef>
            </c:plus>
            <c:minus>
              <c:numRef>
                <c:f>Stable_apoptosis!$C$14:$C$15</c:f>
                <c:numCache>
                  <c:formatCode>General</c:formatCode>
                  <c:ptCount val="2"/>
                  <c:pt idx="0">
                    <c:v>7.0710999999999996E-2</c:v>
                  </c:pt>
                  <c:pt idx="1">
                    <c:v>7.0710999999999996E-2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Stable_apoptosis!$A$14:$A$15</c:f>
              <c:strCache>
                <c:ptCount val="2"/>
                <c:pt idx="0">
                  <c:v>pcDNA</c:v>
                </c:pt>
                <c:pt idx="1">
                  <c:v>tRNA-Met</c:v>
                </c:pt>
              </c:strCache>
            </c:strRef>
          </c:cat>
          <c:val>
            <c:numRef>
              <c:f>Stable_apoptosis!$B$14:$B$15</c:f>
              <c:numCache>
                <c:formatCode>General</c:formatCode>
                <c:ptCount val="2"/>
                <c:pt idx="0">
                  <c:v>1.75</c:v>
                </c:pt>
                <c:pt idx="1">
                  <c:v>1.35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934656"/>
        <c:axId val="66936192"/>
      </c:barChart>
      <c:catAx>
        <c:axId val="6693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936192"/>
        <c:crosses val="autoZero"/>
        <c:auto val="1"/>
        <c:lblAlgn val="ctr"/>
        <c:lblOffset val="100"/>
        <c:noMultiLvlLbl val="0"/>
      </c:catAx>
      <c:valAx>
        <c:axId val="669361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Early apoptotic cells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'Stable_cell cycle'!$A$12</c:f>
              <c:strCache>
                <c:ptCount val="1"/>
                <c:pt idx="0">
                  <c:v>pcDNA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'Stable_cell cycle'!$E$12:$G$12</c:f>
                <c:numCache>
                  <c:formatCode>General</c:formatCode>
                  <c:ptCount val="3"/>
                  <c:pt idx="0">
                    <c:v>1.6263460000000001</c:v>
                  </c:pt>
                  <c:pt idx="1">
                    <c:v>0.53740100000000002</c:v>
                  </c:pt>
                  <c:pt idx="2">
                    <c:v>2.156676</c:v>
                  </c:pt>
                </c:numCache>
              </c:numRef>
            </c:plus>
            <c:minus>
              <c:numRef>
                <c:f>'Stable_cell cycle'!$E$12:$G$12</c:f>
                <c:numCache>
                  <c:formatCode>General</c:formatCode>
                  <c:ptCount val="3"/>
                  <c:pt idx="0">
                    <c:v>1.6263460000000001</c:v>
                  </c:pt>
                  <c:pt idx="1">
                    <c:v>0.53740100000000002</c:v>
                  </c:pt>
                  <c:pt idx="2">
                    <c:v>2.156676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'Stable_cell cycle'!$B$11:$D$11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'Stable_cell cycle'!$B$12:$D$12</c:f>
              <c:numCache>
                <c:formatCode>General</c:formatCode>
                <c:ptCount val="3"/>
                <c:pt idx="0">
                  <c:v>38.32</c:v>
                </c:pt>
                <c:pt idx="1">
                  <c:v>14.74</c:v>
                </c:pt>
                <c:pt idx="2">
                  <c:v>46.945</c:v>
                </c:pt>
              </c:numCache>
            </c:numRef>
          </c:val>
        </c:ser>
        <c:ser>
          <c:idx val="1"/>
          <c:order val="1"/>
          <c:tx>
            <c:strRef>
              <c:f>'Stable_cell cycle'!$A$13</c:f>
              <c:strCache>
                <c:ptCount val="1"/>
                <c:pt idx="0">
                  <c:v>tRNA-Met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'Stable_cell cycle'!$E$13:$G$13</c:f>
                <c:numCache>
                  <c:formatCode>General</c:formatCode>
                  <c:ptCount val="3"/>
                  <c:pt idx="0">
                    <c:v>3.5354999999999998E-2</c:v>
                  </c:pt>
                  <c:pt idx="1">
                    <c:v>0.89095500000000005</c:v>
                  </c:pt>
                  <c:pt idx="2">
                    <c:v>0.855599</c:v>
                  </c:pt>
                </c:numCache>
              </c:numRef>
            </c:plus>
            <c:minus>
              <c:numRef>
                <c:f>'Stable_cell cycle'!$E$13:$G$13</c:f>
                <c:numCache>
                  <c:formatCode>General</c:formatCode>
                  <c:ptCount val="3"/>
                  <c:pt idx="0">
                    <c:v>3.5354999999999998E-2</c:v>
                  </c:pt>
                  <c:pt idx="1">
                    <c:v>0.89095500000000005</c:v>
                  </c:pt>
                  <c:pt idx="2">
                    <c:v>0.855599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'Stable_cell cycle'!$B$11:$D$11</c:f>
              <c:strCache>
                <c:ptCount val="3"/>
                <c:pt idx="0">
                  <c:v>G1</c:v>
                </c:pt>
                <c:pt idx="1">
                  <c:v>G2</c:v>
                </c:pt>
                <c:pt idx="2">
                  <c:v>S</c:v>
                </c:pt>
              </c:strCache>
            </c:strRef>
          </c:cat>
          <c:val>
            <c:numRef>
              <c:f>'Stable_cell cycle'!$B$13:$D$13</c:f>
              <c:numCache>
                <c:formatCode>General</c:formatCode>
                <c:ptCount val="3"/>
                <c:pt idx="0">
                  <c:v>48.234999999999999</c:v>
                </c:pt>
                <c:pt idx="1">
                  <c:v>16.98</c:v>
                </c:pt>
                <c:pt idx="2">
                  <c:v>34.784999999999997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999040"/>
        <c:axId val="67000576"/>
      </c:barChart>
      <c:catAx>
        <c:axId val="6699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000576"/>
        <c:crosses val="autoZero"/>
        <c:auto val="1"/>
        <c:lblAlgn val="ctr"/>
        <c:lblOffset val="100"/>
        <c:noMultiLvlLbl val="0"/>
      </c:catAx>
      <c:valAx>
        <c:axId val="67000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Percentage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cell population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9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Sheet1!$D$20:$D$22</c:f>
                <c:numCache>
                  <c:formatCode>General</c:formatCode>
                  <c:ptCount val="3"/>
                  <c:pt idx="0">
                    <c:v>3.2175230969746402</c:v>
                  </c:pt>
                  <c:pt idx="1">
                    <c:v>0.6219552949037358</c:v>
                  </c:pt>
                  <c:pt idx="2">
                    <c:v>0.33360683992802936</c:v>
                  </c:pt>
                </c:numCache>
              </c:numRef>
            </c:plus>
            <c:minus>
              <c:numRef>
                <c:f>Sheet1!$D$20:$D$22</c:f>
                <c:numCache>
                  <c:formatCode>General</c:formatCode>
                  <c:ptCount val="3"/>
                  <c:pt idx="0">
                    <c:v>3.2175230969746402</c:v>
                  </c:pt>
                  <c:pt idx="1">
                    <c:v>0.6219552949037358</c:v>
                  </c:pt>
                  <c:pt idx="2">
                    <c:v>0.33360683992802936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Sheet1!$A$20:$A$22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Sheet1!$B$20:$B$22</c:f>
              <c:numCache>
                <c:formatCode>General</c:formatCode>
                <c:ptCount val="3"/>
                <c:pt idx="0">
                  <c:v>18.150102782193542</c:v>
                </c:pt>
                <c:pt idx="1">
                  <c:v>12.136560330228797</c:v>
                </c:pt>
                <c:pt idx="2">
                  <c:v>12.814833302662255</c:v>
                </c:pt>
              </c:numCache>
            </c:numRef>
          </c:val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tRNAMet(CAT)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Sheet1!$E$20:$E$22</c:f>
                <c:numCache>
                  <c:formatCode>General</c:formatCode>
                  <c:ptCount val="3"/>
                  <c:pt idx="0">
                    <c:v>2.6144072660532331</c:v>
                  </c:pt>
                  <c:pt idx="1">
                    <c:v>3.8541310310529959</c:v>
                  </c:pt>
                  <c:pt idx="2">
                    <c:v>1.8259534642795836</c:v>
                  </c:pt>
                </c:numCache>
              </c:numRef>
            </c:plus>
            <c:minus>
              <c:numRef>
                <c:f>Sheet1!$E$20:$E$22</c:f>
                <c:numCache>
                  <c:formatCode>General</c:formatCode>
                  <c:ptCount val="3"/>
                  <c:pt idx="0">
                    <c:v>2.6144072660532331</c:v>
                  </c:pt>
                  <c:pt idx="1">
                    <c:v>3.8541310310529959</c:v>
                  </c:pt>
                  <c:pt idx="2">
                    <c:v>1.8259534642795836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Sheet1!$A$20:$A$22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Sheet1!$C$20:$C$22</c:f>
              <c:numCache>
                <c:formatCode>General</c:formatCode>
                <c:ptCount val="3"/>
                <c:pt idx="0">
                  <c:v>8.2639147541144133</c:v>
                </c:pt>
                <c:pt idx="1">
                  <c:v>22.058930169936289</c:v>
                </c:pt>
                <c:pt idx="2">
                  <c:v>23.805063824770066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87808"/>
        <c:axId val="68530560"/>
      </c:barChart>
      <c:catAx>
        <c:axId val="6848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530560"/>
        <c:crosses val="autoZero"/>
        <c:auto val="1"/>
        <c:lblAlgn val="ctr"/>
        <c:lblOffset val="100"/>
        <c:noMultiLvlLbl val="0"/>
      </c:catAx>
      <c:valAx>
        <c:axId val="685305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Relative fluorescence intensity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8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Sheet2!$M$5:$M$12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6.7793999999999993E-2</c:v>
                  </c:pt>
                  <c:pt idx="2">
                    <c:v>1.444E-3</c:v>
                  </c:pt>
                  <c:pt idx="3">
                    <c:v>8.6510000000000007E-3</c:v>
                  </c:pt>
                  <c:pt idx="4">
                    <c:v>4.1277000000000001E-2</c:v>
                  </c:pt>
                  <c:pt idx="5">
                    <c:v>2.9810000000000001E-3</c:v>
                  </c:pt>
                  <c:pt idx="6">
                    <c:v>8.1539999999999998E-3</c:v>
                  </c:pt>
                  <c:pt idx="7">
                    <c:v>7.0629999999999998E-3</c:v>
                  </c:pt>
                </c:numCache>
              </c:numRef>
            </c:plus>
            <c:minus>
              <c:numRef>
                <c:f>Sheet2!$M$5:$M$12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6.7793999999999993E-2</c:v>
                  </c:pt>
                  <c:pt idx="2">
                    <c:v>1.444E-3</c:v>
                  </c:pt>
                  <c:pt idx="3">
                    <c:v>8.6510000000000007E-3</c:v>
                  </c:pt>
                  <c:pt idx="4">
                    <c:v>4.1277000000000001E-2</c:v>
                  </c:pt>
                  <c:pt idx="5">
                    <c:v>2.9810000000000001E-3</c:v>
                  </c:pt>
                  <c:pt idx="6">
                    <c:v>8.1539999999999998E-3</c:v>
                  </c:pt>
                  <c:pt idx="7">
                    <c:v>7.0629999999999998E-3</c:v>
                  </c:pt>
                </c:numCache>
              </c:numRef>
            </c:minus>
          </c:errBars>
          <c:cat>
            <c:strRef>
              <c:f>Sheet2!$K$5:$K$12</c:f>
              <c:strCache>
                <c:ptCount val="8"/>
                <c:pt idx="0">
                  <c:v>WI38</c:v>
                </c:pt>
                <c:pt idx="1">
                  <c:v>U2OS</c:v>
                </c:pt>
                <c:pt idx="2">
                  <c:v>RM5</c:v>
                </c:pt>
                <c:pt idx="3">
                  <c:v>SK-N-BE</c:v>
                </c:pt>
                <c:pt idx="4">
                  <c:v>MO59J</c:v>
                </c:pt>
                <c:pt idx="5">
                  <c:v>MO59K</c:v>
                </c:pt>
                <c:pt idx="6">
                  <c:v>IRM32</c:v>
                </c:pt>
                <c:pt idx="7">
                  <c:v>HT-29</c:v>
                </c:pt>
              </c:strCache>
            </c:strRef>
          </c:cat>
          <c:val>
            <c:numRef>
              <c:f>Sheet2!$L$5:$L$12</c:f>
              <c:numCache>
                <c:formatCode>General</c:formatCode>
                <c:ptCount val="8"/>
                <c:pt idx="0">
                  <c:v>1</c:v>
                </c:pt>
                <c:pt idx="1">
                  <c:v>0.50314800000000004</c:v>
                </c:pt>
                <c:pt idx="2">
                  <c:v>2.1035999999999999E-2</c:v>
                </c:pt>
                <c:pt idx="3">
                  <c:v>0.20178599999999999</c:v>
                </c:pt>
                <c:pt idx="4">
                  <c:v>0.18108099999999999</c:v>
                </c:pt>
                <c:pt idx="5">
                  <c:v>2.1427000000000002E-2</c:v>
                </c:pt>
                <c:pt idx="6">
                  <c:v>0.166989</c:v>
                </c:pt>
                <c:pt idx="7">
                  <c:v>8.8375999999999996E-2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754432"/>
        <c:axId val="68760704"/>
      </c:barChart>
      <c:catAx>
        <c:axId val="68754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05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05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lines</a:t>
                </a:r>
                <a:endParaRPr lang="en-US" sz="105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760704"/>
        <c:crosses val="autoZero"/>
        <c:auto val="1"/>
        <c:lblAlgn val="ctr"/>
        <c:lblOffset val="100"/>
        <c:noMultiLvlLbl val="0"/>
      </c:catAx>
      <c:valAx>
        <c:axId val="687607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expression of miR-34a (qRT-PCR) 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544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Sheet2!$N$42:$N$49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9.0878E-2</c:v>
                  </c:pt>
                  <c:pt idx="2">
                    <c:v>9.4632999999999995E-2</c:v>
                  </c:pt>
                  <c:pt idx="3">
                    <c:v>6.1025999999999997E-2</c:v>
                  </c:pt>
                  <c:pt idx="4">
                    <c:v>0.12656500000000001</c:v>
                  </c:pt>
                  <c:pt idx="5">
                    <c:v>0.147954</c:v>
                  </c:pt>
                  <c:pt idx="6">
                    <c:v>0.122595</c:v>
                  </c:pt>
                  <c:pt idx="7">
                    <c:v>0.32690000000000002</c:v>
                  </c:pt>
                </c:numCache>
              </c:numRef>
            </c:plus>
            <c:minus>
              <c:numRef>
                <c:f>Sheet2!$N$42:$N$49</c:f>
                <c:numCache>
                  <c:formatCode>General</c:formatCode>
                  <c:ptCount val="8"/>
                  <c:pt idx="0">
                    <c:v>0</c:v>
                  </c:pt>
                  <c:pt idx="1">
                    <c:v>9.0878E-2</c:v>
                  </c:pt>
                  <c:pt idx="2">
                    <c:v>9.4632999999999995E-2</c:v>
                  </c:pt>
                  <c:pt idx="3">
                    <c:v>6.1025999999999997E-2</c:v>
                  </c:pt>
                  <c:pt idx="4">
                    <c:v>0.12656500000000001</c:v>
                  </c:pt>
                  <c:pt idx="5">
                    <c:v>0.147954</c:v>
                  </c:pt>
                  <c:pt idx="6">
                    <c:v>0.122595</c:v>
                  </c:pt>
                  <c:pt idx="7">
                    <c:v>0.32690000000000002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Sheet2!$L$42:$L$49</c:f>
              <c:strCache>
                <c:ptCount val="8"/>
                <c:pt idx="0">
                  <c:v>WI38</c:v>
                </c:pt>
                <c:pt idx="1">
                  <c:v>U2OS</c:v>
                </c:pt>
                <c:pt idx="2">
                  <c:v>RM5</c:v>
                </c:pt>
                <c:pt idx="3">
                  <c:v>SK-N-BE</c:v>
                </c:pt>
                <c:pt idx="4">
                  <c:v>MO59J</c:v>
                </c:pt>
                <c:pt idx="5">
                  <c:v>MO59K</c:v>
                </c:pt>
                <c:pt idx="6">
                  <c:v>IRM32</c:v>
                </c:pt>
                <c:pt idx="7">
                  <c:v>HT-29</c:v>
                </c:pt>
              </c:strCache>
            </c:strRef>
          </c:cat>
          <c:val>
            <c:numRef>
              <c:f>Sheet2!$M$42:$M$49</c:f>
              <c:numCache>
                <c:formatCode>General</c:formatCode>
                <c:ptCount val="8"/>
                <c:pt idx="0">
                  <c:v>1</c:v>
                </c:pt>
                <c:pt idx="1">
                  <c:v>1.1591229999999999</c:v>
                </c:pt>
                <c:pt idx="2">
                  <c:v>2.603844</c:v>
                </c:pt>
                <c:pt idx="3">
                  <c:v>1.235017</c:v>
                </c:pt>
                <c:pt idx="4">
                  <c:v>0.89105999999999996</c:v>
                </c:pt>
                <c:pt idx="5">
                  <c:v>2.505287</c:v>
                </c:pt>
                <c:pt idx="6">
                  <c:v>2.3532199999999999</c:v>
                </c:pt>
                <c:pt idx="7">
                  <c:v>3.1569319999999998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801664"/>
        <c:axId val="68803584"/>
      </c:barChart>
      <c:catAx>
        <c:axId val="68801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5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05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lines</a:t>
                </a:r>
                <a:endParaRPr lang="en-US" sz="105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803584"/>
        <c:crosses val="autoZero"/>
        <c:auto val="1"/>
        <c:lblAlgn val="ctr"/>
        <c:lblOffset val="100"/>
        <c:noMultiLvlLbl val="0"/>
      </c:catAx>
      <c:valAx>
        <c:axId val="688035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expression of tRNA</a:t>
                </a:r>
                <a:r>
                  <a:rPr lang="en-US" sz="1100" b="1" baseline="3000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Met(CAT)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0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392027559055119"/>
          <c:y val="5.1400554097404488E-2"/>
          <c:w val="0.70024639107611553"/>
          <c:h val="0.7193729950422863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Sheet1!$A$4:$A$6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7</c:v>
                </c:pt>
                <c:pt idx="1">
                  <c:v>33</c:v>
                </c:pt>
                <c:pt idx="2">
                  <c:v>51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Sheet1!$A$4:$A$6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Sheet1!$C$4:$C$6</c:f>
              <c:numCache>
                <c:formatCode>General</c:formatCode>
                <c:ptCount val="3"/>
                <c:pt idx="0">
                  <c:v>57</c:v>
                </c:pt>
                <c:pt idx="1">
                  <c:v>41</c:v>
                </c:pt>
                <c:pt idx="2">
                  <c:v>42</c:v>
                </c:pt>
              </c:numCache>
            </c:numRef>
          </c:val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Sheet1!$A$4:$A$6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Sheet1!$D$4:$D$6</c:f>
              <c:numCache>
                <c:formatCode>General</c:formatCode>
                <c:ptCount val="3"/>
                <c:pt idx="0">
                  <c:v>36</c:v>
                </c:pt>
                <c:pt idx="1">
                  <c:v>26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918528"/>
        <c:axId val="70920064"/>
      </c:barChart>
      <c:catAx>
        <c:axId val="7091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920064"/>
        <c:crosses val="autoZero"/>
        <c:auto val="1"/>
        <c:lblAlgn val="ctr"/>
        <c:lblOffset val="100"/>
        <c:noMultiLvlLbl val="0"/>
      </c:catAx>
      <c:valAx>
        <c:axId val="709200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miR-34a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expression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1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Sheet1!$A$21:$A$23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Sheet1!$B$21:$B$23</c:f>
              <c:numCache>
                <c:formatCode>General</c:formatCode>
                <c:ptCount val="3"/>
                <c:pt idx="0">
                  <c:v>50</c:v>
                </c:pt>
                <c:pt idx="1">
                  <c:v>25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Sheet1!$C$20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Sheet1!$A$21:$A$23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Sheet1!$C$21:$C$23</c:f>
              <c:numCache>
                <c:formatCode>General</c:formatCode>
                <c:ptCount val="3"/>
                <c:pt idx="0">
                  <c:v>37</c:v>
                </c:pt>
                <c:pt idx="1">
                  <c:v>47</c:v>
                </c:pt>
                <c:pt idx="2">
                  <c:v>43</c:v>
                </c:pt>
              </c:numCache>
            </c:numRef>
          </c:val>
        </c:ser>
        <c:ser>
          <c:idx val="2"/>
          <c:order val="2"/>
          <c:tx>
            <c:strRef>
              <c:f>Sheet1!$D$20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Sheet1!$A$21:$A$23</c:f>
              <c:strCache>
                <c:ptCount val="3"/>
                <c:pt idx="0">
                  <c:v>Normal</c:v>
                </c:pt>
                <c:pt idx="1">
                  <c:v>Benign</c:v>
                </c:pt>
                <c:pt idx="2">
                  <c:v>Tumor</c:v>
                </c:pt>
              </c:strCache>
            </c:strRef>
          </c:cat>
          <c:val>
            <c:numRef>
              <c:f>Sheet1!$D$21:$D$23</c:f>
              <c:numCache>
                <c:formatCode>General</c:formatCode>
                <c:ptCount val="3"/>
                <c:pt idx="0">
                  <c:v>13</c:v>
                </c:pt>
                <c:pt idx="1">
                  <c:v>28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954368"/>
        <c:axId val="70964352"/>
      </c:barChart>
      <c:catAx>
        <c:axId val="7095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964352"/>
        <c:crosses val="autoZero"/>
        <c:auto val="1"/>
        <c:lblAlgn val="ctr"/>
        <c:lblOffset val="100"/>
        <c:noMultiLvlLbl val="0"/>
      </c:catAx>
      <c:valAx>
        <c:axId val="709643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tRNA</a:t>
                </a:r>
                <a:r>
                  <a:rPr lang="en-US" sz="1200" b="1" baseline="30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Met(CAT)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expression</a:t>
                </a:r>
                <a:endParaRPr lang="en-US" sz="1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5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30kVp/0.1Gy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Sheet1!$D$3:$D$4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0.135572</c:v>
                  </c:pt>
                </c:numCache>
              </c:numRef>
            </c:plus>
            <c:minus>
              <c:numRef>
                <c:f>Sheet1!$D$3:$D$4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0.135572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Sheet1!$A$3:$A$4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Sheet1!$B$3:$B$4</c:f>
              <c:numCache>
                <c:formatCode>General</c:formatCode>
                <c:ptCount val="2"/>
                <c:pt idx="0">
                  <c:v>1</c:v>
                </c:pt>
                <c:pt idx="1">
                  <c:v>1.6132740000000001</c:v>
                </c:pt>
              </c:numCache>
            </c:numRef>
          </c:val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80kVp/2.5Gy</c:v>
                </c:pt>
              </c:strCache>
            </c:strRef>
          </c:tx>
          <c:spPr>
            <a:gradFill>
              <a:gsLst>
                <a:gs pos="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Sheet1!$E$3:$E$4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0.113701</c:v>
                  </c:pt>
                </c:numCache>
              </c:numRef>
            </c:plus>
            <c:minus>
              <c:numRef>
                <c:f>Sheet1!$E$3:$E$4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0.113701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Sheet1!$A$3:$A$4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Sheet1!$C$3:$C$4</c:f>
              <c:numCache>
                <c:formatCode>General</c:formatCode>
                <c:ptCount val="2"/>
                <c:pt idx="0">
                  <c:v>1</c:v>
                </c:pt>
                <c:pt idx="1">
                  <c:v>1.7965679999999999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494592"/>
        <c:axId val="41525248"/>
      </c:barChart>
      <c:catAx>
        <c:axId val="40494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post-IR (HMEC)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525248"/>
        <c:crosses val="autoZero"/>
        <c:auto val="1"/>
        <c:lblAlgn val="ctr"/>
        <c:lblOffset val="100"/>
        <c:noMultiLvlLbl val="0"/>
      </c:catAx>
      <c:valAx>
        <c:axId val="415252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expressiuon of miR-34a (qRT-PCR)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45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0979488675027"/>
          <c:y val="0.86072725284339502"/>
          <c:w val="0.75804063380966302"/>
          <c:h val="8.37171916010498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Stomach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Stomach!$J$7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Stomach!$L$8:$L$9</c:f>
                <c:numCache>
                  <c:formatCode>General</c:formatCode>
                  <c:ptCount val="2"/>
                  <c:pt idx="0">
                    <c:v>1.6990908181329418</c:v>
                  </c:pt>
                  <c:pt idx="1">
                    <c:v>1.3378848386100817</c:v>
                  </c:pt>
                </c:numCache>
              </c:numRef>
            </c:plus>
            <c:minus>
              <c:numRef>
                <c:f>Stomach!$L$8:$L$9</c:f>
                <c:numCache>
                  <c:formatCode>General</c:formatCode>
                  <c:ptCount val="2"/>
                  <c:pt idx="0">
                    <c:v>1.6990908181329418</c:v>
                  </c:pt>
                  <c:pt idx="1">
                    <c:v>1.3378848386100817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Stomach!$I$8:$I$9</c:f>
              <c:strCache>
                <c:ptCount val="2"/>
                <c:pt idx="0">
                  <c:v>Normal</c:v>
                </c:pt>
                <c:pt idx="1">
                  <c:v>Tumor</c:v>
                </c:pt>
              </c:strCache>
            </c:strRef>
          </c:cat>
          <c:val>
            <c:numRef>
              <c:f>Stomach!$J$8:$J$9</c:f>
              <c:numCache>
                <c:formatCode>General</c:formatCode>
                <c:ptCount val="2"/>
                <c:pt idx="0">
                  <c:v>32.957108395386996</c:v>
                </c:pt>
                <c:pt idx="1">
                  <c:v>11.612365494175634</c:v>
                </c:pt>
              </c:numCache>
            </c:numRef>
          </c:val>
        </c:ser>
        <c:ser>
          <c:idx val="1"/>
          <c:order val="1"/>
          <c:tx>
            <c:strRef>
              <c:f>Stomach!$K$7</c:f>
              <c:strCache>
                <c:ptCount val="1"/>
                <c:pt idx="0">
                  <c:v>tRNAMet(CAT)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Stomach!$M$8:$M$9</c:f>
                <c:numCache>
                  <c:formatCode>General</c:formatCode>
                  <c:ptCount val="2"/>
                  <c:pt idx="0">
                    <c:v>0.37448720929126061</c:v>
                  </c:pt>
                  <c:pt idx="1">
                    <c:v>2.6685077278721003</c:v>
                  </c:pt>
                </c:numCache>
              </c:numRef>
            </c:plus>
            <c:minus>
              <c:numRef>
                <c:f>Stomach!$M$8:$M$9</c:f>
                <c:numCache>
                  <c:formatCode>General</c:formatCode>
                  <c:ptCount val="2"/>
                  <c:pt idx="0">
                    <c:v>0.37448720929126061</c:v>
                  </c:pt>
                  <c:pt idx="1">
                    <c:v>2.6685077278721003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Stomach!$I$8:$I$9</c:f>
              <c:strCache>
                <c:ptCount val="2"/>
                <c:pt idx="0">
                  <c:v>Normal</c:v>
                </c:pt>
                <c:pt idx="1">
                  <c:v>Tumor</c:v>
                </c:pt>
              </c:strCache>
            </c:strRef>
          </c:cat>
          <c:val>
            <c:numRef>
              <c:f>Stomach!$K$8:$K$9</c:f>
              <c:numCache>
                <c:formatCode>General</c:formatCode>
                <c:ptCount val="2"/>
                <c:pt idx="0">
                  <c:v>13.705834164891558</c:v>
                </c:pt>
                <c:pt idx="1">
                  <c:v>25.370464274706471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007232"/>
        <c:axId val="71009024"/>
      </c:barChart>
      <c:catAx>
        <c:axId val="710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71009024"/>
        <c:crosses val="autoZero"/>
        <c:auto val="1"/>
        <c:lblAlgn val="ctr"/>
        <c:lblOffset val="100"/>
        <c:noMultiLvlLbl val="0"/>
      </c:catAx>
      <c:valAx>
        <c:axId val="71009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Kidney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Stomach!$J$49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Stomach!$L$50:$L$51</c:f>
                <c:numCache>
                  <c:formatCode>General</c:formatCode>
                  <c:ptCount val="2"/>
                  <c:pt idx="0">
                    <c:v>1.5649130653951868</c:v>
                  </c:pt>
                  <c:pt idx="1">
                    <c:v>0.84433835054381712</c:v>
                  </c:pt>
                </c:numCache>
              </c:numRef>
            </c:plus>
            <c:minus>
              <c:numRef>
                <c:f>Stomach!$L$50:$L$51</c:f>
                <c:numCache>
                  <c:formatCode>General</c:formatCode>
                  <c:ptCount val="2"/>
                  <c:pt idx="0">
                    <c:v>1.5649130653951868</c:v>
                  </c:pt>
                  <c:pt idx="1">
                    <c:v>0.84433835054381712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Stomach!$I$50:$I$51</c:f>
              <c:strCache>
                <c:ptCount val="2"/>
                <c:pt idx="0">
                  <c:v>Normal</c:v>
                </c:pt>
                <c:pt idx="1">
                  <c:v>Tumor</c:v>
                </c:pt>
              </c:strCache>
            </c:strRef>
          </c:cat>
          <c:val>
            <c:numRef>
              <c:f>Stomach!$J$50:$J$51</c:f>
              <c:numCache>
                <c:formatCode>General</c:formatCode>
                <c:ptCount val="2"/>
                <c:pt idx="0">
                  <c:v>17.07190342503883</c:v>
                </c:pt>
                <c:pt idx="1">
                  <c:v>8.6832594435538279</c:v>
                </c:pt>
              </c:numCache>
            </c:numRef>
          </c:val>
        </c:ser>
        <c:ser>
          <c:idx val="1"/>
          <c:order val="1"/>
          <c:tx>
            <c:strRef>
              <c:f>Stomach!$K$49</c:f>
              <c:strCache>
                <c:ptCount val="1"/>
                <c:pt idx="0">
                  <c:v>tRNAMet(CAT)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Stomach!$M$50:$M$51</c:f>
                <c:numCache>
                  <c:formatCode>General</c:formatCode>
                  <c:ptCount val="2"/>
                  <c:pt idx="0">
                    <c:v>0.83523157802916592</c:v>
                  </c:pt>
                  <c:pt idx="1">
                    <c:v>0.55825796733218314</c:v>
                  </c:pt>
                </c:numCache>
              </c:numRef>
            </c:plus>
            <c:minus>
              <c:numRef>
                <c:f>Stomach!$M$50:$M$51</c:f>
                <c:numCache>
                  <c:formatCode>General</c:formatCode>
                  <c:ptCount val="2"/>
                  <c:pt idx="0">
                    <c:v>0.83523157802916592</c:v>
                  </c:pt>
                  <c:pt idx="1">
                    <c:v>0.55825796733218314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Stomach!$I$50:$I$51</c:f>
              <c:strCache>
                <c:ptCount val="2"/>
                <c:pt idx="0">
                  <c:v>Normal</c:v>
                </c:pt>
                <c:pt idx="1">
                  <c:v>Tumor</c:v>
                </c:pt>
              </c:strCache>
            </c:strRef>
          </c:cat>
          <c:val>
            <c:numRef>
              <c:f>Stomach!$K$50:$K$51</c:f>
              <c:numCache>
                <c:formatCode>General</c:formatCode>
                <c:ptCount val="2"/>
                <c:pt idx="0">
                  <c:v>5.6480068623336086</c:v>
                </c:pt>
                <c:pt idx="1">
                  <c:v>27.072901887733927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047424"/>
        <c:axId val="71053312"/>
      </c:barChart>
      <c:catAx>
        <c:axId val="71047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71053312"/>
        <c:crosses val="autoZero"/>
        <c:auto val="1"/>
        <c:lblAlgn val="ctr"/>
        <c:lblOffset val="100"/>
        <c:noMultiLvlLbl val="0"/>
      </c:catAx>
      <c:valAx>
        <c:axId val="71053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4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Intestine rectum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Stomach!$J$29</c:f>
              <c:strCache>
                <c:ptCount val="1"/>
                <c:pt idx="0">
                  <c:v>miR-34a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Stomach!$L$30:$L$31</c:f>
                <c:numCache>
                  <c:formatCode>General</c:formatCode>
                  <c:ptCount val="2"/>
                  <c:pt idx="0">
                    <c:v>1.7324029538193315</c:v>
                  </c:pt>
                  <c:pt idx="1">
                    <c:v>0.46124101430449732</c:v>
                  </c:pt>
                </c:numCache>
              </c:numRef>
            </c:plus>
            <c:minus>
              <c:numRef>
                <c:f>Stomach!$L$30:$L$31</c:f>
                <c:numCache>
                  <c:formatCode>General</c:formatCode>
                  <c:ptCount val="2"/>
                  <c:pt idx="0">
                    <c:v>1.7324029538193315</c:v>
                  </c:pt>
                  <c:pt idx="1">
                    <c:v>0.46124101430449732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Stomach!$I$30:$I$31</c:f>
              <c:strCache>
                <c:ptCount val="2"/>
                <c:pt idx="0">
                  <c:v>Normal</c:v>
                </c:pt>
                <c:pt idx="1">
                  <c:v>Tumor</c:v>
                </c:pt>
              </c:strCache>
            </c:strRef>
          </c:cat>
          <c:val>
            <c:numRef>
              <c:f>Stomach!$J$30:$J$31</c:f>
              <c:numCache>
                <c:formatCode>General</c:formatCode>
                <c:ptCount val="2"/>
                <c:pt idx="0">
                  <c:v>26.04034025100071</c:v>
                </c:pt>
                <c:pt idx="1">
                  <c:v>9.4451421477194692</c:v>
                </c:pt>
              </c:numCache>
            </c:numRef>
          </c:val>
        </c:ser>
        <c:ser>
          <c:idx val="1"/>
          <c:order val="1"/>
          <c:tx>
            <c:strRef>
              <c:f>Stomach!$K$29</c:f>
              <c:strCache>
                <c:ptCount val="1"/>
                <c:pt idx="0">
                  <c:v>tRNAMet(CAT)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Stomach!$M$30:$M$31</c:f>
                <c:numCache>
                  <c:formatCode>General</c:formatCode>
                  <c:ptCount val="2"/>
                  <c:pt idx="0">
                    <c:v>2.093597300972875</c:v>
                  </c:pt>
                  <c:pt idx="1">
                    <c:v>1.4919325035851325</c:v>
                  </c:pt>
                </c:numCache>
              </c:numRef>
            </c:plus>
            <c:minus>
              <c:numRef>
                <c:f>Stomach!$M$30:$M$31</c:f>
                <c:numCache>
                  <c:formatCode>General</c:formatCode>
                  <c:ptCount val="2"/>
                  <c:pt idx="0">
                    <c:v>2.093597300972875</c:v>
                  </c:pt>
                  <c:pt idx="1">
                    <c:v>1.4919325035851325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Stomach!$I$30:$I$31</c:f>
              <c:strCache>
                <c:ptCount val="2"/>
                <c:pt idx="0">
                  <c:v>Normal</c:v>
                </c:pt>
                <c:pt idx="1">
                  <c:v>Tumor</c:v>
                </c:pt>
              </c:strCache>
            </c:strRef>
          </c:cat>
          <c:val>
            <c:numRef>
              <c:f>Stomach!$K$30:$K$31</c:f>
              <c:numCache>
                <c:formatCode>General</c:formatCode>
                <c:ptCount val="2"/>
                <c:pt idx="0">
                  <c:v>10.484700606043393</c:v>
                </c:pt>
                <c:pt idx="1">
                  <c:v>28.511867920678075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067136"/>
        <c:axId val="71068672"/>
      </c:barChart>
      <c:catAx>
        <c:axId val="71067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71068672"/>
        <c:crosses val="autoZero"/>
        <c:auto val="1"/>
        <c:lblAlgn val="ctr"/>
        <c:lblOffset val="100"/>
        <c:noMultiLvlLbl val="0"/>
      </c:catAx>
      <c:valAx>
        <c:axId val="71068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2841225626741"/>
          <c:y val="9.9098881134569605E-2"/>
          <c:w val="0.746518105849582"/>
          <c:h val="0.509007889463924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'16-05 Ser and Met'!$M$5:$M$11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1.0147000000000002E-2</c:v>
                  </c:pt>
                  <c:pt idx="2">
                    <c:v>1.5708000000000003E-2</c:v>
                  </c:pt>
                  <c:pt idx="3">
                    <c:v>8.4012000000000017E-2</c:v>
                  </c:pt>
                  <c:pt idx="4">
                    <c:v>2.7580000000000007E-2</c:v>
                  </c:pt>
                  <c:pt idx="5">
                    <c:v>2.7773000000000006E-2</c:v>
                  </c:pt>
                  <c:pt idx="6">
                    <c:v>9.6187000000000009E-2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'16-05 Ser and Met'!$K$5:$K$11</c:f>
              <c:strCache>
                <c:ptCount val="7"/>
                <c:pt idx="0">
                  <c:v>Control</c:v>
                </c:pt>
                <c:pt idx="1">
                  <c:v>30kVp/0.1Gy</c:v>
                </c:pt>
                <c:pt idx="2">
                  <c:v>30kVp+5uM SB</c:v>
                </c:pt>
                <c:pt idx="3">
                  <c:v>30kVp+25uM SB</c:v>
                </c:pt>
                <c:pt idx="4">
                  <c:v>80kVp/2.5Gy</c:v>
                </c:pt>
                <c:pt idx="5">
                  <c:v>80kVp+5uM SB</c:v>
                </c:pt>
                <c:pt idx="6">
                  <c:v>80kVp+25uM SB</c:v>
                </c:pt>
              </c:strCache>
            </c:strRef>
          </c:cat>
          <c:val>
            <c:numRef>
              <c:f>'16-05 Ser and Met'!$L$5:$L$11</c:f>
              <c:numCache>
                <c:formatCode>General</c:formatCode>
                <c:ptCount val="7"/>
                <c:pt idx="0">
                  <c:v>1</c:v>
                </c:pt>
                <c:pt idx="1">
                  <c:v>0.48081300000000005</c:v>
                </c:pt>
                <c:pt idx="2">
                  <c:v>0.54101299999999997</c:v>
                </c:pt>
                <c:pt idx="3">
                  <c:v>0.68788000000000005</c:v>
                </c:pt>
                <c:pt idx="4">
                  <c:v>0.44294699999999998</c:v>
                </c:pt>
                <c:pt idx="5">
                  <c:v>0.52051899999999995</c:v>
                </c:pt>
                <c:pt idx="6">
                  <c:v>0.67688900000000018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197824"/>
        <c:axId val="71199360"/>
      </c:barChart>
      <c:catAx>
        <c:axId val="7119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711993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1199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197824"/>
        <c:crosses val="autoZero"/>
        <c:crossBetween val="between"/>
        <c:majorUnit val="0.30000000000000004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宋体"/>
          <a:ea typeface="宋体"/>
          <a:cs typeface="宋体"/>
        </a:defRPr>
      </a:pPr>
      <a:endParaRPr lang="en-U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2222372926414"/>
          <c:y val="6.1873775930293001E-2"/>
          <c:w val="0.74722272896506692"/>
          <c:h val="0.501187897198130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'16-05 Ser and Met'!$M$60:$M$66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8.8751000000000024E-2</c:v>
                  </c:pt>
                  <c:pt idx="2">
                    <c:v>1.1163000000000001E-2</c:v>
                  </c:pt>
                  <c:pt idx="3">
                    <c:v>0.16240200000000002</c:v>
                  </c:pt>
                  <c:pt idx="4">
                    <c:v>0.14980100000000002</c:v>
                  </c:pt>
                  <c:pt idx="5">
                    <c:v>5.373000000000001E-3</c:v>
                  </c:pt>
                  <c:pt idx="6">
                    <c:v>6.4369999999999997E-2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'16-05 Ser and Met'!$K$60:$K$66</c:f>
              <c:strCache>
                <c:ptCount val="7"/>
                <c:pt idx="0">
                  <c:v>Control</c:v>
                </c:pt>
                <c:pt idx="1">
                  <c:v>30kVp/0.1Gy</c:v>
                </c:pt>
                <c:pt idx="2">
                  <c:v>30kVp+5uM SB</c:v>
                </c:pt>
                <c:pt idx="3">
                  <c:v>30kVp+25uM SB</c:v>
                </c:pt>
                <c:pt idx="4">
                  <c:v>80kVp/2.5Gy</c:v>
                </c:pt>
                <c:pt idx="5">
                  <c:v>80kVp+5uM SB</c:v>
                </c:pt>
                <c:pt idx="6">
                  <c:v>80kVp+25uM SB</c:v>
                </c:pt>
              </c:strCache>
            </c:strRef>
          </c:cat>
          <c:val>
            <c:numRef>
              <c:f>'16-05 Ser and Met'!$L$60:$L$66</c:f>
              <c:numCache>
                <c:formatCode>General</c:formatCode>
                <c:ptCount val="7"/>
                <c:pt idx="0">
                  <c:v>1</c:v>
                </c:pt>
                <c:pt idx="1">
                  <c:v>1.5070009999999998</c:v>
                </c:pt>
                <c:pt idx="2">
                  <c:v>1.3980000000000001</c:v>
                </c:pt>
                <c:pt idx="3">
                  <c:v>1.0878209999999997</c:v>
                </c:pt>
                <c:pt idx="4">
                  <c:v>1.3936679999999999</c:v>
                </c:pt>
                <c:pt idx="5">
                  <c:v>1.3410299999999999</c:v>
                </c:pt>
                <c:pt idx="6">
                  <c:v>1.0905120000000001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390912"/>
        <c:axId val="72404992"/>
      </c:barChart>
      <c:catAx>
        <c:axId val="7239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4049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2404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390912"/>
        <c:crosses val="autoZero"/>
        <c:crossBetween val="between"/>
        <c:majorUnit val="0.60000000000000009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宋体"/>
          <a:ea typeface="宋体"/>
          <a:cs typeface="宋体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30kVp/0.1Gy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Sheet1!$D$9:$D$10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5.3823999999999997E-2</c:v>
                  </c:pt>
                </c:numCache>
              </c:numRef>
            </c:plus>
            <c:minus>
              <c:numRef>
                <c:f>Sheet1!$D$9:$D$10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5.3823999999999997E-2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Sheet1!$A$9:$A$10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Sheet1!$B$9:$B$10</c:f>
              <c:numCache>
                <c:formatCode>General</c:formatCode>
                <c:ptCount val="2"/>
                <c:pt idx="0">
                  <c:v>1</c:v>
                </c:pt>
                <c:pt idx="1">
                  <c:v>0.434396</c:v>
                </c:pt>
              </c:numCache>
            </c:numRef>
          </c:val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80kVp/2.5Gy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Sheet1!$E$9:$E$10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4.5504999999999997E-2</c:v>
                  </c:pt>
                </c:numCache>
              </c:numRef>
            </c:plus>
            <c:minus>
              <c:numRef>
                <c:f>Sheet1!$E$9:$E$10</c:f>
                <c:numCache>
                  <c:formatCode>General</c:formatCode>
                  <c:ptCount val="2"/>
                  <c:pt idx="0">
                    <c:v>0</c:v>
                  </c:pt>
                  <c:pt idx="1">
                    <c:v>4.5504999999999997E-2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Sheet1!$A$9:$A$10</c:f>
              <c:strCache>
                <c:ptCount val="2"/>
                <c:pt idx="0">
                  <c:v>UT</c:v>
                </c:pt>
                <c:pt idx="1">
                  <c:v>96h</c:v>
                </c:pt>
              </c:strCache>
            </c:strRef>
          </c:cat>
          <c:val>
            <c:numRef>
              <c:f>Sheet1!$C$9:$C$10</c:f>
              <c:numCache>
                <c:formatCode>General</c:formatCode>
                <c:ptCount val="2"/>
                <c:pt idx="0">
                  <c:v>1</c:v>
                </c:pt>
                <c:pt idx="1">
                  <c:v>0.42599100000000001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288256"/>
        <c:axId val="66820352"/>
      </c:barChart>
      <c:catAx>
        <c:axId val="66288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post-IR (HMEC)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820352"/>
        <c:crosses val="autoZero"/>
        <c:auto val="1"/>
        <c:lblAlgn val="ctr"/>
        <c:lblOffset val="100"/>
        <c:noMultiLvlLbl val="0"/>
      </c:catAx>
      <c:valAx>
        <c:axId val="668203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expression of tRNA</a:t>
                </a:r>
                <a:r>
                  <a:rPr lang="en-US" sz="1100" b="1" baseline="30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Met(CAT) 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(qRT-PCR)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882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2378282050537"/>
          <c:y val="0.865356882473024"/>
          <c:w val="0.75524343589892595"/>
          <c:h val="8.37171916010498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38924">
                  <a:srgbClr val="5D6876"/>
                </a:gs>
                <a:gs pos="400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'34a_20b'!$L$4:$L$8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7.9291E-2</c:v>
                  </c:pt>
                  <c:pt idx="2">
                    <c:v>4.0398000000000003E-2</c:v>
                  </c:pt>
                  <c:pt idx="3">
                    <c:v>4.3249999999999997E-2</c:v>
                  </c:pt>
                  <c:pt idx="4">
                    <c:v>1.2452E-2</c:v>
                  </c:pt>
                </c:numCache>
              </c:numRef>
            </c:plus>
            <c:minus>
              <c:numRef>
                <c:f>'34a_20b'!$L$4:$L$8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7.9291E-2</c:v>
                  </c:pt>
                  <c:pt idx="2">
                    <c:v>4.0398000000000003E-2</c:v>
                  </c:pt>
                  <c:pt idx="3">
                    <c:v>4.3249999999999997E-2</c:v>
                  </c:pt>
                  <c:pt idx="4">
                    <c:v>1.2452E-2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'34a_20b'!$J$4:$J$8</c:f>
              <c:strCache>
                <c:ptCount val="5"/>
                <c:pt idx="0">
                  <c:v>HMEC</c:v>
                </c:pt>
                <c:pt idx="1">
                  <c:v>MCF7</c:v>
                </c:pt>
                <c:pt idx="2">
                  <c:v>ZR75-1</c:v>
                </c:pt>
                <c:pt idx="3">
                  <c:v>HCC1419</c:v>
                </c:pt>
                <c:pt idx="4">
                  <c:v>HCC1806</c:v>
                </c:pt>
              </c:strCache>
            </c:strRef>
          </c:cat>
          <c:val>
            <c:numRef>
              <c:f>'34a_20b'!$K$4:$K$8</c:f>
              <c:numCache>
                <c:formatCode>General</c:formatCode>
                <c:ptCount val="5"/>
                <c:pt idx="0">
                  <c:v>1</c:v>
                </c:pt>
                <c:pt idx="1">
                  <c:v>0.52527800000000002</c:v>
                </c:pt>
                <c:pt idx="2">
                  <c:v>0.43254900000000002</c:v>
                </c:pt>
                <c:pt idx="3">
                  <c:v>0.46896500000000002</c:v>
                </c:pt>
                <c:pt idx="4">
                  <c:v>7.9554E-2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490624"/>
        <c:axId val="75314304"/>
      </c:barChart>
      <c:catAx>
        <c:axId val="74490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lines</a:t>
                </a:r>
                <a:endParaRPr lang="en-US" sz="11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314304"/>
        <c:crosses val="autoZero"/>
        <c:auto val="1"/>
        <c:lblAlgn val="ctr"/>
        <c:lblOffset val="100"/>
        <c:noMultiLvlLbl val="0"/>
      </c:catAx>
      <c:valAx>
        <c:axId val="753143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expression of miR-34a 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9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Met_Ser!$L$25:$L$29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7.4033000000000002E-2</c:v>
                  </c:pt>
                  <c:pt idx="2">
                    <c:v>8.7202000000000002E-2</c:v>
                  </c:pt>
                  <c:pt idx="3">
                    <c:v>1.1388720000000001</c:v>
                  </c:pt>
                  <c:pt idx="4">
                    <c:v>9.2279E-2</c:v>
                  </c:pt>
                </c:numCache>
              </c:numRef>
            </c:plus>
            <c:minus>
              <c:numRef>
                <c:f>Met_Ser!$L$25:$L$29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7.4033000000000002E-2</c:v>
                  </c:pt>
                  <c:pt idx="2">
                    <c:v>8.7202000000000002E-2</c:v>
                  </c:pt>
                  <c:pt idx="3">
                    <c:v>1.1388720000000001</c:v>
                  </c:pt>
                  <c:pt idx="4">
                    <c:v>9.2279E-2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Met_Ser!$J$25:$J$29</c:f>
              <c:strCache>
                <c:ptCount val="5"/>
                <c:pt idx="0">
                  <c:v>HMEC</c:v>
                </c:pt>
                <c:pt idx="1">
                  <c:v>MCF7</c:v>
                </c:pt>
                <c:pt idx="2">
                  <c:v>ZR75-1</c:v>
                </c:pt>
                <c:pt idx="3">
                  <c:v>HCC1419</c:v>
                </c:pt>
                <c:pt idx="4">
                  <c:v>HCC1806</c:v>
                </c:pt>
              </c:strCache>
            </c:strRef>
          </c:cat>
          <c:val>
            <c:numRef>
              <c:f>Met_Ser!$K$25:$K$29</c:f>
              <c:numCache>
                <c:formatCode>General</c:formatCode>
                <c:ptCount val="5"/>
                <c:pt idx="0">
                  <c:v>1</c:v>
                </c:pt>
                <c:pt idx="1">
                  <c:v>6.9807750000000004</c:v>
                </c:pt>
                <c:pt idx="2">
                  <c:v>1.4930699999999999</c:v>
                </c:pt>
                <c:pt idx="3">
                  <c:v>12.357530000000001</c:v>
                </c:pt>
                <c:pt idx="4">
                  <c:v>2.379598999999998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576064"/>
        <c:axId val="75577984"/>
      </c:barChart>
      <c:catAx>
        <c:axId val="7557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577984"/>
        <c:crosses val="autoZero"/>
        <c:auto val="1"/>
        <c:lblAlgn val="ctr"/>
        <c:lblOffset val="100"/>
        <c:noMultiLvlLbl val="0"/>
      </c:catAx>
      <c:valAx>
        <c:axId val="755779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Relative</a:t>
                </a:r>
                <a:r>
                  <a:rPr lang="en-US" sz="1100" b="1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expression of tRNAMet(CAT) (qRT-PCR)</a:t>
                </a:r>
                <a:endParaRPr lang="en-US" sz="1100" b="1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7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0.36632</cdr:y>
    </cdr:from>
    <cdr:to>
      <cdr:x>0.58305</cdr:x>
      <cdr:y>0.44965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76363" y="1004889"/>
          <a:ext cx="228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0.81257</cdr:x>
      <cdr:y>0.05671</cdr:y>
    </cdr:from>
    <cdr:to>
      <cdr:x>0.89562</cdr:x>
      <cdr:y>0.14005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36788" y="155577"/>
          <a:ext cx="228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0.57036</cdr:x>
      <cdr:y>0.04456</cdr:y>
    </cdr:from>
    <cdr:to>
      <cdr:x>0.6534</cdr:x>
      <cdr:y>0.12789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570037" y="122240"/>
          <a:ext cx="228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0.7451</cdr:x>
      <cdr:y>0.36748</cdr:y>
    </cdr:from>
    <cdr:to>
      <cdr:x>0.82814</cdr:x>
      <cdr:y>0.45081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051050" y="1008064"/>
          <a:ext cx="228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9032C-35AB-4560-89DE-4621C343F85B}" type="datetimeFigureOut">
              <a:rPr lang="en-US" smtClean="0"/>
              <a:pPr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19955-8A50-42BB-9B61-94241ED2E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8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en-US" altLang="zh-CN" noProof="0"/>
          </a:p>
          <a:p>
            <a:pPr lvl="1"/>
            <a:r>
              <a:rPr lang="zh-CN" altLang="en-US" noProof="0"/>
              <a:t>第二级</a:t>
            </a:r>
            <a:endParaRPr lang="en-US" altLang="zh-CN" noProof="0"/>
          </a:p>
          <a:p>
            <a:pPr lvl="2"/>
            <a:r>
              <a:rPr lang="zh-CN" altLang="en-US" noProof="0"/>
              <a:t>第三级</a:t>
            </a:r>
            <a:endParaRPr lang="en-US" altLang="zh-CN" noProof="0"/>
          </a:p>
          <a:p>
            <a:pPr lvl="3"/>
            <a:r>
              <a:rPr lang="zh-CN" altLang="en-US" noProof="0"/>
              <a:t>第四级</a:t>
            </a:r>
            <a:endParaRPr lang="en-US" altLang="zh-CN" noProof="0"/>
          </a:p>
          <a:p>
            <a:pPr lvl="4"/>
            <a:r>
              <a:rPr lang="zh-CN" altLang="en-US" noProof="0"/>
              <a:t>第五级</a:t>
            </a:r>
            <a:endParaRPr lang="en-US" altLang="zh-CN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宋体" charset="-122"/>
              </a:defRPr>
            </a:lvl1pPr>
          </a:lstStyle>
          <a:p>
            <a:pPr>
              <a:defRPr/>
            </a:pPr>
            <a:fld id="{3F6EC7B6-9950-44C1-88C3-1F7F70ACF0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5028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668F7B-4977-475A-957D-C3E77901CD93}" type="slidenum">
              <a:rPr lang="en-US" altLang="zh-CN" smtClean="0"/>
              <a:pPr>
                <a:defRPr/>
              </a:pPr>
              <a:t>1</a:t>
            </a:fld>
            <a:endParaRPr lang="en-US" altLang="zh-CN" smtClean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7B4243-A9AE-4A8E-BB98-B5BE2F4359B4}" type="slidenum">
              <a:rPr lang="en-US" altLang="zh-CN" smtClean="0"/>
              <a:pPr>
                <a:defRPr/>
              </a:pPr>
              <a:t>2</a:t>
            </a:fld>
            <a:endParaRPr lang="en-US" altLang="zh-CN" smtClean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Mir-660, mir-574, mir-374, mir-196</a:t>
            </a:r>
            <a:r>
              <a:rPr lang="en-US" baseline="0" dirty="0" smtClean="0"/>
              <a:t> = novel for </a:t>
            </a:r>
            <a:r>
              <a:rPr lang="en-US" baseline="0" smtClean="0"/>
              <a:t>bc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2560E-C4AA-409D-A8A1-1E6A725DF2F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69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29127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28C6D6-D7F9-4057-A50D-0DBABA454092}" type="slidenum">
              <a:rPr lang="en-CA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CA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425168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971709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4415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D94570-FC69-4EDA-9FAC-038F5C9624D9}" type="slidenum">
              <a:rPr lang="en-CA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CA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1595601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the expression of ectopic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tRNA</a:t>
            </a:r>
            <a:r>
              <a:rPr lang="en-US" sz="1200" kern="1200" baseline="30000" dirty="0" err="1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Met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(CAT)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 enhanced cell growth (Fig. 5A and B), inhibited apoptosis (Fig. 5C), and accelerated the S/G2 transition (Fig. 5D).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EC7B6-9950-44C1-88C3-1F7F70ACF015}" type="slidenum">
              <a:rPr lang="en-US" altLang="zh-CN" smtClean="0"/>
              <a:pPr>
                <a:defRPr/>
              </a:pPr>
              <a:t>79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59411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the expression of ectopic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tRNA</a:t>
            </a:r>
            <a:r>
              <a:rPr lang="en-US" sz="1200" kern="1200" baseline="30000" dirty="0" err="1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Met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(CAT)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 enhanced cell growth (Fig. 5A and B), inhibited apoptosis (Fig. 5C), and accelerated the S/G2 transition (Fig. 5D).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EC7B6-9950-44C1-88C3-1F7F70ACF015}" type="slidenum">
              <a:rPr lang="en-US" altLang="zh-CN" smtClean="0"/>
              <a:pPr>
                <a:defRPr/>
              </a:pPr>
              <a:t>80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5941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Real-time RT-PCR and FISH analyses indicated the same correlation between downregulated miR-34a and elevated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tRNA</a:t>
            </a:r>
            <a:r>
              <a:rPr lang="en-US" sz="1200" kern="1200" baseline="30000" dirty="0" err="1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Met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(CAT)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 in an immortalized erythroid cell line (RM5), malignant glioma cell lines (M059J and M059K),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neuroblastoma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-122"/>
              </a:rPr>
              <a:t> cell line (IMR-32), a colon adenocarcinoma cell line (HT-29), and tissue sections of stomach, rectal, and kidney carcinomas.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BEA51D-C823-430D-8C40-43F01C8BB255}" type="slidenum">
              <a:rPr lang="en-CA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CA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B04F21-B872-4E2D-BDF6-6F9B5F4A9358}" type="slidenum">
              <a:rPr lang="en-US" altLang="zh-CN" smtClean="0"/>
              <a:pPr>
                <a:defRPr/>
              </a:pPr>
              <a:t>30</a:t>
            </a:fld>
            <a:endParaRPr lang="en-US" altLang="zh-CN" smtClean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8799D-F493-4C38-8B79-9B735AC8A5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006F-1A8F-4ABF-ABD6-C4484468A5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C629-98FB-401A-966E-05708A0D6C0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EE4E56-F010-4BA7-9210-9A9B265602DD}" type="datetime1">
              <a:rPr lang="zh-CN" altLang="en-US"/>
              <a:pPr/>
              <a:t>2015/5/19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D047B-5C8D-4E37-B96A-2CF9B727AB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31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4EC23-04C6-42C5-90A8-5FAD76A0FF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259DF-853F-4019-A809-ECA920993BE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CF6F3-FAB8-4616-9061-A94C58B810D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BBF4-4731-419D-8A05-38AE1F8B2A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C9DA3-69A5-465E-A878-11B9D2BF91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021F5-E25B-4F9C-8C71-C94A8C3866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C98E9-F916-44B9-BB80-F22B1A9303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AE09-7E01-4B79-9AC1-20647C9385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en-US" altLang="zh-CN" smtClean="0"/>
          </a:p>
          <a:p>
            <a:pPr lvl="1"/>
            <a:r>
              <a:rPr lang="zh-CN" altLang="en-US" smtClean="0"/>
              <a:t>第二级</a:t>
            </a:r>
            <a:endParaRPr lang="en-US" altLang="zh-CN" smtClean="0"/>
          </a:p>
          <a:p>
            <a:pPr lvl="2"/>
            <a:r>
              <a:rPr lang="zh-CN" altLang="en-US" smtClean="0"/>
              <a:t>第三级</a:t>
            </a:r>
            <a:endParaRPr lang="en-US" altLang="zh-CN" smtClean="0"/>
          </a:p>
          <a:p>
            <a:pPr lvl="3"/>
            <a:r>
              <a:rPr lang="zh-CN" altLang="en-US" smtClean="0"/>
              <a:t>第四级</a:t>
            </a:r>
            <a:endParaRPr lang="en-US" altLang="zh-CN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pPr>
              <a:defRPr/>
            </a:pPr>
            <a:fld id="{39399519-8842-4AE1-824C-F196F8E68B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mc/articles/PMC4227256/#B10-ijms-15-18985" TargetMode="External"/><Relationship Id="rId13" Type="http://schemas.openxmlformats.org/officeDocument/2006/relationships/hyperlink" Target="http://www.ncbi.nlm.nih.gov/pmc/articles/PMC4227256/#B25-ijms-15-18985" TargetMode="External"/><Relationship Id="rId3" Type="http://schemas.openxmlformats.org/officeDocument/2006/relationships/hyperlink" Target="http://www.ncbi.nlm.nih.gov/pmc/articles/PMC4227256/#B30-ijms-15-18985" TargetMode="External"/><Relationship Id="rId7" Type="http://schemas.openxmlformats.org/officeDocument/2006/relationships/hyperlink" Target="http://www.ncbi.nlm.nih.gov/pmc/articles/PMC4227256/#B4-ijms-15-18985" TargetMode="External"/><Relationship Id="rId12" Type="http://schemas.openxmlformats.org/officeDocument/2006/relationships/hyperlink" Target="http://www.ncbi.nlm.nih.gov/pmc/articles/PMC4227256/#B31-ijms-15-18985" TargetMode="External"/><Relationship Id="rId2" Type="http://schemas.openxmlformats.org/officeDocument/2006/relationships/hyperlink" Target="http://www.ncbi.nlm.nih.gov/pmc/articles/PMC4227256/#B11-ijms-15-1898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ncbi.nlm.nih.gov/pmc/articles/PMC4227256/#B29-ijms-15-18985" TargetMode="External"/><Relationship Id="rId11" Type="http://schemas.openxmlformats.org/officeDocument/2006/relationships/hyperlink" Target="http://www.ncbi.nlm.nih.gov/pmc/articles/PMC4227256/#B7-ijms-15-18985" TargetMode="External"/><Relationship Id="rId5" Type="http://schemas.openxmlformats.org/officeDocument/2006/relationships/hyperlink" Target="http://www.ncbi.nlm.nih.gov/pmc/articles/PMC4227256/#B28-ijms-15-18985" TargetMode="External"/><Relationship Id="rId10" Type="http://schemas.openxmlformats.org/officeDocument/2006/relationships/hyperlink" Target="http://www.ncbi.nlm.nih.gov/pmc/articles/PMC4227256/#B23-ijms-15-18985" TargetMode="External"/><Relationship Id="rId4" Type="http://schemas.openxmlformats.org/officeDocument/2006/relationships/hyperlink" Target="http://www.ncbi.nlm.nih.gov/pmc/articles/PMC4227256/#B27-ijms-15-18985" TargetMode="External"/><Relationship Id="rId9" Type="http://schemas.openxmlformats.org/officeDocument/2006/relationships/hyperlink" Target="http://www.ncbi.nlm.nih.gov/pmc/articles/PMC4227256/#B13-ijms-15-18985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a/url?sa=i&amp;rct=j&amp;q=&amp;esrc=s&amp;frm=1&amp;source=images&amp;cd=&amp;cad=rja&amp;uact=8&amp;ved=0CAcQjRw&amp;url=http://www.nature.com/nrm/journal/v10/n2/fig_tab/nrm2632_F4.html&amp;ei=HHFSVf-ABcP1oASVpoHgDw&amp;bvm=bv.93112503,d.cGU&amp;psig=AFQjCNH0NHtZRf-UsVFXOelzzxwbk-vS0A&amp;ust=143155265659020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mc/articles/PMC4412036/pdf/13045_2015_Article_133.pdf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21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emf"/><Relationship Id="rId12" Type="http://schemas.openxmlformats.org/officeDocument/2006/relationships/image" Target="../media/image26.jpeg"/><Relationship Id="rId17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2.xls"/><Relationship Id="rId11" Type="http://schemas.openxmlformats.org/officeDocument/2006/relationships/image" Target="../media/image25.jpeg"/><Relationship Id="rId5" Type="http://schemas.openxmlformats.org/officeDocument/2006/relationships/image" Target="../media/image19.emf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CAcQjRw&amp;url=http://journal.frontiersin.org/article/10.3389/fgene.2012.00310/full&amp;ei=P3VSVdKVMsP2oAS9zYCABw&amp;bvm=bv.93112503,d.cGU&amp;psig=AFQjCNGbZUOQWKZ2dwaSMtzqPT341LWthw&amp;ust=143155330589925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CAcQjRw&amp;url=http://www.spandidos-publications.com/or/28/4/1346&amp;ei=_Z5YVZXxEYLgywOaxYCIBw&amp;bvm=bv.93564037,d.bGQ&amp;psig=AFQjCNGUrO0mX3-loptNuXS-uuLv6sdx2w&amp;ust=143195762048780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a/url?sa=i&amp;rct=j&amp;q=&amp;esrc=s&amp;frm=1&amp;source=images&amp;cd=&amp;cad=rja&amp;uact=8&amp;ved=0CAcQjRw&amp;url=http://journal.frontiersin.org/article/10.3389/fgene.2012.00204/full&amp;ei=XH1SVdvKO4iUyQS2jIHIDQ&amp;bvm=bv.92885102,d.aWw&amp;psig=AFQjCNFFubvf8oQldz7xchLnrSCoT-ptTw&amp;ust=143155573361697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chart" Target="../charts/chart22.xml"/><Relationship Id="rId7" Type="http://schemas.openxmlformats.org/officeDocument/2006/relationships/image" Target="../media/image57.jpeg"/><Relationship Id="rId12" Type="http://schemas.openxmlformats.org/officeDocument/2006/relationships/chart" Target="../charts/chart2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chart" Target="../charts/chart24.xml"/><Relationship Id="rId10" Type="http://schemas.openxmlformats.org/officeDocument/2006/relationships/image" Target="../media/image60.jpeg"/><Relationship Id="rId4" Type="http://schemas.openxmlformats.org/officeDocument/2006/relationships/chart" Target="../charts/chart23.xml"/><Relationship Id="rId9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chart" Target="../charts/chart26.xml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chart" Target="../charts/chart28.xml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chart" Target="../charts/chart27.xml"/><Relationship Id="rId9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chart" Target="../charts/chart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pn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image" Target="../media/image68.png"/><Relationship Id="rId7" Type="http://schemas.openxmlformats.org/officeDocument/2006/relationships/chart" Target="../charts/chart32.xml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emf"/><Relationship Id="rId9" Type="http://schemas.openxmlformats.org/officeDocument/2006/relationships/chart" Target="../charts/chart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a/url?sa=i&amp;source=imgres&amp;cd=&amp;cad=rja&amp;uact=8&amp;ved=0CAwQjRwwAA&amp;url=http://www.mdpi.com/1422-0067/14/8/16010&amp;ei=w2ZSVYOINoXfoAS8uIEY&amp;psig=AFQjCNHLY2SWcRU-ps5JqwDWasjBDsOoQg&amp;ust=1431550020010331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chart" Target="../charts/chart3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03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chart" Target="../charts/chart39.xml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chart" Target="../charts/char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chart" Target="../charts/chart4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4.jpeg"/><Relationship Id="rId5" Type="http://schemas.openxmlformats.org/officeDocument/2006/relationships/image" Target="../media/image123.jpeg"/><Relationship Id="rId15" Type="http://schemas.openxmlformats.org/officeDocument/2006/relationships/image" Target="../media/image128.png"/><Relationship Id="rId10" Type="http://schemas.openxmlformats.org/officeDocument/2006/relationships/image" Target="../media/image125.jpeg"/><Relationship Id="rId4" Type="http://schemas.openxmlformats.org/officeDocument/2006/relationships/image" Target="../media/image122.jpeg"/><Relationship Id="rId9" Type="http://schemas.openxmlformats.org/officeDocument/2006/relationships/image" Target="../media/image83.jpeg"/><Relationship Id="rId1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chart" Target="../charts/chart48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5" Type="http://schemas.openxmlformats.org/officeDocument/2006/relationships/chart" Target="../charts/chart46.xml"/><Relationship Id="rId4" Type="http://schemas.openxmlformats.org/officeDocument/2006/relationships/image" Target="../media/image1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0.xml"/><Relationship Id="rId4" Type="http://schemas.openxmlformats.org/officeDocument/2006/relationships/chart" Target="../charts/chart4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3" Type="http://schemas.openxmlformats.org/officeDocument/2006/relationships/image" Target="../media/image133.emf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emf"/><Relationship Id="rId4" Type="http://schemas.openxmlformats.org/officeDocument/2006/relationships/image" Target="../media/image68.png"/><Relationship Id="rId9" Type="http://schemas.openxmlformats.org/officeDocument/2006/relationships/chart" Target="../charts/chart54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5" Type="http://schemas.openxmlformats.org/officeDocument/2006/relationships/chart" Target="../charts/chart55.xml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9.xml"/><Relationship Id="rId5" Type="http://schemas.openxmlformats.org/officeDocument/2006/relationships/chart" Target="../charts/chart58.xml"/><Relationship Id="rId4" Type="http://schemas.openxmlformats.org/officeDocument/2006/relationships/chart" Target="../charts/chart5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image" Target="../media/image164.jpeg"/><Relationship Id="rId26" Type="http://schemas.openxmlformats.org/officeDocument/2006/relationships/image" Target="../media/image172.jpeg"/><Relationship Id="rId3" Type="http://schemas.openxmlformats.org/officeDocument/2006/relationships/image" Target="../media/image149.jpeg"/><Relationship Id="rId21" Type="http://schemas.openxmlformats.org/officeDocument/2006/relationships/image" Target="../media/image167.jpe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5" Type="http://schemas.openxmlformats.org/officeDocument/2006/relationships/image" Target="../media/image171.jpe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62.jpeg"/><Relationship Id="rId20" Type="http://schemas.openxmlformats.org/officeDocument/2006/relationships/image" Target="../media/image166.jpeg"/><Relationship Id="rId29" Type="http://schemas.openxmlformats.org/officeDocument/2006/relationships/chart" Target="../charts/chart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24" Type="http://schemas.openxmlformats.org/officeDocument/2006/relationships/image" Target="../media/image170.jpeg"/><Relationship Id="rId5" Type="http://schemas.openxmlformats.org/officeDocument/2006/relationships/image" Target="../media/image151.jpeg"/><Relationship Id="rId15" Type="http://schemas.openxmlformats.org/officeDocument/2006/relationships/image" Target="../media/image161.jpeg"/><Relationship Id="rId23" Type="http://schemas.openxmlformats.org/officeDocument/2006/relationships/image" Target="../media/image169.jpeg"/><Relationship Id="rId28" Type="http://schemas.openxmlformats.org/officeDocument/2006/relationships/chart" Target="../charts/chart61.xml"/><Relationship Id="rId10" Type="http://schemas.openxmlformats.org/officeDocument/2006/relationships/image" Target="../media/image156.jpeg"/><Relationship Id="rId19" Type="http://schemas.openxmlformats.org/officeDocument/2006/relationships/image" Target="../media/image165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Relationship Id="rId22" Type="http://schemas.openxmlformats.org/officeDocument/2006/relationships/image" Target="../media/image168.jpeg"/><Relationship Id="rId27" Type="http://schemas.openxmlformats.org/officeDocument/2006/relationships/chart" Target="../charts/chart6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CAcQjRw&amp;url=http://en.wikipedia.org/wiki/Colloidal_gold&amp;ei=vqBYVaXeFMScygOfpIDABw&amp;bvm=bv.93564037,d.bGQ&amp;psig=AFQjCNEXHl55C-kS1L9R0FDCnTJKcr0A8g&amp;ust=1431957924849165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800000"/>
                </a:solidFill>
              </a:rPr>
              <a:t>ncRNAs in cancer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782960"/>
          </a:xfrm>
        </p:spPr>
        <p:txBody>
          <a:bodyPr/>
          <a:lstStyle/>
          <a:p>
            <a:r>
              <a:rPr lang="en-US" sz="4000" dirty="0" smtClean="0"/>
              <a:t>Cancer-related </a:t>
            </a:r>
            <a:r>
              <a:rPr lang="en-US" sz="4000" dirty="0" err="1" smtClean="0"/>
              <a:t>lncRNAs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778354"/>
              </p:ext>
            </p:extLst>
          </p:nvPr>
        </p:nvGraphicFramePr>
        <p:xfrm>
          <a:off x="683568" y="692696"/>
          <a:ext cx="7128792" cy="5450602"/>
        </p:xfrm>
        <a:graphic>
          <a:graphicData uri="http://schemas.openxmlformats.org/drawingml/2006/table">
            <a:tbl>
              <a:tblPr/>
              <a:tblGrid>
                <a:gridCol w="1782198"/>
                <a:gridCol w="1782198"/>
                <a:gridCol w="1782198"/>
                <a:gridCol w="1782198"/>
              </a:tblGrid>
              <a:tr h="2797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Cancer Type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lncRNA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Function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Reference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364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Breast cancer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/>
                        <a:t>HOTAIR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Chromatin remodeling 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2"/>
                        </a:rPr>
                        <a:t>11</a:t>
                      </a:r>
                      <a:r>
                        <a:rPr lang="en-US" sz="1400" dirty="0"/>
                        <a:t>,</a:t>
                      </a:r>
                      <a:r>
                        <a:rPr lang="en-US" sz="1400" dirty="0">
                          <a:hlinkClick r:id="rId3"/>
                        </a:rPr>
                        <a:t>30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/>
                        <a:t>ANRIL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Chromatin remodeling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4"/>
                        </a:rPr>
                        <a:t>27</a:t>
                      </a:r>
                      <a:r>
                        <a:rPr lang="en-US" sz="1400" dirty="0"/>
                        <a:t>,</a:t>
                      </a:r>
                      <a:r>
                        <a:rPr lang="en-US" sz="1400" dirty="0">
                          <a:hlinkClick r:id="rId5"/>
                        </a:rPr>
                        <a:t>28</a:t>
                      </a:r>
                      <a:r>
                        <a:rPr lang="en-US" sz="1400" dirty="0"/>
                        <a:t>,</a:t>
                      </a:r>
                      <a:r>
                        <a:rPr lang="en-US" sz="1400" dirty="0">
                          <a:hlinkClick r:id="rId6"/>
                        </a:rPr>
                        <a:t>29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5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MALAT1</a:t>
                      </a:r>
                      <a:endParaRPr lang="en-US" sz="1400" dirty="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Gene relocation, scaffold, alternative splicing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7"/>
                        </a:rPr>
                        <a:t>4</a:t>
                      </a:r>
                      <a:r>
                        <a:rPr lang="en-US" sz="1400" dirty="0"/>
                        <a:t>,</a:t>
                      </a:r>
                      <a:r>
                        <a:rPr lang="en-US" sz="1400" dirty="0">
                          <a:hlinkClick r:id="rId8"/>
                        </a:rPr>
                        <a:t>10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Colorectal cancer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/>
                        <a:t>HOTAIR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Chromatin remodeling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2"/>
                        </a:rPr>
                        <a:t>11</a:t>
                      </a:r>
                      <a:r>
                        <a:rPr lang="en-US" sz="1400" dirty="0"/>
                        <a:t>,</a:t>
                      </a:r>
                      <a:r>
                        <a:rPr lang="en-US" sz="1400" dirty="0">
                          <a:hlinkClick r:id="rId9"/>
                        </a:rPr>
                        <a:t>13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061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07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HULC</a:t>
                      </a:r>
                      <a:endParaRPr lang="en-US" sz="1400" dirty="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Liver metastasis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10"/>
                        </a:rPr>
                        <a:t>23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4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/>
                        <a:t>MALAT1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Gene relocation, scaffold, alternative splicing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11"/>
                        </a:rPr>
                        <a:t>7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Hepatocellular carcinoma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/>
                        <a:t>MALAT1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Gene relocation, scaffold, alternative splicing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7"/>
                        </a:rPr>
                        <a:t>4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864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/>
                        <a:t>HULC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MiRNA sponge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10"/>
                        </a:rPr>
                        <a:t>23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/>
                        <a:t>HOTAIR</a:t>
                      </a:r>
                      <a:endParaRPr lang="en-US" sz="140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Chromatin remodeling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[</a:t>
                      </a:r>
                      <a:r>
                        <a:rPr lang="en-US" sz="1400">
                          <a:hlinkClick r:id="rId12"/>
                        </a:rPr>
                        <a:t>31</a:t>
                      </a:r>
                      <a:r>
                        <a:rPr lang="en-US" sz="140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4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H19 </a:t>
                      </a:r>
                      <a:r>
                        <a:rPr lang="en-US" sz="1400" i="1" dirty="0" err="1"/>
                        <a:t>lncRNA</a:t>
                      </a:r>
                      <a:endParaRPr lang="en-US" sz="1400" dirty="0"/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Promoting tumor growth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[</a:t>
                      </a:r>
                      <a:r>
                        <a:rPr lang="en-US" sz="1400" dirty="0">
                          <a:hlinkClick r:id="rId13"/>
                        </a:rPr>
                        <a:t>25</a:t>
                      </a:r>
                      <a:r>
                        <a:rPr lang="en-US" sz="1400" dirty="0"/>
                        <a:t>]</a:t>
                      </a:r>
                    </a:p>
                  </a:txBody>
                  <a:tcPr marL="52627" marR="52627" marT="26314" marB="263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126395"/>
            <a:ext cx="9252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Yao Y, Li J, Wang L. Large intervening non-coding RNA HOTAIR is an indicator of poor prognosis and a therapeutic target in human cancers. </a:t>
            </a:r>
            <a:r>
              <a:rPr lang="en-US" sz="1600" dirty="0" err="1"/>
              <a:t>Int</a:t>
            </a:r>
            <a:r>
              <a:rPr lang="en-US" sz="1600" dirty="0"/>
              <a:t> J </a:t>
            </a:r>
            <a:r>
              <a:rPr lang="en-US" sz="1600" dirty="0" err="1"/>
              <a:t>Mol</a:t>
            </a:r>
            <a:r>
              <a:rPr lang="en-US" sz="1600" dirty="0"/>
              <a:t> Sci. 2014 Oct 20;15(10):18985-99. </a:t>
            </a:r>
            <a:r>
              <a:rPr lang="en-US" sz="1600" dirty="0" err="1"/>
              <a:t>doi</a:t>
            </a:r>
            <a:r>
              <a:rPr lang="en-US" sz="1600" dirty="0"/>
              <a:t>: 10.3390/ijms151018985. </a:t>
            </a:r>
          </a:p>
        </p:txBody>
      </p:sp>
    </p:spTree>
    <p:extLst>
      <p:ext uri="{BB962C8B-B14F-4D97-AF65-F5344CB8AC3E}">
        <p14:creationId xmlns:p14="http://schemas.microsoft.com/office/powerpoint/2010/main" val="28695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782960"/>
          </a:xfrm>
        </p:spPr>
        <p:txBody>
          <a:bodyPr/>
          <a:lstStyle/>
          <a:p>
            <a:r>
              <a:rPr lang="en-US" sz="4000" i="1" dirty="0" smtClean="0"/>
              <a:t>HOTAIR</a:t>
            </a:r>
            <a:r>
              <a:rPr lang="en-US" sz="4000" dirty="0" smtClean="0"/>
              <a:t> </a:t>
            </a:r>
            <a:r>
              <a:rPr lang="en-US" sz="4000" dirty="0" err="1" smtClean="0"/>
              <a:t>lncRNA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0" y="6300609"/>
            <a:ext cx="9252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Yao Y, Li J, Wang L. Large intervening non-coding RNA HOTAIR is an indicator of poor prognosis and a therapeutic target in human cancers. </a:t>
            </a:r>
            <a:r>
              <a:rPr lang="en-US" sz="1600" dirty="0" err="1"/>
              <a:t>Int</a:t>
            </a:r>
            <a:r>
              <a:rPr lang="en-US" sz="1600" dirty="0"/>
              <a:t> J </a:t>
            </a:r>
            <a:r>
              <a:rPr lang="en-US" sz="1600" dirty="0" err="1"/>
              <a:t>Mol</a:t>
            </a:r>
            <a:r>
              <a:rPr lang="en-US" sz="1600" dirty="0"/>
              <a:t> Sci. 2014 Oct 20;15(10):18985-99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44016" y="548680"/>
            <a:ext cx="889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Trithorax</a:t>
            </a:r>
            <a:r>
              <a:rPr lang="en-US" dirty="0" smtClean="0"/>
              <a:t> and </a:t>
            </a:r>
            <a:r>
              <a:rPr lang="en-US" dirty="0" err="1" smtClean="0"/>
              <a:t>Polycomb</a:t>
            </a:r>
            <a:r>
              <a:rPr lang="en-US" dirty="0" smtClean="0"/>
              <a:t> are antagonistic groups of proteins that help to “open” or “close” the chromatin, respectively.</a:t>
            </a:r>
          </a:p>
          <a:p>
            <a:endParaRPr lang="en-US" dirty="0" smtClean="0"/>
          </a:p>
          <a:p>
            <a:r>
              <a:rPr lang="en-US" dirty="0" smtClean="0"/>
              <a:t>EZH2 is </a:t>
            </a:r>
            <a:r>
              <a:rPr lang="en-US" dirty="0"/>
              <a:t>a member of PRC2 (</a:t>
            </a:r>
            <a:r>
              <a:rPr lang="en-US" dirty="0" err="1"/>
              <a:t>Polycomb</a:t>
            </a:r>
            <a:r>
              <a:rPr lang="en-US" dirty="0"/>
              <a:t> Repressive Complex 2) </a:t>
            </a:r>
            <a:r>
              <a:rPr lang="en-US" dirty="0" smtClean="0"/>
              <a:t>that </a:t>
            </a:r>
            <a:r>
              <a:rPr lang="en-US" dirty="0" err="1" smtClean="0"/>
              <a:t>methylates</a:t>
            </a:r>
            <a:r>
              <a:rPr lang="en-US" dirty="0" smtClean="0"/>
              <a:t> </a:t>
            </a:r>
            <a:r>
              <a:rPr lang="en-US" dirty="0"/>
              <a:t>H3K27, repressing the </a:t>
            </a:r>
            <a:r>
              <a:rPr lang="en-US" dirty="0" smtClean="0"/>
              <a:t>chromatin</a:t>
            </a:r>
          </a:p>
          <a:p>
            <a:endParaRPr lang="en-US" dirty="0"/>
          </a:p>
          <a:p>
            <a:r>
              <a:rPr lang="en-US" dirty="0"/>
              <a:t>BRCA1 is a DNA repair protein and a negative modulator of the PRC2 complex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EZH2 contains two overlapping binding regions for the BRCA1 and the </a:t>
            </a:r>
            <a:r>
              <a:rPr lang="en-US" i="1" dirty="0" smtClean="0"/>
              <a:t>HOTAIR</a:t>
            </a:r>
            <a:r>
              <a:rPr lang="en-US" dirty="0" smtClean="0"/>
              <a:t>; BRCA1 </a:t>
            </a:r>
            <a:r>
              <a:rPr lang="en-US" dirty="0"/>
              <a:t>inhibits the binding of EZH2 to </a:t>
            </a:r>
            <a:r>
              <a:rPr lang="en-US" i="1" dirty="0"/>
              <a:t>HOTAIR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i="1" dirty="0"/>
              <a:t>HOTAIR</a:t>
            </a:r>
            <a:r>
              <a:rPr lang="en-US" dirty="0"/>
              <a:t> induces genome-wide re-targeting of PRC2 and an altered gene expression pattern, promoting tumorigenesis and tumor </a:t>
            </a:r>
            <a:r>
              <a:rPr lang="en-US" dirty="0" smtClean="0"/>
              <a:t>progression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i="1" dirty="0" smtClean="0"/>
              <a:t>HOTAIR</a:t>
            </a:r>
            <a:r>
              <a:rPr lang="en-US" dirty="0" smtClean="0"/>
              <a:t> </a:t>
            </a:r>
            <a:r>
              <a:rPr lang="en-US" dirty="0"/>
              <a:t>interacts with and recruits PRC2 and regulates the chromosome occupancy of EZH2 (a subunit of PRC2), which leads to histone H3 lysine 27 </a:t>
            </a:r>
            <a:r>
              <a:rPr lang="en-US" dirty="0" err="1"/>
              <a:t>trimethylation</a:t>
            </a:r>
            <a:r>
              <a:rPr lang="en-US" dirty="0"/>
              <a:t> of the </a:t>
            </a:r>
            <a:r>
              <a:rPr lang="en-US" i="1" dirty="0"/>
              <a:t>HOXD</a:t>
            </a:r>
            <a:r>
              <a:rPr lang="en-US" dirty="0"/>
              <a:t> </a:t>
            </a:r>
            <a:r>
              <a:rPr lang="en-US" dirty="0" smtClean="0"/>
              <a:t>locus (homeostasis controlling genes). </a:t>
            </a:r>
          </a:p>
          <a:p>
            <a:endParaRPr lang="en-US" dirty="0" smtClean="0"/>
          </a:p>
          <a:p>
            <a:r>
              <a:rPr lang="en-US" dirty="0" smtClean="0"/>
              <a:t>Moreover</a:t>
            </a:r>
            <a:r>
              <a:rPr lang="en-US" dirty="0"/>
              <a:t>, </a:t>
            </a:r>
            <a:r>
              <a:rPr lang="en-US" i="1" dirty="0"/>
              <a:t>HOTAIR</a:t>
            </a:r>
            <a:r>
              <a:rPr lang="en-US" dirty="0"/>
              <a:t> can trigger the epithelial-mesenchymal transition (EMT) and interact with other small RNAs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nature.com/nrm/journal/v10/n2/images/nrm2632-f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6120680" cy="596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1088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siRNA biogenesis</a:t>
            </a:r>
            <a:endParaRPr lang="en-CA" altLang="en-US" sz="3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2876743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very few siRNAs were shown to be differentially expressed in cancers.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1088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000" dirty="0" err="1" smtClean="0">
                <a:solidFill>
                  <a:schemeClr val="tx2"/>
                </a:solidFill>
                <a:latin typeface="Comic Sans MS" pitchFamily="66" charset="0"/>
              </a:rPr>
              <a:t>sndRNA</a:t>
            </a: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 (</a:t>
            </a:r>
            <a:r>
              <a:rPr lang="en-CA" altLang="en-US" sz="3000" dirty="0" err="1" smtClean="0">
                <a:solidFill>
                  <a:schemeClr val="tx2"/>
                </a:solidFill>
                <a:latin typeface="Comic Sans MS" pitchFamily="66" charset="0"/>
              </a:rPr>
              <a:t>sdRNA</a:t>
            </a: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) biogenesis</a:t>
            </a:r>
            <a:endParaRPr lang="en-CA" altLang="en-US" sz="3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7231"/>
            <a:ext cx="435597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SnoRNAs</a:t>
            </a:r>
            <a:r>
              <a:rPr lang="en-US" sz="2000" dirty="0"/>
              <a:t> associate with small </a:t>
            </a:r>
            <a:r>
              <a:rPr lang="en-US" sz="2000" dirty="0" err="1"/>
              <a:t>nucleolar</a:t>
            </a:r>
            <a:r>
              <a:rPr lang="en-US" sz="2000" dirty="0"/>
              <a:t> ribonucleoprotein particles (</a:t>
            </a:r>
            <a:r>
              <a:rPr lang="en-US" sz="2000" dirty="0" err="1"/>
              <a:t>snoRNP</a:t>
            </a:r>
            <a:r>
              <a:rPr lang="en-US" sz="2000" dirty="0"/>
              <a:t>) and serve as guide molecules for the </a:t>
            </a:r>
            <a:r>
              <a:rPr lang="en-US" sz="2000" dirty="0" err="1"/>
              <a:t>snoRNPs</a:t>
            </a:r>
            <a:r>
              <a:rPr lang="en-US" sz="2000" dirty="0"/>
              <a:t> in the post-transcriptional modification of ribosomal RNA (rRNA) and small nuclear RNA (snRNA</a:t>
            </a:r>
            <a:r>
              <a:rPr lang="en-US" sz="2000" dirty="0" smtClean="0"/>
              <a:t>).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sno</a:t>
            </a:r>
            <a:r>
              <a:rPr lang="en-US" sz="2000" dirty="0" smtClean="0"/>
              <a:t>-derived </a:t>
            </a:r>
            <a:r>
              <a:rPr lang="en-US" sz="2000" dirty="0"/>
              <a:t>RNAs (</a:t>
            </a:r>
            <a:r>
              <a:rPr lang="en-US" sz="2000" dirty="0" err="1"/>
              <a:t>sdRNAs</a:t>
            </a:r>
            <a:r>
              <a:rPr lang="en-US" sz="2000" dirty="0"/>
              <a:t>) from H/ACA </a:t>
            </a:r>
            <a:r>
              <a:rPr lang="en-US" sz="2000" dirty="0" err="1"/>
              <a:t>snoRNAs</a:t>
            </a:r>
            <a:r>
              <a:rPr lang="en-US" sz="2000" dirty="0"/>
              <a:t> are predominantly 20–24 nucleotides (</a:t>
            </a:r>
            <a:r>
              <a:rPr lang="en-US" sz="2000" dirty="0" err="1"/>
              <a:t>nt</a:t>
            </a:r>
            <a:r>
              <a:rPr lang="en-US" sz="2000" dirty="0" smtClean="0"/>
              <a:t>)</a:t>
            </a:r>
          </a:p>
          <a:p>
            <a:endParaRPr lang="en-US" dirty="0"/>
          </a:p>
          <a:p>
            <a:r>
              <a:rPr lang="en-US" sz="1600" dirty="0"/>
              <a:t>Martens-</a:t>
            </a:r>
            <a:r>
              <a:rPr lang="en-US" sz="1600" dirty="0" err="1"/>
              <a:t>Uzunova</a:t>
            </a:r>
            <a:r>
              <a:rPr lang="en-US" sz="1600" dirty="0"/>
              <a:t> ES, </a:t>
            </a:r>
            <a:r>
              <a:rPr lang="en-US" sz="1600" dirty="0" err="1"/>
              <a:t>Olvedy</a:t>
            </a:r>
            <a:r>
              <a:rPr lang="en-US" sz="1600" dirty="0"/>
              <a:t> M, </a:t>
            </a:r>
            <a:r>
              <a:rPr lang="en-US" sz="1600" dirty="0" err="1"/>
              <a:t>Jenster</a:t>
            </a:r>
            <a:r>
              <a:rPr lang="en-US" sz="1600" dirty="0"/>
              <a:t> G. Beyond microRNA--novel RNAs derived from small non-coding RNA and their implication in cancer. Cancer Lett. 2013 Nov 1;340(2):201-11. </a:t>
            </a:r>
            <a:r>
              <a:rPr lang="en-US" sz="1600" dirty="0" err="1"/>
              <a:t>doi</a:t>
            </a:r>
            <a:r>
              <a:rPr lang="en-US" sz="1600" dirty="0"/>
              <a:t>: 10.1016/j.canlet.2012.11.058.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70658" name="Picture 2" descr="C:\IGOR\Conferences\2015\sndR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5512017" cy="689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1088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000" dirty="0" err="1" smtClean="0">
                <a:solidFill>
                  <a:schemeClr val="tx2"/>
                </a:solidFill>
                <a:latin typeface="Comic Sans MS" pitchFamily="66" charset="0"/>
              </a:rPr>
              <a:t>sndRNA</a:t>
            </a: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 (</a:t>
            </a:r>
            <a:r>
              <a:rPr lang="en-CA" altLang="en-US" sz="3000" dirty="0" err="1" smtClean="0">
                <a:solidFill>
                  <a:schemeClr val="tx2"/>
                </a:solidFill>
                <a:latin typeface="Comic Sans MS" pitchFamily="66" charset="0"/>
              </a:rPr>
              <a:t>sdRNA</a:t>
            </a: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) in cancer</a:t>
            </a:r>
            <a:endParaRPr lang="en-CA" altLang="en-US" sz="3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27231"/>
            <a:ext cx="885698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sdRNA</a:t>
            </a:r>
            <a:r>
              <a:rPr lang="en-US" sz="2000" dirty="0" smtClean="0"/>
              <a:t> demonstrates miRNA-like activity</a:t>
            </a:r>
          </a:p>
          <a:p>
            <a:endParaRPr lang="en-US" sz="2000" dirty="0"/>
          </a:p>
          <a:p>
            <a:r>
              <a:rPr lang="en-US" sz="2000" dirty="0"/>
              <a:t>miRNAs and </a:t>
            </a:r>
            <a:r>
              <a:rPr lang="en-US" sz="2000" dirty="0" err="1"/>
              <a:t>snoRNAs</a:t>
            </a:r>
            <a:r>
              <a:rPr lang="en-US" sz="2000" dirty="0"/>
              <a:t> share ancestral origins and that miRNAs may have evolved from ancient </a:t>
            </a:r>
            <a:r>
              <a:rPr lang="en-US" sz="2000" dirty="0" err="1"/>
              <a:t>snoRNAs</a:t>
            </a:r>
            <a:r>
              <a:rPr lang="en-US" sz="2000" dirty="0"/>
              <a:t> via </a:t>
            </a:r>
            <a:r>
              <a:rPr lang="en-US" sz="2000" dirty="0" err="1"/>
              <a:t>retrotransposition</a:t>
            </a:r>
            <a:r>
              <a:rPr lang="en-US" sz="2000" dirty="0"/>
              <a:t>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SNORD-</a:t>
            </a:r>
            <a:r>
              <a:rPr lang="en-US" sz="2000" dirty="0" err="1"/>
              <a:t>sdRNAs</a:t>
            </a:r>
            <a:r>
              <a:rPr lang="en-US" sz="2000" dirty="0"/>
              <a:t> </a:t>
            </a:r>
            <a:r>
              <a:rPr lang="en-US" sz="2000" dirty="0" smtClean="0"/>
              <a:t>may function as </a:t>
            </a:r>
            <a:r>
              <a:rPr lang="en-US" sz="2000" dirty="0"/>
              <a:t>regulators of alternative </a:t>
            </a:r>
            <a:r>
              <a:rPr lang="en-US" sz="2000" dirty="0" smtClean="0"/>
              <a:t>splicing</a:t>
            </a:r>
          </a:p>
          <a:p>
            <a:endParaRPr lang="en-US" sz="2000" dirty="0" smtClean="0"/>
          </a:p>
          <a:p>
            <a:r>
              <a:rPr lang="en-US" sz="2000" dirty="0" err="1"/>
              <a:t>sdRNAs</a:t>
            </a:r>
            <a:r>
              <a:rPr lang="en-US" sz="2000" dirty="0"/>
              <a:t> </a:t>
            </a:r>
            <a:r>
              <a:rPr lang="en-US" sz="2000" dirty="0" smtClean="0"/>
              <a:t>may function as </a:t>
            </a:r>
            <a:r>
              <a:rPr lang="en-US" sz="2000" b="1" dirty="0" smtClean="0"/>
              <a:t>tumor </a:t>
            </a:r>
            <a:r>
              <a:rPr lang="en-US" sz="2000" b="1" dirty="0"/>
              <a:t>suppressors </a:t>
            </a:r>
            <a:r>
              <a:rPr lang="en-US" sz="2000" dirty="0"/>
              <a:t>and</a:t>
            </a:r>
            <a:r>
              <a:rPr lang="en-US" sz="2000" b="1" dirty="0"/>
              <a:t> </a:t>
            </a:r>
            <a:r>
              <a:rPr lang="en-US" sz="2000" b="1" dirty="0" smtClean="0"/>
              <a:t>oncogenes</a:t>
            </a:r>
          </a:p>
          <a:p>
            <a:endParaRPr lang="en-US" sz="2000" dirty="0"/>
          </a:p>
          <a:p>
            <a:r>
              <a:rPr lang="en-US" sz="2000" dirty="0" smtClean="0"/>
              <a:t>Several </a:t>
            </a:r>
            <a:r>
              <a:rPr lang="en-US" sz="2000" dirty="0" err="1" smtClean="0"/>
              <a:t>sdRNAs</a:t>
            </a:r>
            <a:r>
              <a:rPr lang="en-US" sz="2000" dirty="0" smtClean="0"/>
              <a:t> were found </a:t>
            </a:r>
            <a:r>
              <a:rPr lang="en-US" sz="2000" dirty="0" err="1" smtClean="0"/>
              <a:t>disregulated</a:t>
            </a:r>
            <a:r>
              <a:rPr lang="en-US" sz="2000" dirty="0" smtClean="0"/>
              <a:t> in pancreatic cancer </a:t>
            </a:r>
            <a:r>
              <a:rPr lang="en-US" sz="1600" dirty="0" smtClean="0"/>
              <a:t>(</a:t>
            </a:r>
            <a:r>
              <a:rPr lang="en-US" sz="1600" dirty="0"/>
              <a:t>Müller et al. 2015 Next-generation sequencing reveals novel differentially regulated mRNAs, </a:t>
            </a:r>
            <a:r>
              <a:rPr lang="en-US" sz="1600" dirty="0" err="1"/>
              <a:t>lncRNAs</a:t>
            </a:r>
            <a:r>
              <a:rPr lang="en-US" sz="1600" dirty="0"/>
              <a:t>, miRNAs, </a:t>
            </a:r>
            <a:r>
              <a:rPr lang="en-US" sz="1600" dirty="0" err="1"/>
              <a:t>sdRNAs</a:t>
            </a:r>
            <a:r>
              <a:rPr lang="en-US" sz="1600" dirty="0"/>
              <a:t> and a </a:t>
            </a:r>
            <a:r>
              <a:rPr lang="en-US" sz="1600" dirty="0" err="1"/>
              <a:t>piRNA</a:t>
            </a:r>
            <a:r>
              <a:rPr lang="en-US" sz="1600" dirty="0"/>
              <a:t> in pancreatic cancer. </a:t>
            </a:r>
            <a:r>
              <a:rPr lang="en-US" sz="1600" dirty="0" err="1"/>
              <a:t>Mol</a:t>
            </a:r>
            <a:r>
              <a:rPr lang="en-US" sz="1600" dirty="0"/>
              <a:t> Cancer. 2015 Apr 25;14(1):94.)</a:t>
            </a:r>
            <a:endParaRPr lang="en-US" sz="1600" dirty="0" smtClean="0"/>
          </a:p>
          <a:p>
            <a:endParaRPr lang="en-US" sz="2000" dirty="0"/>
          </a:p>
          <a:p>
            <a:r>
              <a:rPr lang="en-US" sz="2000" dirty="0"/>
              <a:t>At present, it remains to be discovered whether the altered expression of </a:t>
            </a:r>
            <a:r>
              <a:rPr lang="en-US" sz="2000" dirty="0" err="1"/>
              <a:t>sdRNAs</a:t>
            </a:r>
            <a:r>
              <a:rPr lang="en-US" sz="2000" dirty="0"/>
              <a:t> and/or their </a:t>
            </a:r>
            <a:r>
              <a:rPr lang="en-US" sz="2000" dirty="0" err="1"/>
              <a:t>snoRNA</a:t>
            </a:r>
            <a:r>
              <a:rPr lang="en-US" sz="2000" dirty="0"/>
              <a:t> precursors in cancer is the result of a specific process or of more general defects in cellular metabolism caused by malignant transformation and cancer progression.</a:t>
            </a:r>
          </a:p>
        </p:txBody>
      </p:sp>
    </p:spTree>
    <p:extLst>
      <p:ext uri="{BB962C8B-B14F-4D97-AF65-F5344CB8AC3E}">
        <p14:creationId xmlns:p14="http://schemas.microsoft.com/office/powerpoint/2010/main" val="28065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0" y="11088"/>
            <a:ext cx="457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tRNA fragments (</a:t>
            </a:r>
            <a:r>
              <a:rPr lang="en-CA" altLang="en-US" sz="3000" dirty="0" err="1" smtClean="0">
                <a:solidFill>
                  <a:schemeClr val="tx2"/>
                </a:solidFill>
                <a:latin typeface="Comic Sans MS" pitchFamily="66" charset="0"/>
              </a:rPr>
              <a:t>tRF</a:t>
            </a: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)</a:t>
            </a:r>
            <a:endParaRPr lang="en-CA" altLang="en-US" sz="3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620688"/>
            <a:ext cx="51480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Also known as tRNA halves, </a:t>
            </a:r>
            <a:r>
              <a:rPr lang="en-US" sz="2000" dirty="0"/>
              <a:t>tRNA-derived </a:t>
            </a:r>
            <a:r>
              <a:rPr lang="en-US" sz="2000" dirty="0" smtClean="0"/>
              <a:t>halves, </a:t>
            </a:r>
            <a:r>
              <a:rPr lang="en-US" sz="2000" dirty="0"/>
              <a:t>tRNA-derived RNA fragments (</a:t>
            </a:r>
            <a:r>
              <a:rPr lang="en-US" sz="2000" dirty="0" err="1" smtClean="0"/>
              <a:t>tRFs</a:t>
            </a:r>
            <a:r>
              <a:rPr lang="en-US" sz="2000" dirty="0" smtClean="0"/>
              <a:t>), </a:t>
            </a:r>
            <a:r>
              <a:rPr lang="en-US" sz="2000" dirty="0"/>
              <a:t>stress-induced </a:t>
            </a:r>
            <a:r>
              <a:rPr lang="en-US" sz="2000" dirty="0" smtClean="0"/>
              <a:t>tRNA-derived small </a:t>
            </a:r>
            <a:r>
              <a:rPr lang="en-US" sz="2000" dirty="0"/>
              <a:t>RNAs (</a:t>
            </a:r>
            <a:r>
              <a:rPr lang="en-US" sz="2000" dirty="0" err="1"/>
              <a:t>tiRNAs</a:t>
            </a:r>
            <a:r>
              <a:rPr lang="en-US" sz="2000" dirty="0" smtClean="0"/>
              <a:t>), tRNA-derived </a:t>
            </a:r>
            <a:r>
              <a:rPr lang="en-US" sz="2000" dirty="0"/>
              <a:t>small RNAs (</a:t>
            </a:r>
            <a:r>
              <a:rPr lang="en-US" sz="2000" dirty="0" err="1"/>
              <a:t>tsRNAs</a:t>
            </a:r>
            <a:r>
              <a:rPr lang="en-US" sz="2000" dirty="0"/>
              <a:t>) </a:t>
            </a:r>
            <a:r>
              <a:rPr lang="en-US" sz="2000" dirty="0" smtClean="0"/>
              <a:t>or </a:t>
            </a:r>
            <a:r>
              <a:rPr lang="en-US" sz="2000" dirty="0"/>
              <a:t>urinary bladder carcinoma RNAs (</a:t>
            </a:r>
            <a:r>
              <a:rPr lang="en-US" sz="2000" dirty="0" err="1" smtClean="0"/>
              <a:t>ubcRNAs</a:t>
            </a:r>
            <a:r>
              <a:rPr lang="en-US" sz="2000" dirty="0" smtClean="0"/>
              <a:t>).</a:t>
            </a:r>
          </a:p>
          <a:p>
            <a:endParaRPr lang="en-US" sz="2000" dirty="0" smtClean="0"/>
          </a:p>
          <a:p>
            <a:r>
              <a:rPr lang="en-US" sz="2000" dirty="0" smtClean="0"/>
              <a:t>According </a:t>
            </a:r>
            <a:r>
              <a:rPr lang="en-US" sz="2000" dirty="0"/>
              <a:t>to </a:t>
            </a:r>
            <a:r>
              <a:rPr lang="en-US" sz="2000" dirty="0" smtClean="0"/>
              <a:t>recent nomenclature</a:t>
            </a:r>
            <a:r>
              <a:rPr lang="en-US" sz="2000" dirty="0"/>
              <a:t>, tRNA fragments can be separated in two major classes: tRNA halves and small tRNA fragments (</a:t>
            </a:r>
            <a:r>
              <a:rPr lang="en-US" sz="2000" dirty="0" err="1"/>
              <a:t>tRFs</a:t>
            </a:r>
            <a:r>
              <a:rPr lang="en-US" sz="2000" dirty="0" smtClean="0"/>
              <a:t>)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Sobala</a:t>
            </a:r>
            <a:r>
              <a:rPr lang="en-US" sz="1600" dirty="0" smtClean="0"/>
              <a:t> and </a:t>
            </a:r>
            <a:r>
              <a:rPr lang="en-US" sz="1600" dirty="0" err="1" smtClean="0"/>
              <a:t>Hutvagner</a:t>
            </a:r>
            <a:r>
              <a:rPr lang="en-US" sz="1600" dirty="0" smtClean="0"/>
              <a:t> Transfer </a:t>
            </a:r>
            <a:r>
              <a:rPr lang="en-US" sz="1600" dirty="0"/>
              <a:t>RNA-derived fragments: origins, processing, and </a:t>
            </a:r>
            <a:r>
              <a:rPr lang="en-US" sz="1600" dirty="0" smtClean="0"/>
              <a:t>functions Wiley </a:t>
            </a:r>
            <a:r>
              <a:rPr lang="en-US" sz="1600" dirty="0" err="1"/>
              <a:t>Interdiscipl</a:t>
            </a:r>
            <a:r>
              <a:rPr lang="en-US" sz="1600" dirty="0"/>
              <a:t>. Rev.: RNA, 2 (2011), pp. </a:t>
            </a:r>
            <a:r>
              <a:rPr lang="en-US" sz="1600" dirty="0" smtClean="0"/>
              <a:t>853–862)</a:t>
            </a:r>
          </a:p>
          <a:p>
            <a:endParaRPr lang="en-US" sz="1600" dirty="0"/>
          </a:p>
          <a:p>
            <a:r>
              <a:rPr lang="en-US" sz="2000" dirty="0"/>
              <a:t>Small </a:t>
            </a:r>
            <a:r>
              <a:rPr lang="en-US" sz="2000" dirty="0" err="1"/>
              <a:t>tRFs</a:t>
            </a:r>
            <a:r>
              <a:rPr lang="en-US" sz="2000" dirty="0"/>
              <a:t> of approximately 20 </a:t>
            </a:r>
            <a:r>
              <a:rPr lang="en-US" sz="2000" dirty="0" err="1"/>
              <a:t>nt</a:t>
            </a:r>
            <a:r>
              <a:rPr lang="en-US" sz="2000" dirty="0"/>
              <a:t> in length are derived from either the 5′- or 3′-end of mature </a:t>
            </a:r>
            <a:r>
              <a:rPr lang="en-US" sz="2000" dirty="0" err="1"/>
              <a:t>tRNAs</a:t>
            </a:r>
            <a:r>
              <a:rPr lang="en-US" sz="2000" dirty="0"/>
              <a:t> (5′tRF and 3′CCA </a:t>
            </a:r>
            <a:r>
              <a:rPr lang="en-US" sz="2000" dirty="0" err="1"/>
              <a:t>tRFs</a:t>
            </a:r>
            <a:r>
              <a:rPr lang="en-US" sz="2000" dirty="0" smtClean="0"/>
              <a:t>), likely through processing by Dicer or </a:t>
            </a:r>
            <a:r>
              <a:rPr lang="en-US" sz="2000" dirty="0"/>
              <a:t>RNase </a:t>
            </a:r>
            <a:r>
              <a:rPr lang="en-US" sz="2000" dirty="0" smtClean="0"/>
              <a:t>Z.</a:t>
            </a:r>
          </a:p>
        </p:txBody>
      </p:sp>
      <p:pic>
        <p:nvPicPr>
          <p:cNvPr id="4" name="Picture 2" descr="C:\IGOR\Conferences\2015\sndR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806524"/>
            <a:ext cx="5976664" cy="747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1088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tRNA fragments (</a:t>
            </a:r>
            <a:r>
              <a:rPr lang="en-CA" altLang="en-US" sz="3000" dirty="0" err="1" smtClean="0">
                <a:solidFill>
                  <a:schemeClr val="tx2"/>
                </a:solidFill>
                <a:latin typeface="Comic Sans MS" pitchFamily="66" charset="0"/>
              </a:rPr>
              <a:t>tRF</a:t>
            </a: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)</a:t>
            </a:r>
            <a:endParaRPr lang="en-CA" altLang="en-US" sz="3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27231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Two major functions include:</a:t>
            </a:r>
          </a:p>
          <a:p>
            <a:r>
              <a:rPr lang="en-US" sz="2000" dirty="0" smtClean="0"/>
              <a:t>1. </a:t>
            </a:r>
            <a:r>
              <a:rPr lang="en-US" sz="2000" dirty="0" err="1" smtClean="0"/>
              <a:t>tRF</a:t>
            </a:r>
            <a:r>
              <a:rPr lang="en-US" sz="2000" dirty="0" smtClean="0"/>
              <a:t> function </a:t>
            </a:r>
            <a:r>
              <a:rPr lang="en-US" sz="2000" dirty="0"/>
              <a:t>as signal molecules in stress induced </a:t>
            </a:r>
            <a:r>
              <a:rPr lang="en-US" sz="2000" dirty="0" smtClean="0"/>
              <a:t>response</a:t>
            </a:r>
          </a:p>
          <a:p>
            <a:endParaRPr lang="en-US" sz="2000" dirty="0"/>
          </a:p>
          <a:p>
            <a:r>
              <a:rPr lang="en-US" sz="2000" dirty="0" smtClean="0"/>
              <a:t>2. </a:t>
            </a:r>
            <a:r>
              <a:rPr lang="en-US" sz="2000" dirty="0" err="1" smtClean="0"/>
              <a:t>tRF</a:t>
            </a:r>
            <a:r>
              <a:rPr lang="en-US" sz="2000" dirty="0" smtClean="0"/>
              <a:t> function </a:t>
            </a:r>
            <a:r>
              <a:rPr lang="en-US" sz="2000" dirty="0"/>
              <a:t>as regulators of gene </a:t>
            </a:r>
            <a:r>
              <a:rPr lang="en-US" sz="2000" dirty="0" smtClean="0"/>
              <a:t>expression</a:t>
            </a:r>
          </a:p>
          <a:p>
            <a:endParaRPr lang="en-US" sz="2000" dirty="0"/>
          </a:p>
          <a:p>
            <a:r>
              <a:rPr lang="en-US" sz="2000" dirty="0" smtClean="0"/>
              <a:t>Human </a:t>
            </a:r>
            <a:r>
              <a:rPr lang="en-US" sz="2000" dirty="0" err="1"/>
              <a:t>tRNA</a:t>
            </a:r>
            <a:r>
              <a:rPr lang="en-US" sz="2000" baseline="30000" dirty="0" err="1"/>
              <a:t>asp</a:t>
            </a:r>
            <a:r>
              <a:rPr lang="en-US" sz="2000" dirty="0"/>
              <a:t> </a:t>
            </a:r>
            <a:r>
              <a:rPr lang="en-US" sz="2000" dirty="0" err="1"/>
              <a:t>isodecoder</a:t>
            </a:r>
            <a:r>
              <a:rPr lang="en-US" sz="2000" dirty="0"/>
              <a:t> could adopt an alternative hairpin secondary structure. In this isoform, </a:t>
            </a:r>
            <a:r>
              <a:rPr lang="en-US" sz="2000" dirty="0" err="1"/>
              <a:t>tRNA</a:t>
            </a:r>
            <a:r>
              <a:rPr lang="en-US" sz="2000" baseline="30000" dirty="0" err="1"/>
              <a:t>asp</a:t>
            </a:r>
            <a:r>
              <a:rPr lang="en-US" sz="2000" dirty="0"/>
              <a:t> binds to an embedded </a:t>
            </a:r>
            <a:r>
              <a:rPr lang="en-US" sz="2000" dirty="0" err="1"/>
              <a:t>Alu</a:t>
            </a:r>
            <a:r>
              <a:rPr lang="en-US" sz="2000" dirty="0"/>
              <a:t> element in the 3′UTR of its aspartyl-tRNA synthase mRNA and stabilizes the mRNA for efficient </a:t>
            </a:r>
            <a:r>
              <a:rPr lang="en-US" sz="2000" dirty="0" smtClean="0"/>
              <a:t>translation. </a:t>
            </a:r>
          </a:p>
        </p:txBody>
      </p:sp>
    </p:spTree>
    <p:extLst>
      <p:ext uri="{BB962C8B-B14F-4D97-AF65-F5344CB8AC3E}">
        <p14:creationId xmlns:p14="http://schemas.microsoft.com/office/powerpoint/2010/main" val="23207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227112"/>
            <a:ext cx="882047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tRNA fragments (</a:t>
            </a:r>
            <a:r>
              <a:rPr lang="en-CA" altLang="en-US" sz="3000" dirty="0" err="1" smtClean="0">
                <a:solidFill>
                  <a:schemeClr val="tx2"/>
                </a:solidFill>
                <a:latin typeface="Comic Sans MS" pitchFamily="66" charset="0"/>
              </a:rPr>
              <a:t>tRF</a:t>
            </a:r>
            <a:r>
              <a:rPr lang="en-CA" altLang="en-US" sz="3000" dirty="0" smtClean="0">
                <a:solidFill>
                  <a:schemeClr val="tx2"/>
                </a:solidFill>
                <a:latin typeface="Comic Sans MS" pitchFamily="66" charset="0"/>
              </a:rPr>
              <a:t>) may regulate the expression of endogenous viruses</a:t>
            </a:r>
            <a:endParaRPr lang="en-CA" altLang="en-US" sz="3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196752"/>
            <a:ext cx="889248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association of this </a:t>
            </a:r>
            <a:r>
              <a:rPr lang="en-US" sz="2000" dirty="0" err="1" smtClean="0"/>
              <a:t>tRNA</a:t>
            </a:r>
            <a:r>
              <a:rPr lang="en-US" sz="2000" baseline="30000" dirty="0" err="1" smtClean="0"/>
              <a:t>lys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- derived </a:t>
            </a:r>
            <a:r>
              <a:rPr lang="en-US" sz="2000" dirty="0"/>
              <a:t>3′tRF with Dicer and AGO2, and its silencing activity in luciferase reporter assays, led to a proposed function in the cellular RNA interference (</a:t>
            </a:r>
            <a:r>
              <a:rPr lang="en-US" sz="2000" dirty="0" err="1"/>
              <a:t>RNAi</a:t>
            </a:r>
            <a:r>
              <a:rPr lang="en-US" sz="2000" dirty="0"/>
              <a:t>) machinery for targeting HIV and viral defense.</a:t>
            </a:r>
          </a:p>
          <a:p>
            <a:endParaRPr lang="en-US" sz="2000" dirty="0" smtClean="0"/>
          </a:p>
          <a:p>
            <a:r>
              <a:rPr lang="en-US" sz="2000" dirty="0" smtClean="0"/>
              <a:t>Li </a:t>
            </a:r>
            <a:r>
              <a:rPr lang="en-US" sz="2000" dirty="0"/>
              <a:t>et al. </a:t>
            </a:r>
            <a:r>
              <a:rPr lang="en-US" sz="2000" dirty="0" smtClean="0"/>
              <a:t>demonstrated </a:t>
            </a:r>
            <a:r>
              <a:rPr lang="en-US" sz="2000" dirty="0"/>
              <a:t>the presence of 16–18 </a:t>
            </a:r>
            <a:r>
              <a:rPr lang="en-US" sz="2000" dirty="0" err="1"/>
              <a:t>nt</a:t>
            </a:r>
            <a:r>
              <a:rPr lang="en-US" sz="2000" dirty="0"/>
              <a:t> long 3′CCA </a:t>
            </a:r>
            <a:r>
              <a:rPr lang="en-US" sz="2000" dirty="0" err="1"/>
              <a:t>tRFs</a:t>
            </a:r>
            <a:r>
              <a:rPr lang="en-US" sz="2000" dirty="0"/>
              <a:t> that do not undergo Dicer processing but are endogenously associated with AGO2 and are able to guide down-regulation of target RNAs </a:t>
            </a:r>
            <a:r>
              <a:rPr lang="en-US" sz="2000" i="1" dirty="0"/>
              <a:t>in vitro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Interestingly</a:t>
            </a:r>
            <a:r>
              <a:rPr lang="en-US" sz="2000" dirty="0"/>
              <a:t>, these small </a:t>
            </a:r>
            <a:r>
              <a:rPr lang="en-US" sz="2000" dirty="0" err="1"/>
              <a:t>tRFs</a:t>
            </a:r>
            <a:r>
              <a:rPr lang="en-US" sz="2000" dirty="0"/>
              <a:t> are highly complementary to endogenous retroviral primer binding sites in the human genome.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Therefore </a:t>
            </a:r>
            <a:r>
              <a:rPr lang="en-US" sz="2000" dirty="0"/>
              <a:t>a role in regulating the unwarranted expression of endogenous viruses through the RNA interference pathway was proposed for these </a:t>
            </a:r>
            <a:r>
              <a:rPr lang="en-US" sz="2000" dirty="0" err="1"/>
              <a:t>tRFs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1600" dirty="0"/>
              <a:t>Z. Li, C. Ender, G. Meister, P.S. Moore, Y. Chang, B. John, Extensive terminal </a:t>
            </a:r>
            <a:r>
              <a:rPr lang="en-US" sz="1600" dirty="0" smtClean="0"/>
              <a:t>and asymmetric </a:t>
            </a:r>
            <a:r>
              <a:rPr lang="en-US" sz="1600" dirty="0"/>
              <a:t>processing of small RNAs from </a:t>
            </a:r>
            <a:r>
              <a:rPr lang="en-US" sz="1600" dirty="0" err="1"/>
              <a:t>rRNAs</a:t>
            </a:r>
            <a:r>
              <a:rPr lang="en-US" sz="1600" dirty="0"/>
              <a:t>, </a:t>
            </a:r>
            <a:r>
              <a:rPr lang="en-US" sz="1600" dirty="0" err="1"/>
              <a:t>snoRNAs</a:t>
            </a:r>
            <a:r>
              <a:rPr lang="en-US" sz="1600" dirty="0"/>
              <a:t>, </a:t>
            </a:r>
            <a:r>
              <a:rPr lang="en-US" sz="1600" dirty="0" err="1"/>
              <a:t>snRNAs</a:t>
            </a:r>
            <a:r>
              <a:rPr lang="en-US" sz="1600" dirty="0"/>
              <a:t>, </a:t>
            </a:r>
            <a:r>
              <a:rPr lang="en-US" sz="1600" dirty="0" smtClean="0"/>
              <a:t>and </a:t>
            </a:r>
            <a:r>
              <a:rPr lang="en-US" sz="1600" dirty="0" err="1" smtClean="0"/>
              <a:t>tRNAs</a:t>
            </a:r>
            <a:r>
              <a:rPr lang="en-US" sz="1600" dirty="0"/>
              <a:t>, Nucleic Acids Res. 40 (2012) 6787–6799.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256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014"/>
            <a:ext cx="9144000" cy="750714"/>
          </a:xfrm>
        </p:spPr>
        <p:txBody>
          <a:bodyPr/>
          <a:lstStyle/>
          <a:p>
            <a:r>
              <a:rPr lang="en-US" sz="4000" dirty="0" smtClean="0"/>
              <a:t>III. </a:t>
            </a:r>
            <a:r>
              <a:rPr lang="en-US" sz="4000" dirty="0" err="1" smtClean="0"/>
              <a:t>piRNAs</a:t>
            </a:r>
            <a:r>
              <a:rPr lang="en-US" sz="4000" dirty="0" smtClean="0"/>
              <a:t> – the guardians of the genome stability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07504" y="1352957"/>
            <a:ext cx="88204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piRNAs</a:t>
            </a:r>
            <a:r>
              <a:rPr lang="en-US" sz="2000" dirty="0"/>
              <a:t> of Drosophila and mice can be </a:t>
            </a:r>
            <a:r>
              <a:rPr lang="en-US" sz="2000" dirty="0" smtClean="0"/>
              <a:t>grouped in </a:t>
            </a:r>
            <a:r>
              <a:rPr lang="en-US" sz="2000" b="1" u="sng" dirty="0"/>
              <a:t>three classes </a:t>
            </a:r>
            <a:r>
              <a:rPr lang="en-US" sz="2000" dirty="0"/>
              <a:t>according to their origin: </a:t>
            </a:r>
            <a:endParaRPr lang="en-US" sz="2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repeat-associated </a:t>
            </a:r>
            <a:r>
              <a:rPr lang="en-US" sz="2000" dirty="0" err="1" smtClean="0"/>
              <a:t>piRNAs</a:t>
            </a:r>
            <a:r>
              <a:rPr lang="en-US" sz="2000" dirty="0" smtClean="0"/>
              <a:t> </a:t>
            </a:r>
            <a:r>
              <a:rPr lang="en-US" sz="2000" dirty="0"/>
              <a:t>derived from intergenic loci, </a:t>
            </a:r>
            <a:r>
              <a:rPr lang="en-US" sz="2000" dirty="0" smtClean="0"/>
              <a:t>called </a:t>
            </a:r>
            <a:r>
              <a:rPr lang="en-US" sz="2000" dirty="0" err="1" smtClean="0"/>
              <a:t>piRNA</a:t>
            </a:r>
            <a:r>
              <a:rPr lang="en-US" sz="2000" dirty="0" smtClean="0"/>
              <a:t> </a:t>
            </a:r>
            <a:r>
              <a:rPr lang="en-US" sz="2000" dirty="0"/>
              <a:t>clusters, that are enriched in transposon </a:t>
            </a:r>
            <a:r>
              <a:rPr lang="en-US" sz="2000" dirty="0" smtClean="0"/>
              <a:t>fragments in </a:t>
            </a:r>
            <a:r>
              <a:rPr lang="en-US" sz="2000" dirty="0"/>
              <a:t>Drosophila, zebrafish, and in a subset of </a:t>
            </a:r>
            <a:r>
              <a:rPr lang="en-US" sz="2000" dirty="0" err="1" smtClean="0"/>
              <a:t>piRNA</a:t>
            </a:r>
            <a:r>
              <a:rPr lang="en-US" sz="2000" dirty="0" smtClean="0"/>
              <a:t> clusters </a:t>
            </a:r>
            <a:r>
              <a:rPr lang="en-US" sz="2000" dirty="0"/>
              <a:t>in mice; </a:t>
            </a:r>
            <a:endParaRPr lang="en-US" sz="2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mRNA-derived </a:t>
            </a:r>
            <a:r>
              <a:rPr lang="en-US" sz="2000" dirty="0" err="1"/>
              <a:t>piRNAs</a:t>
            </a:r>
            <a:r>
              <a:rPr lang="en-US" sz="2000" dirty="0"/>
              <a:t> derived </a:t>
            </a:r>
            <a:r>
              <a:rPr lang="en-US" sz="2000" dirty="0" smtClean="0"/>
              <a:t>from the </a:t>
            </a:r>
            <a:r>
              <a:rPr lang="en-US" sz="2000" dirty="0"/>
              <a:t>3′UTR of mRNAs; and </a:t>
            </a:r>
            <a:endParaRPr lang="en-US" sz="2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long</a:t>
            </a:r>
            <a:r>
              <a:rPr lang="en-US" sz="2000" dirty="0"/>
              <a:t>, non-coding </a:t>
            </a:r>
            <a:r>
              <a:rPr lang="en-US" sz="2000" dirty="0" smtClean="0"/>
              <a:t>RNA-derived </a:t>
            </a:r>
            <a:r>
              <a:rPr lang="en-US" sz="2000" dirty="0" err="1" smtClean="0"/>
              <a:t>piRNAs</a:t>
            </a:r>
            <a:r>
              <a:rPr lang="en-US" sz="2000" dirty="0" smtClean="0"/>
              <a:t>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Members of </a:t>
            </a:r>
            <a:r>
              <a:rPr lang="en-US" sz="2000" dirty="0"/>
              <a:t>the PIWI clade </a:t>
            </a:r>
            <a:r>
              <a:rPr lang="en-US" sz="2000" dirty="0" err="1"/>
              <a:t>Argonaute</a:t>
            </a:r>
            <a:r>
              <a:rPr lang="en-US" sz="2000" dirty="0"/>
              <a:t> are expressed in </a:t>
            </a:r>
            <a:r>
              <a:rPr lang="en-US" sz="2000" dirty="0" smtClean="0"/>
              <a:t>several stem </a:t>
            </a:r>
            <a:r>
              <a:rPr lang="en-US" sz="2000" dirty="0"/>
              <a:t>cell populations across organisms and tissues, </a:t>
            </a:r>
            <a:r>
              <a:rPr lang="en-US" sz="2000" dirty="0" smtClean="0"/>
              <a:t>most robustly </a:t>
            </a:r>
            <a:r>
              <a:rPr lang="en-US" sz="2000" dirty="0"/>
              <a:t>in the male germline in adult </a:t>
            </a:r>
            <a:r>
              <a:rPr lang="en-US" sz="2000" dirty="0" smtClean="0"/>
              <a:t>mammals.</a:t>
            </a:r>
          </a:p>
          <a:p>
            <a:endParaRPr lang="en-US" dirty="0" smtClean="0"/>
          </a:p>
          <a:p>
            <a:r>
              <a:rPr lang="en-US" sz="1600" dirty="0" err="1"/>
              <a:t>Moyano</a:t>
            </a:r>
            <a:r>
              <a:rPr lang="en-US" sz="1600" dirty="0"/>
              <a:t> M, Stefani G. </a:t>
            </a:r>
            <a:r>
              <a:rPr lang="en-US" sz="1600" dirty="0" err="1"/>
              <a:t>piRNA</a:t>
            </a:r>
            <a:r>
              <a:rPr lang="en-US" sz="1600" dirty="0"/>
              <a:t> involvement in genome stability and human cancer. J </a:t>
            </a:r>
            <a:r>
              <a:rPr lang="en-US" sz="1600" dirty="0" err="1"/>
              <a:t>Hematol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. 2015 Apr 21;8(1):38. </a:t>
            </a:r>
            <a:r>
              <a:rPr lang="en-US" sz="1600" dirty="0" err="1"/>
              <a:t>doi</a:t>
            </a:r>
            <a:r>
              <a:rPr lang="en-US" sz="1600" dirty="0"/>
              <a:t>: 10.1186/s13045-015-0133-5</a:t>
            </a:r>
            <a:r>
              <a:rPr lang="en-US" sz="1600" dirty="0" smtClean="0"/>
              <a:t>.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www.ncbi.nlm.nih.gov/pmc/articles/PMC4412036/pdf/13045_2015_Article_133.pdf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78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Oval 321"/>
          <p:cNvSpPr/>
          <p:nvPr/>
        </p:nvSpPr>
        <p:spPr>
          <a:xfrm>
            <a:off x="3409950" y="5637213"/>
            <a:ext cx="220663" cy="14287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19" name="Oval 318"/>
          <p:cNvSpPr/>
          <p:nvPr/>
        </p:nvSpPr>
        <p:spPr>
          <a:xfrm>
            <a:off x="3328988" y="5600700"/>
            <a:ext cx="153987" cy="2952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7" name="Oval 216"/>
          <p:cNvSpPr/>
          <p:nvPr/>
        </p:nvSpPr>
        <p:spPr>
          <a:xfrm>
            <a:off x="6102350" y="4413250"/>
            <a:ext cx="576263" cy="28733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2" name="Oval 211"/>
          <p:cNvSpPr/>
          <p:nvPr/>
        </p:nvSpPr>
        <p:spPr>
          <a:xfrm>
            <a:off x="5067300" y="4073525"/>
            <a:ext cx="220663" cy="14128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4" name="Oval 213"/>
          <p:cNvSpPr/>
          <p:nvPr/>
        </p:nvSpPr>
        <p:spPr>
          <a:xfrm>
            <a:off x="3578225" y="3554413"/>
            <a:ext cx="171450" cy="87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5" name="Oval 214"/>
          <p:cNvSpPr/>
          <p:nvPr/>
        </p:nvSpPr>
        <p:spPr>
          <a:xfrm>
            <a:off x="4568825" y="3575050"/>
            <a:ext cx="169863" cy="873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6" name="Oval 215"/>
          <p:cNvSpPr/>
          <p:nvPr/>
        </p:nvSpPr>
        <p:spPr>
          <a:xfrm>
            <a:off x="3883025" y="3697288"/>
            <a:ext cx="171450" cy="87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3" name="Oval 212"/>
          <p:cNvSpPr/>
          <p:nvPr/>
        </p:nvSpPr>
        <p:spPr>
          <a:xfrm>
            <a:off x="4432300" y="3197225"/>
            <a:ext cx="171450" cy="857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1" name="Oval 210"/>
          <p:cNvSpPr/>
          <p:nvPr/>
        </p:nvSpPr>
        <p:spPr>
          <a:xfrm>
            <a:off x="5008563" y="4043363"/>
            <a:ext cx="152400" cy="2952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2" name="Oval 131"/>
          <p:cNvSpPr/>
          <p:nvPr/>
        </p:nvSpPr>
        <p:spPr>
          <a:xfrm>
            <a:off x="1957388" y="2201863"/>
            <a:ext cx="74612" cy="2714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8" name="Oval 137"/>
          <p:cNvSpPr/>
          <p:nvPr/>
        </p:nvSpPr>
        <p:spPr>
          <a:xfrm>
            <a:off x="2832100" y="2152650"/>
            <a:ext cx="74613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0" name="Oval 139"/>
          <p:cNvSpPr/>
          <p:nvPr/>
        </p:nvSpPr>
        <p:spPr>
          <a:xfrm>
            <a:off x="2868613" y="2571750"/>
            <a:ext cx="74612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1" name="Oval 140"/>
          <p:cNvSpPr/>
          <p:nvPr/>
        </p:nvSpPr>
        <p:spPr>
          <a:xfrm>
            <a:off x="3173413" y="2100263"/>
            <a:ext cx="74612" cy="2714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2" name="Oval 141"/>
          <p:cNvSpPr/>
          <p:nvPr/>
        </p:nvSpPr>
        <p:spPr>
          <a:xfrm>
            <a:off x="3813175" y="1817688"/>
            <a:ext cx="74613" cy="2714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1" name="Oval 130"/>
          <p:cNvSpPr/>
          <p:nvPr/>
        </p:nvSpPr>
        <p:spPr>
          <a:xfrm>
            <a:off x="1736725" y="2039938"/>
            <a:ext cx="74613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5" name="Oval 134"/>
          <p:cNvSpPr/>
          <p:nvPr/>
        </p:nvSpPr>
        <p:spPr>
          <a:xfrm>
            <a:off x="893763" y="1889125"/>
            <a:ext cx="73025" cy="27146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9" name="Oval 138"/>
          <p:cNvSpPr/>
          <p:nvPr/>
        </p:nvSpPr>
        <p:spPr>
          <a:xfrm>
            <a:off x="1071563" y="2116138"/>
            <a:ext cx="73025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7" name="Oval 146"/>
          <p:cNvSpPr/>
          <p:nvPr/>
        </p:nvSpPr>
        <p:spPr>
          <a:xfrm>
            <a:off x="3136900" y="2435225"/>
            <a:ext cx="74613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8" name="Oval 147"/>
          <p:cNvSpPr/>
          <p:nvPr/>
        </p:nvSpPr>
        <p:spPr>
          <a:xfrm>
            <a:off x="4059238" y="2044700"/>
            <a:ext cx="74612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9" name="Oval 148"/>
          <p:cNvSpPr/>
          <p:nvPr/>
        </p:nvSpPr>
        <p:spPr>
          <a:xfrm>
            <a:off x="3849688" y="2273300"/>
            <a:ext cx="74612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0" name="Oval 129"/>
          <p:cNvSpPr/>
          <p:nvPr/>
        </p:nvSpPr>
        <p:spPr>
          <a:xfrm>
            <a:off x="1541463" y="1854200"/>
            <a:ext cx="74612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71" name="Oval 270"/>
          <p:cNvSpPr/>
          <p:nvPr/>
        </p:nvSpPr>
        <p:spPr>
          <a:xfrm>
            <a:off x="5603875" y="2049463"/>
            <a:ext cx="647700" cy="3603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pic>
        <p:nvPicPr>
          <p:cNvPr id="747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46750" y="22748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" name="Freeform 326"/>
          <p:cNvSpPr/>
          <p:nvPr/>
        </p:nvSpPr>
        <p:spPr>
          <a:xfrm>
            <a:off x="517525" y="609600"/>
            <a:ext cx="3854450" cy="214313"/>
          </a:xfrm>
          <a:custGeom>
            <a:avLst/>
            <a:gdLst>
              <a:gd name="connsiteX0" fmla="*/ 0 w 2194560"/>
              <a:gd name="connsiteY0" fmla="*/ 192258 h 220393"/>
              <a:gd name="connsiteX1" fmla="*/ 422031 w 2194560"/>
              <a:gd name="connsiteY1" fmla="*/ 9378 h 220393"/>
              <a:gd name="connsiteX2" fmla="*/ 675250 w 2194560"/>
              <a:gd name="connsiteY2" fmla="*/ 135987 h 220393"/>
              <a:gd name="connsiteX3" fmla="*/ 1111348 w 2194560"/>
              <a:gd name="connsiteY3" fmla="*/ 9378 h 220393"/>
              <a:gd name="connsiteX4" fmla="*/ 1406770 w 2194560"/>
              <a:gd name="connsiteY4" fmla="*/ 178190 h 220393"/>
              <a:gd name="connsiteX5" fmla="*/ 1856936 w 2194560"/>
              <a:gd name="connsiteY5" fmla="*/ 51581 h 220393"/>
              <a:gd name="connsiteX6" fmla="*/ 2194560 w 2194560"/>
              <a:gd name="connsiteY6" fmla="*/ 220393 h 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220393">
                <a:moveTo>
                  <a:pt x="0" y="192258"/>
                </a:moveTo>
                <a:cubicBezTo>
                  <a:pt x="154744" y="105507"/>
                  <a:pt x="309489" y="18757"/>
                  <a:pt x="422031" y="9378"/>
                </a:cubicBezTo>
                <a:cubicBezTo>
                  <a:pt x="534573" y="0"/>
                  <a:pt x="560364" y="135987"/>
                  <a:pt x="675250" y="135987"/>
                </a:cubicBezTo>
                <a:cubicBezTo>
                  <a:pt x="790136" y="135987"/>
                  <a:pt x="989428" y="2344"/>
                  <a:pt x="1111348" y="9378"/>
                </a:cubicBezTo>
                <a:cubicBezTo>
                  <a:pt x="1233268" y="16412"/>
                  <a:pt x="1282505" y="171156"/>
                  <a:pt x="1406770" y="178190"/>
                </a:cubicBezTo>
                <a:cubicBezTo>
                  <a:pt x="1531035" y="185224"/>
                  <a:pt x="1725638" y="44547"/>
                  <a:pt x="1856936" y="51581"/>
                </a:cubicBezTo>
                <a:cubicBezTo>
                  <a:pt x="1988234" y="58615"/>
                  <a:pt x="2091397" y="139504"/>
                  <a:pt x="2194560" y="220393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8" name="Freeform 327"/>
          <p:cNvSpPr/>
          <p:nvPr/>
        </p:nvSpPr>
        <p:spPr>
          <a:xfrm>
            <a:off x="166688" y="579438"/>
            <a:ext cx="3856037" cy="214312"/>
          </a:xfrm>
          <a:custGeom>
            <a:avLst/>
            <a:gdLst>
              <a:gd name="connsiteX0" fmla="*/ 0 w 2194560"/>
              <a:gd name="connsiteY0" fmla="*/ 192258 h 220393"/>
              <a:gd name="connsiteX1" fmla="*/ 422031 w 2194560"/>
              <a:gd name="connsiteY1" fmla="*/ 9378 h 220393"/>
              <a:gd name="connsiteX2" fmla="*/ 675250 w 2194560"/>
              <a:gd name="connsiteY2" fmla="*/ 135987 h 220393"/>
              <a:gd name="connsiteX3" fmla="*/ 1111348 w 2194560"/>
              <a:gd name="connsiteY3" fmla="*/ 9378 h 220393"/>
              <a:gd name="connsiteX4" fmla="*/ 1406770 w 2194560"/>
              <a:gd name="connsiteY4" fmla="*/ 178190 h 220393"/>
              <a:gd name="connsiteX5" fmla="*/ 1856936 w 2194560"/>
              <a:gd name="connsiteY5" fmla="*/ 51581 h 220393"/>
              <a:gd name="connsiteX6" fmla="*/ 2194560 w 2194560"/>
              <a:gd name="connsiteY6" fmla="*/ 220393 h 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220393">
                <a:moveTo>
                  <a:pt x="0" y="192258"/>
                </a:moveTo>
                <a:cubicBezTo>
                  <a:pt x="154744" y="105507"/>
                  <a:pt x="309489" y="18757"/>
                  <a:pt x="422031" y="9378"/>
                </a:cubicBezTo>
                <a:cubicBezTo>
                  <a:pt x="534573" y="0"/>
                  <a:pt x="560364" y="135987"/>
                  <a:pt x="675250" y="135987"/>
                </a:cubicBezTo>
                <a:cubicBezTo>
                  <a:pt x="790136" y="135987"/>
                  <a:pt x="989428" y="2344"/>
                  <a:pt x="1111348" y="9378"/>
                </a:cubicBezTo>
                <a:cubicBezTo>
                  <a:pt x="1233268" y="16412"/>
                  <a:pt x="1282505" y="171156"/>
                  <a:pt x="1406770" y="178190"/>
                </a:cubicBezTo>
                <a:cubicBezTo>
                  <a:pt x="1531035" y="185224"/>
                  <a:pt x="1725638" y="44547"/>
                  <a:pt x="1856936" y="51581"/>
                </a:cubicBezTo>
                <a:cubicBezTo>
                  <a:pt x="1988234" y="58615"/>
                  <a:pt x="2091397" y="139504"/>
                  <a:pt x="2194560" y="220393"/>
                </a:cubicBezTo>
              </a:path>
            </a:pathLst>
          </a:cu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06" name="Freeform 505"/>
          <p:cNvSpPr/>
          <p:nvPr/>
        </p:nvSpPr>
        <p:spPr>
          <a:xfrm>
            <a:off x="166688" y="0"/>
            <a:ext cx="4883150" cy="3757613"/>
          </a:xfrm>
          <a:custGeom>
            <a:avLst/>
            <a:gdLst>
              <a:gd name="connsiteX0" fmla="*/ 0 w 7358332"/>
              <a:gd name="connsiteY0" fmla="*/ 4744528 h 5270739"/>
              <a:gd name="connsiteX1" fmla="*/ 1173193 w 7358332"/>
              <a:gd name="connsiteY1" fmla="*/ 5106837 h 5270739"/>
              <a:gd name="connsiteX2" fmla="*/ 3450566 w 7358332"/>
              <a:gd name="connsiteY2" fmla="*/ 5072332 h 5270739"/>
              <a:gd name="connsiteX3" fmla="*/ 5710687 w 7358332"/>
              <a:gd name="connsiteY3" fmla="*/ 3916392 h 5270739"/>
              <a:gd name="connsiteX4" fmla="*/ 7125419 w 7358332"/>
              <a:gd name="connsiteY4" fmla="*/ 2156603 h 5270739"/>
              <a:gd name="connsiteX5" fmla="*/ 7108166 w 7358332"/>
              <a:gd name="connsiteY5" fmla="*/ 0 h 527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58332" h="5270739">
                <a:moveTo>
                  <a:pt x="0" y="4744528"/>
                </a:moveTo>
                <a:cubicBezTo>
                  <a:pt x="299049" y="4898365"/>
                  <a:pt x="598099" y="5052203"/>
                  <a:pt x="1173193" y="5106837"/>
                </a:cubicBezTo>
                <a:cubicBezTo>
                  <a:pt x="1748287" y="5161471"/>
                  <a:pt x="2694317" y="5270739"/>
                  <a:pt x="3450566" y="5072332"/>
                </a:cubicBezTo>
                <a:cubicBezTo>
                  <a:pt x="4206815" y="4873925"/>
                  <a:pt x="5098212" y="4402347"/>
                  <a:pt x="5710687" y="3916392"/>
                </a:cubicBezTo>
                <a:cubicBezTo>
                  <a:pt x="6323162" y="3430437"/>
                  <a:pt x="6892506" y="2809335"/>
                  <a:pt x="7125419" y="2156603"/>
                </a:cubicBezTo>
                <a:cubicBezTo>
                  <a:pt x="7358332" y="1503871"/>
                  <a:pt x="7233249" y="751935"/>
                  <a:pt x="7108166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4780" name="Rectangle 149"/>
          <p:cNvSpPr>
            <a:spLocks noChangeArrowheads="1"/>
          </p:cNvSpPr>
          <p:nvPr/>
        </p:nvSpPr>
        <p:spPr bwMode="auto">
          <a:xfrm>
            <a:off x="142875" y="250825"/>
            <a:ext cx="515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DNA</a:t>
            </a:r>
          </a:p>
        </p:txBody>
      </p:sp>
      <p:cxnSp>
        <p:nvCxnSpPr>
          <p:cNvPr id="242" name="Straight Arrow Connector 241"/>
          <p:cNvCxnSpPr/>
          <p:nvPr/>
        </p:nvCxnSpPr>
        <p:spPr>
          <a:xfrm rot="16200000" flipH="1">
            <a:off x="3608388" y="2687637"/>
            <a:ext cx="387350" cy="3651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5345113" y="2854325"/>
            <a:ext cx="647700" cy="3603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74783" name="TextBox 259"/>
          <p:cNvSpPr txBox="1">
            <a:spLocks noChangeArrowheads="1"/>
          </p:cNvSpPr>
          <p:nvPr/>
        </p:nvSpPr>
        <p:spPr bwMode="auto">
          <a:xfrm>
            <a:off x="5357813" y="2800350"/>
            <a:ext cx="6111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600"/>
              <a:t>Ago3</a:t>
            </a:r>
          </a:p>
        </p:txBody>
      </p:sp>
      <p:pic>
        <p:nvPicPr>
          <p:cNvPr id="747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87988" y="307975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3" name="Straight Arrow Connector 262"/>
          <p:cNvCxnSpPr/>
          <p:nvPr/>
        </p:nvCxnSpPr>
        <p:spPr>
          <a:xfrm flipV="1">
            <a:off x="4905375" y="3217863"/>
            <a:ext cx="285750" cy="17462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Freeform 268"/>
          <p:cNvSpPr/>
          <p:nvPr/>
        </p:nvSpPr>
        <p:spPr>
          <a:xfrm>
            <a:off x="5272088" y="2106613"/>
            <a:ext cx="627062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70" name="Freeform 269"/>
          <p:cNvSpPr/>
          <p:nvPr/>
        </p:nvSpPr>
        <p:spPr>
          <a:xfrm>
            <a:off x="5897563" y="2132013"/>
            <a:ext cx="627062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275" name="Straight Arrow Connector 274"/>
          <p:cNvCxnSpPr/>
          <p:nvPr/>
        </p:nvCxnSpPr>
        <p:spPr>
          <a:xfrm rot="5400000" flipH="1" flipV="1">
            <a:off x="5651500" y="2566988"/>
            <a:ext cx="293687" cy="1031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Freeform 276"/>
          <p:cNvSpPr/>
          <p:nvPr/>
        </p:nvSpPr>
        <p:spPr>
          <a:xfrm rot="18788711">
            <a:off x="5191919" y="1451769"/>
            <a:ext cx="625475" cy="182563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78" name="Freeform 277"/>
          <p:cNvSpPr/>
          <p:nvPr/>
        </p:nvSpPr>
        <p:spPr>
          <a:xfrm rot="20206119">
            <a:off x="5881688" y="1354138"/>
            <a:ext cx="627062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279" name="Straight Arrow Connector 278"/>
          <p:cNvCxnSpPr/>
          <p:nvPr/>
        </p:nvCxnSpPr>
        <p:spPr>
          <a:xfrm rot="5400000" flipH="1" flipV="1">
            <a:off x="5679281" y="1796257"/>
            <a:ext cx="301625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92" name="TextBox 280"/>
          <p:cNvSpPr txBox="1">
            <a:spLocks noChangeArrowheads="1"/>
          </p:cNvSpPr>
          <p:nvPr/>
        </p:nvSpPr>
        <p:spPr bwMode="auto">
          <a:xfrm>
            <a:off x="5853113" y="1647825"/>
            <a:ext cx="835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Cleavage</a:t>
            </a:r>
          </a:p>
        </p:txBody>
      </p:sp>
      <p:sp>
        <p:nvSpPr>
          <p:cNvPr id="74793" name="TextBox 97"/>
          <p:cNvSpPr txBox="1">
            <a:spLocks noChangeArrowheads="1"/>
          </p:cNvSpPr>
          <p:nvPr/>
        </p:nvSpPr>
        <p:spPr bwMode="auto">
          <a:xfrm>
            <a:off x="3887788" y="11113"/>
            <a:ext cx="94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Nucleus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084263" y="508000"/>
            <a:ext cx="366712" cy="293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103" name="Elbow Connector 102"/>
          <p:cNvCxnSpPr>
            <a:stCxn id="101" idx="0"/>
          </p:cNvCxnSpPr>
          <p:nvPr/>
        </p:nvCxnSpPr>
        <p:spPr>
          <a:xfrm rot="5400000" flipH="1" flipV="1">
            <a:off x="1294607" y="340518"/>
            <a:ext cx="139700" cy="1952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2"/>
          <p:cNvCxnSpPr/>
          <p:nvPr/>
        </p:nvCxnSpPr>
        <p:spPr>
          <a:xfrm rot="10800000" flipV="1">
            <a:off x="1030288" y="798513"/>
            <a:ext cx="236537" cy="188912"/>
          </a:xfrm>
          <a:prstGeom prst="bentConnector3">
            <a:avLst>
              <a:gd name="adj1" fmla="val -1337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3209925" y="520700"/>
            <a:ext cx="366713" cy="292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114" name="Elbow Connector 102"/>
          <p:cNvCxnSpPr>
            <a:stCxn id="113" idx="0"/>
          </p:cNvCxnSpPr>
          <p:nvPr/>
        </p:nvCxnSpPr>
        <p:spPr>
          <a:xfrm rot="5400000" flipH="1" flipV="1">
            <a:off x="3421063" y="352425"/>
            <a:ext cx="141287" cy="1952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02"/>
          <p:cNvCxnSpPr/>
          <p:nvPr/>
        </p:nvCxnSpPr>
        <p:spPr>
          <a:xfrm rot="10800000" flipV="1">
            <a:off x="3155950" y="811213"/>
            <a:ext cx="238125" cy="188912"/>
          </a:xfrm>
          <a:prstGeom prst="bentConnector3">
            <a:avLst>
              <a:gd name="adj1" fmla="val -1337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8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98800" y="217646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1946275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59075" y="266541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7800" y="225266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8313" y="25288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97485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21590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239236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8988" y="199231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12725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29235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Oval 132"/>
          <p:cNvSpPr/>
          <p:nvPr/>
        </p:nvSpPr>
        <p:spPr>
          <a:xfrm>
            <a:off x="804863" y="2381250"/>
            <a:ext cx="74612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6" name="Oval 135"/>
          <p:cNvSpPr/>
          <p:nvPr/>
        </p:nvSpPr>
        <p:spPr>
          <a:xfrm>
            <a:off x="481013" y="2084388"/>
            <a:ext cx="73025" cy="2714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9888" y="21590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1550" y="222726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3738" y="2486025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Oval 150"/>
          <p:cNvSpPr/>
          <p:nvPr/>
        </p:nvSpPr>
        <p:spPr>
          <a:xfrm>
            <a:off x="1546225" y="373063"/>
            <a:ext cx="74613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9371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6" name="Straight Connector 155"/>
          <p:cNvCxnSpPr/>
          <p:nvPr/>
        </p:nvCxnSpPr>
        <p:spPr>
          <a:xfrm>
            <a:off x="1811338" y="508000"/>
            <a:ext cx="357187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0800000">
            <a:off x="2570163" y="844550"/>
            <a:ext cx="3778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Oval 169"/>
          <p:cNvSpPr/>
          <p:nvPr/>
        </p:nvSpPr>
        <p:spPr>
          <a:xfrm>
            <a:off x="3063875" y="763588"/>
            <a:ext cx="74613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1163" y="84455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22" name="TextBox 180"/>
          <p:cNvSpPr txBox="1">
            <a:spLocks noChangeArrowheads="1"/>
          </p:cNvSpPr>
          <p:nvPr/>
        </p:nvSpPr>
        <p:spPr bwMode="auto">
          <a:xfrm>
            <a:off x="1001713" y="57150"/>
            <a:ext cx="187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Transcription inhibition</a:t>
            </a:r>
          </a:p>
        </p:txBody>
      </p:sp>
      <p:sp>
        <p:nvSpPr>
          <p:cNvPr id="74823" name="TextBox 181"/>
          <p:cNvSpPr txBox="1">
            <a:spLocks noChangeArrowheads="1"/>
          </p:cNvSpPr>
          <p:nvPr/>
        </p:nvSpPr>
        <p:spPr bwMode="auto">
          <a:xfrm>
            <a:off x="2171700" y="992188"/>
            <a:ext cx="189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Transcription activation</a:t>
            </a:r>
          </a:p>
        </p:txBody>
      </p:sp>
      <p:sp>
        <p:nvSpPr>
          <p:cNvPr id="183" name="Oval 182"/>
          <p:cNvSpPr/>
          <p:nvPr/>
        </p:nvSpPr>
        <p:spPr>
          <a:xfrm>
            <a:off x="4424363" y="3163888"/>
            <a:ext cx="74612" cy="2714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2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328295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Oval 184"/>
          <p:cNvSpPr/>
          <p:nvPr/>
        </p:nvSpPr>
        <p:spPr>
          <a:xfrm>
            <a:off x="4572000" y="3527425"/>
            <a:ext cx="74613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62463" y="36210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" name="Oval 186"/>
          <p:cNvSpPr/>
          <p:nvPr/>
        </p:nvSpPr>
        <p:spPr>
          <a:xfrm>
            <a:off x="3538538" y="3514725"/>
            <a:ext cx="74612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29000" y="36195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Oval 188"/>
          <p:cNvSpPr/>
          <p:nvPr/>
        </p:nvSpPr>
        <p:spPr>
          <a:xfrm>
            <a:off x="3860800" y="3665538"/>
            <a:ext cx="74613" cy="2730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375761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46588" y="42052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33925" y="42052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11738" y="42052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45100" y="42052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3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12908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37" name="TextBox 197"/>
          <p:cNvSpPr txBox="1">
            <a:spLocks noChangeArrowheads="1"/>
          </p:cNvSpPr>
          <p:nvPr/>
        </p:nvSpPr>
        <p:spPr bwMode="auto">
          <a:xfrm>
            <a:off x="3717925" y="3327400"/>
            <a:ext cx="5826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piRCs</a:t>
            </a:r>
          </a:p>
        </p:txBody>
      </p:sp>
      <p:sp>
        <p:nvSpPr>
          <p:cNvPr id="74838" name="TextBox 198"/>
          <p:cNvSpPr txBox="1">
            <a:spLocks noChangeArrowheads="1"/>
          </p:cNvSpPr>
          <p:nvPr/>
        </p:nvSpPr>
        <p:spPr bwMode="auto">
          <a:xfrm>
            <a:off x="4786313" y="4038600"/>
            <a:ext cx="265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U</a:t>
            </a:r>
          </a:p>
        </p:txBody>
      </p:sp>
      <p:sp>
        <p:nvSpPr>
          <p:cNvPr id="74839" name="TextBox 199"/>
          <p:cNvSpPr txBox="1">
            <a:spLocks noChangeArrowheads="1"/>
          </p:cNvSpPr>
          <p:nvPr/>
        </p:nvSpPr>
        <p:spPr bwMode="auto">
          <a:xfrm>
            <a:off x="4786313" y="4230688"/>
            <a:ext cx="2651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A</a:t>
            </a:r>
          </a:p>
        </p:txBody>
      </p:sp>
      <p:sp>
        <p:nvSpPr>
          <p:cNvPr id="74840" name="TextBox 200"/>
          <p:cNvSpPr txBox="1">
            <a:spLocks noChangeArrowheads="1"/>
          </p:cNvSpPr>
          <p:nvPr/>
        </p:nvSpPr>
        <p:spPr bwMode="auto">
          <a:xfrm>
            <a:off x="4256088" y="4205288"/>
            <a:ext cx="257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41" name="TextBox 201"/>
          <p:cNvSpPr txBox="1">
            <a:spLocks noChangeArrowheads="1"/>
          </p:cNvSpPr>
          <p:nvPr/>
        </p:nvSpPr>
        <p:spPr bwMode="auto">
          <a:xfrm>
            <a:off x="5200650" y="4035425"/>
            <a:ext cx="2587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42" name="TextBox 202"/>
          <p:cNvSpPr txBox="1">
            <a:spLocks noChangeArrowheads="1"/>
          </p:cNvSpPr>
          <p:nvPr/>
        </p:nvSpPr>
        <p:spPr bwMode="auto">
          <a:xfrm>
            <a:off x="5467350" y="4197350"/>
            <a:ext cx="2587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74843" name="TextBox 203"/>
          <p:cNvSpPr txBox="1">
            <a:spLocks noChangeArrowheads="1"/>
          </p:cNvSpPr>
          <p:nvPr/>
        </p:nvSpPr>
        <p:spPr bwMode="auto">
          <a:xfrm>
            <a:off x="4716463" y="4027488"/>
            <a:ext cx="2587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pic>
        <p:nvPicPr>
          <p:cNvPr id="748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2325" y="4568825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62675" y="4568825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40488" y="4568825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47" name="TextBox 207"/>
          <p:cNvSpPr txBox="1">
            <a:spLocks noChangeArrowheads="1"/>
          </p:cNvSpPr>
          <p:nvPr/>
        </p:nvSpPr>
        <p:spPr bwMode="auto">
          <a:xfrm>
            <a:off x="6292850" y="4594225"/>
            <a:ext cx="265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A</a:t>
            </a:r>
          </a:p>
        </p:txBody>
      </p:sp>
      <p:sp>
        <p:nvSpPr>
          <p:cNvPr id="74848" name="TextBox 208"/>
          <p:cNvSpPr txBox="1">
            <a:spLocks noChangeArrowheads="1"/>
          </p:cNvSpPr>
          <p:nvPr/>
        </p:nvSpPr>
        <p:spPr bwMode="auto">
          <a:xfrm>
            <a:off x="5726113" y="4513263"/>
            <a:ext cx="2587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49" name="TextBox 209"/>
          <p:cNvSpPr txBox="1">
            <a:spLocks noChangeArrowheads="1"/>
          </p:cNvSpPr>
          <p:nvPr/>
        </p:nvSpPr>
        <p:spPr bwMode="auto">
          <a:xfrm>
            <a:off x="6678613" y="4503738"/>
            <a:ext cx="2587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74850" name="TextBox 217"/>
          <p:cNvSpPr txBox="1">
            <a:spLocks noChangeArrowheads="1"/>
          </p:cNvSpPr>
          <p:nvPr/>
        </p:nvSpPr>
        <p:spPr bwMode="auto">
          <a:xfrm>
            <a:off x="6110288" y="4341813"/>
            <a:ext cx="557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Ago3</a:t>
            </a:r>
          </a:p>
        </p:txBody>
      </p:sp>
      <p:sp>
        <p:nvSpPr>
          <p:cNvPr id="74851" name="TextBox 220"/>
          <p:cNvSpPr txBox="1">
            <a:spLocks noChangeArrowheads="1"/>
          </p:cNvSpPr>
          <p:nvPr/>
        </p:nvSpPr>
        <p:spPr bwMode="auto">
          <a:xfrm>
            <a:off x="4762500" y="3810000"/>
            <a:ext cx="48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Piwi</a:t>
            </a:r>
          </a:p>
        </p:txBody>
      </p:sp>
      <p:sp>
        <p:nvSpPr>
          <p:cNvPr id="74852" name="TextBox 221"/>
          <p:cNvSpPr txBox="1">
            <a:spLocks noChangeArrowheads="1"/>
          </p:cNvSpPr>
          <p:nvPr/>
        </p:nvSpPr>
        <p:spPr bwMode="auto">
          <a:xfrm>
            <a:off x="5133975" y="3854450"/>
            <a:ext cx="477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Aub</a:t>
            </a:r>
          </a:p>
        </p:txBody>
      </p:sp>
      <p:sp>
        <p:nvSpPr>
          <p:cNvPr id="224" name="Oval 223"/>
          <p:cNvSpPr/>
          <p:nvPr/>
        </p:nvSpPr>
        <p:spPr>
          <a:xfrm>
            <a:off x="6170613" y="5583238"/>
            <a:ext cx="576262" cy="28733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81725" y="573881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5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57950" y="573881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56" name="TextBox 232"/>
          <p:cNvSpPr txBox="1">
            <a:spLocks noChangeArrowheads="1"/>
          </p:cNvSpPr>
          <p:nvPr/>
        </p:nvSpPr>
        <p:spPr bwMode="auto">
          <a:xfrm>
            <a:off x="6310313" y="5764213"/>
            <a:ext cx="266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A</a:t>
            </a:r>
          </a:p>
        </p:txBody>
      </p:sp>
      <p:sp>
        <p:nvSpPr>
          <p:cNvPr id="74857" name="TextBox 233"/>
          <p:cNvSpPr txBox="1">
            <a:spLocks noChangeArrowheads="1"/>
          </p:cNvSpPr>
          <p:nvPr/>
        </p:nvSpPr>
        <p:spPr bwMode="auto">
          <a:xfrm>
            <a:off x="5999163" y="5683250"/>
            <a:ext cx="2587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58" name="TextBox 234"/>
          <p:cNvSpPr txBox="1">
            <a:spLocks noChangeArrowheads="1"/>
          </p:cNvSpPr>
          <p:nvPr/>
        </p:nvSpPr>
        <p:spPr bwMode="auto">
          <a:xfrm>
            <a:off x="6696075" y="5675313"/>
            <a:ext cx="2587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74859" name="TextBox 235"/>
          <p:cNvSpPr txBox="1">
            <a:spLocks noChangeArrowheads="1"/>
          </p:cNvSpPr>
          <p:nvPr/>
        </p:nvSpPr>
        <p:spPr bwMode="auto">
          <a:xfrm>
            <a:off x="6183313" y="5507038"/>
            <a:ext cx="55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Ago3</a:t>
            </a:r>
          </a:p>
        </p:txBody>
      </p:sp>
      <p:sp>
        <p:nvSpPr>
          <p:cNvPr id="237" name="Oval 236"/>
          <p:cNvSpPr/>
          <p:nvPr/>
        </p:nvSpPr>
        <p:spPr>
          <a:xfrm>
            <a:off x="4794250" y="6296025"/>
            <a:ext cx="576263" cy="28733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05363" y="64516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3175" y="64516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63" name="TextBox 249"/>
          <p:cNvSpPr txBox="1">
            <a:spLocks noChangeArrowheads="1"/>
          </p:cNvSpPr>
          <p:nvPr/>
        </p:nvSpPr>
        <p:spPr bwMode="auto">
          <a:xfrm>
            <a:off x="4935538" y="6477000"/>
            <a:ext cx="265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A</a:t>
            </a:r>
          </a:p>
        </p:txBody>
      </p:sp>
      <p:sp>
        <p:nvSpPr>
          <p:cNvPr id="74864" name="TextBox 250"/>
          <p:cNvSpPr txBox="1">
            <a:spLocks noChangeArrowheads="1"/>
          </p:cNvSpPr>
          <p:nvPr/>
        </p:nvSpPr>
        <p:spPr bwMode="auto">
          <a:xfrm>
            <a:off x="4624388" y="6396038"/>
            <a:ext cx="257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65" name="TextBox 253"/>
          <p:cNvSpPr txBox="1">
            <a:spLocks noChangeArrowheads="1"/>
          </p:cNvSpPr>
          <p:nvPr/>
        </p:nvSpPr>
        <p:spPr bwMode="auto">
          <a:xfrm>
            <a:off x="5321300" y="6388100"/>
            <a:ext cx="2587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74866" name="TextBox 256"/>
          <p:cNvSpPr txBox="1">
            <a:spLocks noChangeArrowheads="1"/>
          </p:cNvSpPr>
          <p:nvPr/>
        </p:nvSpPr>
        <p:spPr bwMode="auto">
          <a:xfrm>
            <a:off x="4541838" y="6076950"/>
            <a:ext cx="55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Ago3</a:t>
            </a:r>
          </a:p>
        </p:txBody>
      </p:sp>
      <p:pic>
        <p:nvPicPr>
          <p:cNvPr id="748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53038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6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3038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6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53038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7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53038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71" name="TextBox 266"/>
          <p:cNvSpPr txBox="1">
            <a:spLocks noChangeArrowheads="1"/>
          </p:cNvSpPr>
          <p:nvPr/>
        </p:nvSpPr>
        <p:spPr bwMode="auto">
          <a:xfrm>
            <a:off x="4170363" y="5213350"/>
            <a:ext cx="2587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74872" name="TextBox 267"/>
          <p:cNvSpPr txBox="1">
            <a:spLocks noChangeArrowheads="1"/>
          </p:cNvSpPr>
          <p:nvPr/>
        </p:nvSpPr>
        <p:spPr bwMode="auto">
          <a:xfrm>
            <a:off x="5405438" y="5218113"/>
            <a:ext cx="2587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73" name="TextBox 275"/>
          <p:cNvSpPr txBox="1">
            <a:spLocks noChangeArrowheads="1"/>
          </p:cNvSpPr>
          <p:nvPr/>
        </p:nvSpPr>
        <p:spPr bwMode="auto">
          <a:xfrm>
            <a:off x="3030538" y="4292600"/>
            <a:ext cx="4889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Piwi</a:t>
            </a:r>
          </a:p>
        </p:txBody>
      </p:sp>
      <p:sp>
        <p:nvSpPr>
          <p:cNvPr id="74874" name="TextBox 279"/>
          <p:cNvSpPr txBox="1">
            <a:spLocks noChangeArrowheads="1"/>
          </p:cNvSpPr>
          <p:nvPr/>
        </p:nvSpPr>
        <p:spPr bwMode="auto">
          <a:xfrm>
            <a:off x="3400425" y="4337050"/>
            <a:ext cx="479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Aub</a:t>
            </a:r>
          </a:p>
        </p:txBody>
      </p:sp>
      <p:sp>
        <p:nvSpPr>
          <p:cNvPr id="74875" name="TextBox 281"/>
          <p:cNvSpPr txBox="1">
            <a:spLocks noChangeArrowheads="1"/>
          </p:cNvSpPr>
          <p:nvPr/>
        </p:nvSpPr>
        <p:spPr bwMode="auto">
          <a:xfrm>
            <a:off x="4794250" y="5111750"/>
            <a:ext cx="266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U</a:t>
            </a:r>
          </a:p>
        </p:txBody>
      </p:sp>
      <p:pic>
        <p:nvPicPr>
          <p:cNvPr id="748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63754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63754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63754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63754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80" name="TextBox 296"/>
          <p:cNvSpPr txBox="1">
            <a:spLocks noChangeArrowheads="1"/>
          </p:cNvSpPr>
          <p:nvPr/>
        </p:nvSpPr>
        <p:spPr bwMode="auto">
          <a:xfrm>
            <a:off x="4300538" y="6284913"/>
            <a:ext cx="2587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74881" name="TextBox 306"/>
          <p:cNvSpPr txBox="1">
            <a:spLocks noChangeArrowheads="1"/>
          </p:cNvSpPr>
          <p:nvPr/>
        </p:nvSpPr>
        <p:spPr bwMode="auto">
          <a:xfrm>
            <a:off x="5537200" y="6289675"/>
            <a:ext cx="257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82" name="TextBox 308"/>
          <p:cNvSpPr txBox="1">
            <a:spLocks noChangeArrowheads="1"/>
          </p:cNvSpPr>
          <p:nvPr/>
        </p:nvSpPr>
        <p:spPr bwMode="auto">
          <a:xfrm>
            <a:off x="4926013" y="6183313"/>
            <a:ext cx="2651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U</a:t>
            </a:r>
          </a:p>
        </p:txBody>
      </p:sp>
      <p:pic>
        <p:nvPicPr>
          <p:cNvPr id="748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7991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57991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85" name="TextBox 312"/>
          <p:cNvSpPr txBox="1">
            <a:spLocks noChangeArrowheads="1"/>
          </p:cNvSpPr>
          <p:nvPr/>
        </p:nvSpPr>
        <p:spPr bwMode="auto">
          <a:xfrm>
            <a:off x="2919413" y="5708650"/>
            <a:ext cx="2587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74886" name="TextBox 316"/>
          <p:cNvSpPr txBox="1">
            <a:spLocks noChangeArrowheads="1"/>
          </p:cNvSpPr>
          <p:nvPr/>
        </p:nvSpPr>
        <p:spPr bwMode="auto">
          <a:xfrm>
            <a:off x="3521075" y="5607050"/>
            <a:ext cx="266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U</a:t>
            </a:r>
          </a:p>
        </p:txBody>
      </p:sp>
      <p:sp>
        <p:nvSpPr>
          <p:cNvPr id="74887" name="TextBox 317"/>
          <p:cNvSpPr txBox="1">
            <a:spLocks noChangeArrowheads="1"/>
          </p:cNvSpPr>
          <p:nvPr/>
        </p:nvSpPr>
        <p:spPr bwMode="auto">
          <a:xfrm>
            <a:off x="3584575" y="5707063"/>
            <a:ext cx="257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88" name="TextBox 319"/>
          <p:cNvSpPr txBox="1">
            <a:spLocks noChangeArrowheads="1"/>
          </p:cNvSpPr>
          <p:nvPr/>
        </p:nvSpPr>
        <p:spPr bwMode="auto">
          <a:xfrm>
            <a:off x="3084513" y="5367338"/>
            <a:ext cx="48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Piwi</a:t>
            </a:r>
          </a:p>
        </p:txBody>
      </p:sp>
      <p:sp>
        <p:nvSpPr>
          <p:cNvPr id="74889" name="TextBox 320"/>
          <p:cNvSpPr txBox="1">
            <a:spLocks noChangeArrowheads="1"/>
          </p:cNvSpPr>
          <p:nvPr/>
        </p:nvSpPr>
        <p:spPr bwMode="auto">
          <a:xfrm>
            <a:off x="3455988" y="5411788"/>
            <a:ext cx="477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Aub</a:t>
            </a:r>
          </a:p>
        </p:txBody>
      </p:sp>
      <p:sp>
        <p:nvSpPr>
          <p:cNvPr id="323" name="Oval 322"/>
          <p:cNvSpPr/>
          <p:nvPr/>
        </p:nvSpPr>
        <p:spPr>
          <a:xfrm>
            <a:off x="3363913" y="4570413"/>
            <a:ext cx="220662" cy="1412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4" name="Oval 323"/>
          <p:cNvSpPr/>
          <p:nvPr/>
        </p:nvSpPr>
        <p:spPr>
          <a:xfrm>
            <a:off x="3303588" y="4540250"/>
            <a:ext cx="153987" cy="2952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7489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4625975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93" name="TextBox 330"/>
          <p:cNvSpPr txBox="1">
            <a:spLocks noChangeArrowheads="1"/>
          </p:cNvSpPr>
          <p:nvPr/>
        </p:nvSpPr>
        <p:spPr bwMode="auto">
          <a:xfrm>
            <a:off x="3081338" y="4535488"/>
            <a:ext cx="266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000"/>
              <a:t>U</a:t>
            </a:r>
          </a:p>
        </p:txBody>
      </p:sp>
      <p:sp>
        <p:nvSpPr>
          <p:cNvPr id="74894" name="TextBox 331"/>
          <p:cNvSpPr txBox="1">
            <a:spLocks noChangeArrowheads="1"/>
          </p:cNvSpPr>
          <p:nvPr/>
        </p:nvSpPr>
        <p:spPr bwMode="auto">
          <a:xfrm>
            <a:off x="3497263" y="4530725"/>
            <a:ext cx="257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3ʹ</a:t>
            </a:r>
          </a:p>
        </p:txBody>
      </p:sp>
      <p:sp>
        <p:nvSpPr>
          <p:cNvPr id="74895" name="TextBox 332"/>
          <p:cNvSpPr txBox="1">
            <a:spLocks noChangeArrowheads="1"/>
          </p:cNvSpPr>
          <p:nvPr/>
        </p:nvSpPr>
        <p:spPr bwMode="auto">
          <a:xfrm>
            <a:off x="3013075" y="4522788"/>
            <a:ext cx="2587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800"/>
              <a:t>5ʹ</a:t>
            </a:r>
          </a:p>
        </p:txBody>
      </p:sp>
      <p:sp>
        <p:nvSpPr>
          <p:cNvPr id="335" name="Oval 334"/>
          <p:cNvSpPr/>
          <p:nvPr/>
        </p:nvSpPr>
        <p:spPr>
          <a:xfrm>
            <a:off x="6376988" y="3079750"/>
            <a:ext cx="649287" cy="3603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pic>
        <p:nvPicPr>
          <p:cNvPr id="748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83363" y="32210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" name="Freeform 336"/>
          <p:cNvSpPr/>
          <p:nvPr/>
        </p:nvSpPr>
        <p:spPr>
          <a:xfrm>
            <a:off x="6548438" y="3033713"/>
            <a:ext cx="625475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8" name="Freeform 337"/>
          <p:cNvSpPr/>
          <p:nvPr/>
        </p:nvSpPr>
        <p:spPr>
          <a:xfrm>
            <a:off x="7173913" y="3059113"/>
            <a:ext cx="627062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339" name="Straight Arrow Connector 338"/>
          <p:cNvCxnSpPr/>
          <p:nvPr/>
        </p:nvCxnSpPr>
        <p:spPr>
          <a:xfrm rot="5400000" flipH="1" flipV="1">
            <a:off x="7528719" y="2675732"/>
            <a:ext cx="282575" cy="26193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Oval 342"/>
          <p:cNvSpPr/>
          <p:nvPr/>
        </p:nvSpPr>
        <p:spPr>
          <a:xfrm>
            <a:off x="7670800" y="2212975"/>
            <a:ext cx="260350" cy="250825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44" name="Snip Same Side Corner Rectangle 343"/>
          <p:cNvSpPr/>
          <p:nvPr/>
        </p:nvSpPr>
        <p:spPr>
          <a:xfrm>
            <a:off x="8081963" y="2289175"/>
            <a:ext cx="184150" cy="212725"/>
          </a:xfrm>
          <a:prstGeom prst="snip2Same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46" name="Regular Pentagon 345"/>
          <p:cNvSpPr/>
          <p:nvPr/>
        </p:nvSpPr>
        <p:spPr>
          <a:xfrm>
            <a:off x="7974013" y="2638425"/>
            <a:ext cx="292100" cy="249238"/>
          </a:xfrm>
          <a:prstGeom prst="pentago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4904" name="TextBox 346"/>
          <p:cNvSpPr txBox="1">
            <a:spLocks noChangeArrowheads="1"/>
          </p:cNvSpPr>
          <p:nvPr/>
        </p:nvSpPr>
        <p:spPr bwMode="auto">
          <a:xfrm>
            <a:off x="6149975" y="3449638"/>
            <a:ext cx="175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Translation activation</a:t>
            </a:r>
          </a:p>
        </p:txBody>
      </p:sp>
      <p:sp>
        <p:nvSpPr>
          <p:cNvPr id="74905" name="TextBox 153"/>
          <p:cNvSpPr txBox="1">
            <a:spLocks noChangeArrowheads="1"/>
          </p:cNvSpPr>
          <p:nvPr/>
        </p:nvSpPr>
        <p:spPr bwMode="auto">
          <a:xfrm>
            <a:off x="5060950" y="11113"/>
            <a:ext cx="119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Cytoplasm</a:t>
            </a:r>
          </a:p>
        </p:txBody>
      </p:sp>
      <p:cxnSp>
        <p:nvCxnSpPr>
          <p:cNvPr id="158" name="Straight Connector 157"/>
          <p:cNvCxnSpPr/>
          <p:nvPr/>
        </p:nvCxnSpPr>
        <p:spPr>
          <a:xfrm>
            <a:off x="117475" y="1238250"/>
            <a:ext cx="1081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3348038" y="1331913"/>
            <a:ext cx="10810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1257300" y="1390650"/>
            <a:ext cx="10810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2309813" y="1549400"/>
            <a:ext cx="108108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rot="5400000">
            <a:off x="357981" y="1766094"/>
            <a:ext cx="244475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rot="5400000">
            <a:off x="3936206" y="1720057"/>
            <a:ext cx="244475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rot="5400000">
            <a:off x="1751806" y="1737519"/>
            <a:ext cx="244475" cy="158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rot="5400000">
            <a:off x="2940844" y="1823244"/>
            <a:ext cx="244475" cy="158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914" name="TextBox 170"/>
          <p:cNvSpPr txBox="1">
            <a:spLocks noChangeArrowheads="1"/>
          </p:cNvSpPr>
          <p:nvPr/>
        </p:nvSpPr>
        <p:spPr bwMode="auto">
          <a:xfrm>
            <a:off x="211138" y="1581150"/>
            <a:ext cx="268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?</a:t>
            </a:r>
          </a:p>
        </p:txBody>
      </p:sp>
      <p:sp>
        <p:nvSpPr>
          <p:cNvPr id="74915" name="TextBox 171"/>
          <p:cNvSpPr txBox="1">
            <a:spLocks noChangeArrowheads="1"/>
          </p:cNvSpPr>
          <p:nvPr/>
        </p:nvSpPr>
        <p:spPr bwMode="auto">
          <a:xfrm>
            <a:off x="1541463" y="1538288"/>
            <a:ext cx="268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?</a:t>
            </a:r>
          </a:p>
        </p:txBody>
      </p:sp>
      <p:sp>
        <p:nvSpPr>
          <p:cNvPr id="74916" name="TextBox 172"/>
          <p:cNvSpPr txBox="1">
            <a:spLocks noChangeArrowheads="1"/>
          </p:cNvSpPr>
          <p:nvPr/>
        </p:nvSpPr>
        <p:spPr bwMode="auto">
          <a:xfrm>
            <a:off x="2759075" y="1644650"/>
            <a:ext cx="268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?</a:t>
            </a:r>
          </a:p>
        </p:txBody>
      </p:sp>
      <p:sp>
        <p:nvSpPr>
          <p:cNvPr id="74917" name="TextBox 173"/>
          <p:cNvSpPr txBox="1">
            <a:spLocks noChangeArrowheads="1"/>
          </p:cNvSpPr>
          <p:nvPr/>
        </p:nvSpPr>
        <p:spPr bwMode="auto">
          <a:xfrm>
            <a:off x="3787775" y="1535113"/>
            <a:ext cx="268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?</a:t>
            </a:r>
          </a:p>
        </p:txBody>
      </p:sp>
      <p:cxnSp>
        <p:nvCxnSpPr>
          <p:cNvPr id="176" name="Straight Arrow Connector 175"/>
          <p:cNvCxnSpPr/>
          <p:nvPr/>
        </p:nvCxnSpPr>
        <p:spPr>
          <a:xfrm rot="5400000">
            <a:off x="571501" y="1057275"/>
            <a:ext cx="246062" cy="158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rot="5400000">
            <a:off x="3980656" y="1059657"/>
            <a:ext cx="244475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rot="5400000">
            <a:off x="1697831" y="1139032"/>
            <a:ext cx="244475" cy="158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rot="5400000">
            <a:off x="2778919" y="1407319"/>
            <a:ext cx="244475" cy="158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6080125" y="3106738"/>
            <a:ext cx="296863" cy="158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Freeform 190"/>
          <p:cNvSpPr/>
          <p:nvPr/>
        </p:nvSpPr>
        <p:spPr>
          <a:xfrm>
            <a:off x="6937375" y="4694238"/>
            <a:ext cx="236538" cy="828675"/>
          </a:xfrm>
          <a:custGeom>
            <a:avLst/>
            <a:gdLst>
              <a:gd name="connsiteX0" fmla="*/ 0 w 396240"/>
              <a:gd name="connsiteY0" fmla="*/ 0 h 829056"/>
              <a:gd name="connsiteX1" fmla="*/ 390144 w 396240"/>
              <a:gd name="connsiteY1" fmla="*/ 426720 h 829056"/>
              <a:gd name="connsiteX2" fmla="*/ 36576 w 396240"/>
              <a:gd name="connsiteY2" fmla="*/ 829056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" h="829056">
                <a:moveTo>
                  <a:pt x="0" y="0"/>
                </a:moveTo>
                <a:cubicBezTo>
                  <a:pt x="192024" y="144272"/>
                  <a:pt x="384048" y="288544"/>
                  <a:pt x="390144" y="426720"/>
                </a:cubicBezTo>
                <a:cubicBezTo>
                  <a:pt x="396240" y="564896"/>
                  <a:pt x="216408" y="696976"/>
                  <a:pt x="36576" y="829056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96" name="Freeform 195"/>
          <p:cNvSpPr/>
          <p:nvPr/>
        </p:nvSpPr>
        <p:spPr>
          <a:xfrm rot="3152639">
            <a:off x="6120607" y="5923756"/>
            <a:ext cx="188912" cy="828675"/>
          </a:xfrm>
          <a:custGeom>
            <a:avLst/>
            <a:gdLst>
              <a:gd name="connsiteX0" fmla="*/ 0 w 396240"/>
              <a:gd name="connsiteY0" fmla="*/ 0 h 829056"/>
              <a:gd name="connsiteX1" fmla="*/ 390144 w 396240"/>
              <a:gd name="connsiteY1" fmla="*/ 426720 h 829056"/>
              <a:gd name="connsiteX2" fmla="*/ 36576 w 396240"/>
              <a:gd name="connsiteY2" fmla="*/ 829056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" h="829056">
                <a:moveTo>
                  <a:pt x="0" y="0"/>
                </a:moveTo>
                <a:cubicBezTo>
                  <a:pt x="192024" y="144272"/>
                  <a:pt x="384048" y="288544"/>
                  <a:pt x="390144" y="426720"/>
                </a:cubicBezTo>
                <a:cubicBezTo>
                  <a:pt x="396240" y="564896"/>
                  <a:pt x="216408" y="696976"/>
                  <a:pt x="36576" y="829056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20" name="Freeform 219"/>
          <p:cNvSpPr/>
          <p:nvPr/>
        </p:nvSpPr>
        <p:spPr>
          <a:xfrm rot="10647708">
            <a:off x="2832100" y="4786313"/>
            <a:ext cx="247650" cy="828675"/>
          </a:xfrm>
          <a:custGeom>
            <a:avLst/>
            <a:gdLst>
              <a:gd name="connsiteX0" fmla="*/ 0 w 396240"/>
              <a:gd name="connsiteY0" fmla="*/ 0 h 829056"/>
              <a:gd name="connsiteX1" fmla="*/ 390144 w 396240"/>
              <a:gd name="connsiteY1" fmla="*/ 426720 h 829056"/>
              <a:gd name="connsiteX2" fmla="*/ 36576 w 396240"/>
              <a:gd name="connsiteY2" fmla="*/ 829056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" h="829056">
                <a:moveTo>
                  <a:pt x="0" y="0"/>
                </a:moveTo>
                <a:cubicBezTo>
                  <a:pt x="192024" y="144272"/>
                  <a:pt x="384048" y="288544"/>
                  <a:pt x="390144" y="426720"/>
                </a:cubicBezTo>
                <a:cubicBezTo>
                  <a:pt x="396240" y="564896"/>
                  <a:pt x="216408" y="696976"/>
                  <a:pt x="36576" y="829056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23" name="Freeform 222"/>
          <p:cNvSpPr/>
          <p:nvPr/>
        </p:nvSpPr>
        <p:spPr>
          <a:xfrm rot="7602841">
            <a:off x="3685382" y="5950743"/>
            <a:ext cx="234950" cy="830263"/>
          </a:xfrm>
          <a:custGeom>
            <a:avLst/>
            <a:gdLst>
              <a:gd name="connsiteX0" fmla="*/ 0 w 396240"/>
              <a:gd name="connsiteY0" fmla="*/ 0 h 829056"/>
              <a:gd name="connsiteX1" fmla="*/ 390144 w 396240"/>
              <a:gd name="connsiteY1" fmla="*/ 426720 h 829056"/>
              <a:gd name="connsiteX2" fmla="*/ 36576 w 396240"/>
              <a:gd name="connsiteY2" fmla="*/ 829056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" h="829056">
                <a:moveTo>
                  <a:pt x="0" y="0"/>
                </a:moveTo>
                <a:cubicBezTo>
                  <a:pt x="192024" y="144272"/>
                  <a:pt x="384048" y="288544"/>
                  <a:pt x="390144" y="426720"/>
                </a:cubicBezTo>
                <a:cubicBezTo>
                  <a:pt x="396240" y="564896"/>
                  <a:pt x="216408" y="696976"/>
                  <a:pt x="36576" y="829056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25" name="Freeform 224"/>
          <p:cNvSpPr/>
          <p:nvPr/>
        </p:nvSpPr>
        <p:spPr>
          <a:xfrm rot="15012061">
            <a:off x="3987006" y="3747294"/>
            <a:ext cx="188913" cy="828675"/>
          </a:xfrm>
          <a:custGeom>
            <a:avLst/>
            <a:gdLst>
              <a:gd name="connsiteX0" fmla="*/ 0 w 396240"/>
              <a:gd name="connsiteY0" fmla="*/ 0 h 829056"/>
              <a:gd name="connsiteX1" fmla="*/ 390144 w 396240"/>
              <a:gd name="connsiteY1" fmla="*/ 426720 h 829056"/>
              <a:gd name="connsiteX2" fmla="*/ 36576 w 396240"/>
              <a:gd name="connsiteY2" fmla="*/ 829056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" h="829056">
                <a:moveTo>
                  <a:pt x="0" y="0"/>
                </a:moveTo>
                <a:cubicBezTo>
                  <a:pt x="192024" y="144272"/>
                  <a:pt x="384048" y="288544"/>
                  <a:pt x="390144" y="426720"/>
                </a:cubicBezTo>
                <a:cubicBezTo>
                  <a:pt x="396240" y="564896"/>
                  <a:pt x="216408" y="696976"/>
                  <a:pt x="36576" y="829056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26" name="Freeform 225"/>
          <p:cNvSpPr/>
          <p:nvPr/>
        </p:nvSpPr>
        <p:spPr>
          <a:xfrm rot="11926498">
            <a:off x="2998788" y="3541713"/>
            <a:ext cx="207962" cy="828675"/>
          </a:xfrm>
          <a:custGeom>
            <a:avLst/>
            <a:gdLst>
              <a:gd name="connsiteX0" fmla="*/ 0 w 396240"/>
              <a:gd name="connsiteY0" fmla="*/ 0 h 829056"/>
              <a:gd name="connsiteX1" fmla="*/ 390144 w 396240"/>
              <a:gd name="connsiteY1" fmla="*/ 426720 h 829056"/>
              <a:gd name="connsiteX2" fmla="*/ 36576 w 396240"/>
              <a:gd name="connsiteY2" fmla="*/ 829056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" h="829056">
                <a:moveTo>
                  <a:pt x="0" y="0"/>
                </a:moveTo>
                <a:cubicBezTo>
                  <a:pt x="192024" y="144272"/>
                  <a:pt x="384048" y="288544"/>
                  <a:pt x="390144" y="426720"/>
                </a:cubicBezTo>
                <a:cubicBezTo>
                  <a:pt x="396240" y="564896"/>
                  <a:pt x="216408" y="696976"/>
                  <a:pt x="36576" y="829056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4929" name="TextBox 226"/>
          <p:cNvSpPr txBox="1">
            <a:spLocks noChangeArrowheads="1"/>
          </p:cNvSpPr>
          <p:nvPr/>
        </p:nvSpPr>
        <p:spPr bwMode="auto">
          <a:xfrm>
            <a:off x="4003675" y="2909888"/>
            <a:ext cx="490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Piwi</a:t>
            </a:r>
          </a:p>
        </p:txBody>
      </p:sp>
      <p:sp>
        <p:nvSpPr>
          <p:cNvPr id="74930" name="TextBox 227"/>
          <p:cNvSpPr txBox="1">
            <a:spLocks noChangeArrowheads="1"/>
          </p:cNvSpPr>
          <p:nvPr/>
        </p:nvSpPr>
        <p:spPr bwMode="auto">
          <a:xfrm>
            <a:off x="4400550" y="2949575"/>
            <a:ext cx="65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RecQ1</a:t>
            </a:r>
          </a:p>
        </p:txBody>
      </p:sp>
      <p:sp>
        <p:nvSpPr>
          <p:cNvPr id="74931" name="TextBox 229"/>
          <p:cNvSpPr txBox="1">
            <a:spLocks noChangeArrowheads="1"/>
          </p:cNvSpPr>
          <p:nvPr/>
        </p:nvSpPr>
        <p:spPr bwMode="auto">
          <a:xfrm>
            <a:off x="708025" y="1504950"/>
            <a:ext cx="981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Miwi/Mili?</a:t>
            </a:r>
          </a:p>
        </p:txBody>
      </p:sp>
      <p:sp>
        <p:nvSpPr>
          <p:cNvPr id="74932" name="Rectangle 218"/>
          <p:cNvSpPr>
            <a:spLocks noChangeArrowheads="1"/>
          </p:cNvSpPr>
          <p:nvPr/>
        </p:nvSpPr>
        <p:spPr bwMode="auto">
          <a:xfrm>
            <a:off x="0" y="3810000"/>
            <a:ext cx="2819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b="1"/>
              <a:t>The mechanism of biogenesis and function of piRNAs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762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zh-CN" sz="3200" b="1" dirty="0" smtClean="0"/>
              <a:t>Lecture plan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24744"/>
            <a:ext cx="8229600" cy="3024336"/>
          </a:xfrm>
        </p:spPr>
        <p:txBody>
          <a:bodyPr/>
          <a:lstStyle/>
          <a:p>
            <a:pPr marL="457200" indent="-457200" eaLnBrk="1" hangingPunct="1">
              <a:spcAft>
                <a:spcPts val="600"/>
              </a:spcAft>
              <a:buAutoNum type="arabicPeriod"/>
            </a:pPr>
            <a:r>
              <a:rPr lang="en-US" altLang="zh-CN" sz="2400" dirty="0" smtClean="0"/>
              <a:t>The world of non-coding RNAs – short introduction</a:t>
            </a:r>
          </a:p>
          <a:p>
            <a:pPr marL="457200" indent="-457200" eaLnBrk="1" hangingPunct="1">
              <a:spcAft>
                <a:spcPts val="600"/>
              </a:spcAft>
              <a:buAutoNum type="arabicPeriod"/>
            </a:pPr>
            <a:r>
              <a:rPr lang="en-US" altLang="zh-CN" sz="2400" dirty="0" err="1" smtClean="0"/>
              <a:t>lncRNAs</a:t>
            </a:r>
            <a:r>
              <a:rPr lang="en-US" altLang="zh-CN" sz="2400" dirty="0" smtClean="0"/>
              <a:t>, siRNAs and other </a:t>
            </a:r>
            <a:r>
              <a:rPr lang="en-US" altLang="zh-CN" sz="2400" dirty="0" err="1" smtClean="0"/>
              <a:t>ncRNA</a:t>
            </a:r>
            <a:r>
              <a:rPr lang="en-US" altLang="zh-CN" sz="2400" dirty="0" smtClean="0"/>
              <a:t> in cancer</a:t>
            </a:r>
          </a:p>
          <a:p>
            <a:pPr marL="457200" indent="-457200" eaLnBrk="1" hangingPunct="1">
              <a:spcAft>
                <a:spcPts val="600"/>
              </a:spcAft>
              <a:buAutoNum type="arabicPeriod"/>
            </a:pPr>
            <a:r>
              <a:rPr lang="en-US" altLang="zh-CN" sz="2400" dirty="0" err="1" smtClean="0"/>
              <a:t>piRNAs</a:t>
            </a:r>
            <a:r>
              <a:rPr lang="en-US" altLang="zh-CN" sz="2400" dirty="0" smtClean="0"/>
              <a:t> – guardians of the genome</a:t>
            </a:r>
          </a:p>
          <a:p>
            <a:pPr marL="457200" indent="-457200" eaLnBrk="1" hangingPunct="1">
              <a:spcAft>
                <a:spcPts val="600"/>
              </a:spcAft>
              <a:buAutoNum type="arabicPeriod"/>
            </a:pPr>
            <a:r>
              <a:rPr lang="en-US" altLang="zh-CN" sz="2400" dirty="0" smtClean="0"/>
              <a:t>miRNAs – biogenesis and role in cancer</a:t>
            </a:r>
          </a:p>
          <a:p>
            <a:pPr marL="457200" indent="-457200" eaLnBrk="1" hangingPunct="1">
              <a:spcAft>
                <a:spcPts val="600"/>
              </a:spcAft>
              <a:buAutoNum type="arabicPeriod"/>
            </a:pPr>
            <a:r>
              <a:rPr lang="en-US" altLang="zh-CN" sz="2400" dirty="0" smtClean="0"/>
              <a:t>Special case of miR-34a</a:t>
            </a:r>
          </a:p>
          <a:p>
            <a:pPr marL="457200" indent="-457200" eaLnBrk="1" hangingPunct="1">
              <a:spcAft>
                <a:spcPts val="600"/>
              </a:spcAft>
              <a:buAutoNum type="arabicPeriod"/>
            </a:pPr>
            <a:r>
              <a:rPr lang="en-US" altLang="zh-CN" sz="2400" dirty="0" smtClean="0"/>
              <a:t>siRNA </a:t>
            </a:r>
            <a:r>
              <a:rPr lang="en-US" altLang="zh-CN" sz="2400" dirty="0" err="1" smtClean="0"/>
              <a:t>nanomedicine</a:t>
            </a:r>
            <a:endParaRPr lang="en-US" altLang="zh-CN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50714"/>
          </a:xfrm>
        </p:spPr>
        <p:txBody>
          <a:bodyPr/>
          <a:lstStyle/>
          <a:p>
            <a:r>
              <a:rPr lang="en-US" sz="4000" dirty="0" err="1" smtClean="0"/>
              <a:t>piRNAs</a:t>
            </a:r>
            <a:r>
              <a:rPr lang="en-US" sz="4000" dirty="0" smtClean="0"/>
              <a:t> in cancer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07504" y="1352957"/>
            <a:ext cx="8820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PIWIs are expressed </a:t>
            </a:r>
            <a:r>
              <a:rPr lang="en-US" sz="2000" dirty="0" smtClean="0"/>
              <a:t>in a </a:t>
            </a:r>
            <a:r>
              <a:rPr lang="en-US" sz="2000" dirty="0"/>
              <a:t>large number of human cancers, of both germline </a:t>
            </a:r>
            <a:r>
              <a:rPr lang="en-US" sz="2000" dirty="0" smtClean="0"/>
              <a:t>and somatic origin:</a:t>
            </a:r>
          </a:p>
          <a:p>
            <a:endParaRPr lang="en-US" sz="2000" dirty="0" smtClean="0"/>
          </a:p>
          <a:p>
            <a:r>
              <a:rPr lang="en-US" sz="2000" dirty="0" smtClean="0"/>
              <a:t>- seminomas</a:t>
            </a:r>
            <a:r>
              <a:rPr lang="en-US" sz="2000" dirty="0"/>
              <a:t>, </a:t>
            </a:r>
            <a:r>
              <a:rPr lang="en-US" sz="2000" dirty="0" smtClean="0"/>
              <a:t>myelomas, prostate cancer, </a:t>
            </a:r>
            <a:r>
              <a:rPr lang="en-US" sz="2000" dirty="0"/>
              <a:t>hepatocellular, breast, gastrointestinal</a:t>
            </a:r>
            <a:r>
              <a:rPr lang="en-US" sz="2000" dirty="0" smtClean="0"/>
              <a:t>, ovarian</a:t>
            </a:r>
            <a:r>
              <a:rPr lang="en-US" sz="2000" dirty="0"/>
              <a:t>, and endometrial </a:t>
            </a:r>
            <a:r>
              <a:rPr lang="en-US" sz="2000" dirty="0" smtClean="0"/>
              <a:t>cancer, </a:t>
            </a:r>
            <a:r>
              <a:rPr lang="en-US" sz="2000" dirty="0"/>
              <a:t>among </a:t>
            </a:r>
            <a:r>
              <a:rPr lang="en-US" sz="2000" dirty="0" smtClean="0"/>
              <a:t>others.</a:t>
            </a:r>
          </a:p>
          <a:p>
            <a:endParaRPr lang="en-US" sz="2000" dirty="0"/>
          </a:p>
          <a:p>
            <a:r>
              <a:rPr lang="en-US" sz="2000" dirty="0" smtClean="0"/>
              <a:t>It is not entirely clear whether </a:t>
            </a:r>
            <a:r>
              <a:rPr lang="en-US" sz="2000" dirty="0" err="1" smtClean="0"/>
              <a:t>piRNAs</a:t>
            </a:r>
            <a:r>
              <a:rPr lang="en-US" sz="2000" dirty="0" smtClean="0"/>
              <a:t> play any negative role in cancer development (positive for cancerous cells) or are just a byproduct.</a:t>
            </a:r>
          </a:p>
          <a:p>
            <a:endParaRPr lang="en-US" sz="2000" dirty="0"/>
          </a:p>
          <a:p>
            <a:r>
              <a:rPr lang="en-US" sz="2000" dirty="0"/>
              <a:t>However, </a:t>
            </a:r>
            <a:r>
              <a:rPr lang="en-US" sz="2000" dirty="0" smtClean="0"/>
              <a:t>the </a:t>
            </a:r>
            <a:r>
              <a:rPr lang="en-US" sz="2000" dirty="0"/>
              <a:t>expression of </a:t>
            </a:r>
            <a:r>
              <a:rPr lang="en-US" sz="2000" dirty="0" smtClean="0"/>
              <a:t>PIWI proteins </a:t>
            </a:r>
            <a:r>
              <a:rPr lang="en-US" sz="2000" dirty="0"/>
              <a:t>in </a:t>
            </a:r>
            <a:r>
              <a:rPr lang="en-US" sz="2000" dirty="0" smtClean="0"/>
              <a:t>various cancers correlates </a:t>
            </a:r>
            <a:r>
              <a:rPr lang="en-US" sz="2000" dirty="0"/>
              <a:t>with a </a:t>
            </a:r>
            <a:r>
              <a:rPr lang="en-US" sz="2000" dirty="0" smtClean="0"/>
              <a:t>significantly worse prognosis.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71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2843808" cy="792088"/>
          </a:xfrm>
        </p:spPr>
        <p:txBody>
          <a:bodyPr/>
          <a:lstStyle/>
          <a:p>
            <a:r>
              <a:rPr lang="en-US" sz="4000" dirty="0" smtClean="0"/>
              <a:t>Individual </a:t>
            </a:r>
            <a:r>
              <a:rPr lang="en-US" sz="4000" dirty="0" err="1" smtClean="0"/>
              <a:t>piRNAs</a:t>
            </a:r>
            <a:r>
              <a:rPr lang="en-US" sz="4000" dirty="0" smtClean="0"/>
              <a:t> in cancer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-49584" y="2564904"/>
            <a:ext cx="27493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piRNAs</a:t>
            </a:r>
            <a:r>
              <a:rPr lang="en-US" sz="2000" dirty="0" smtClean="0"/>
              <a:t> differentially expressed in breast cancer cell lines.</a:t>
            </a:r>
          </a:p>
          <a:p>
            <a:endParaRPr lang="en-US" sz="2000" dirty="0"/>
          </a:p>
          <a:p>
            <a:r>
              <a:rPr lang="en-US" sz="1600" dirty="0" err="1"/>
              <a:t>Hashim</a:t>
            </a:r>
            <a:r>
              <a:rPr lang="en-US" sz="1600" dirty="0"/>
              <a:t> et al. RNA sequencing identifies specific PIWI-interacting small non-coding RNA expression patterns in breast cancer. </a:t>
            </a:r>
            <a:r>
              <a:rPr lang="en-US" sz="1600" dirty="0" err="1"/>
              <a:t>Oncotarget</a:t>
            </a:r>
            <a:r>
              <a:rPr lang="en-US" sz="1600" dirty="0"/>
              <a:t>. 2014 Oct; 5(20): 9901–9910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64514" name="Picture 2" descr="An external file that holds a picture, illustration, etc.&#10;Object name is oncotarget-05-9901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904"/>
            <a:ext cx="6573440" cy="68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2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2843808" cy="792088"/>
          </a:xfrm>
        </p:spPr>
        <p:txBody>
          <a:bodyPr/>
          <a:lstStyle/>
          <a:p>
            <a:r>
              <a:rPr lang="en-US" sz="4000" dirty="0" smtClean="0"/>
              <a:t>Individual </a:t>
            </a:r>
            <a:r>
              <a:rPr lang="en-US" sz="4000" dirty="0" err="1" smtClean="0"/>
              <a:t>piRNAs</a:t>
            </a:r>
            <a:r>
              <a:rPr lang="en-US" sz="4000" dirty="0" smtClean="0"/>
              <a:t> in cancer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-31080" y="3068960"/>
            <a:ext cx="33044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piRNAs</a:t>
            </a:r>
            <a:r>
              <a:rPr lang="en-US" sz="2000" dirty="0" smtClean="0"/>
              <a:t> differentially expressed in breast cancer in different patients.</a:t>
            </a:r>
          </a:p>
          <a:p>
            <a:endParaRPr lang="en-US" sz="2000" dirty="0" smtClean="0"/>
          </a:p>
          <a:p>
            <a:r>
              <a:rPr lang="en-US" sz="1600" dirty="0" err="1" smtClean="0"/>
              <a:t>Hashim</a:t>
            </a:r>
            <a:r>
              <a:rPr lang="en-US" sz="1600" dirty="0" smtClean="0"/>
              <a:t> et al. RNA </a:t>
            </a:r>
            <a:r>
              <a:rPr lang="en-US" sz="1600" dirty="0"/>
              <a:t>sequencing identifies specific PIWI-interacting small non-coding RNA expression patterns in breast </a:t>
            </a:r>
            <a:r>
              <a:rPr lang="en-US" sz="1600" dirty="0" smtClean="0"/>
              <a:t>cancer. </a:t>
            </a:r>
            <a:r>
              <a:rPr lang="en-US" sz="1600" dirty="0" err="1" smtClean="0"/>
              <a:t>Oncotarget</a:t>
            </a:r>
            <a:r>
              <a:rPr lang="en-US" sz="1600" dirty="0"/>
              <a:t>. 2014 Oct; 5(20): 9901–9910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68610" name="Picture 2" descr="An external file that holds a picture, illustration, etc.&#10;Object name is oncotarget-05-9901-g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64" y="0"/>
            <a:ext cx="5870636" cy="950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50714"/>
          </a:xfrm>
        </p:spPr>
        <p:txBody>
          <a:bodyPr/>
          <a:lstStyle/>
          <a:p>
            <a:r>
              <a:rPr lang="en-US" sz="4000" dirty="0" smtClean="0"/>
              <a:t>Individual </a:t>
            </a:r>
            <a:r>
              <a:rPr lang="en-US" sz="4000" dirty="0" err="1" smtClean="0"/>
              <a:t>piRNAs</a:t>
            </a:r>
            <a:r>
              <a:rPr lang="en-US" sz="4000" dirty="0" smtClean="0"/>
              <a:t> in cancer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07504" y="1352957"/>
            <a:ext cx="882047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piR-823 was significantly down-regulated in gastric cancer </a:t>
            </a:r>
            <a:r>
              <a:rPr lang="en-US" sz="2000" dirty="0" smtClean="0"/>
              <a:t>tissues</a:t>
            </a:r>
          </a:p>
          <a:p>
            <a:endParaRPr lang="en-US" sz="2000" dirty="0" smtClean="0"/>
          </a:p>
          <a:p>
            <a:r>
              <a:rPr lang="en-US" sz="2000" dirty="0"/>
              <a:t>piR-651, was significantly up-regulated in gastric </a:t>
            </a:r>
            <a:r>
              <a:rPr lang="en-US" sz="2000" dirty="0" smtClean="0"/>
              <a:t>cancer </a:t>
            </a:r>
          </a:p>
          <a:p>
            <a:endParaRPr lang="en-US" sz="2000" dirty="0"/>
          </a:p>
          <a:p>
            <a:r>
              <a:rPr lang="en-US" sz="2000" dirty="0" err="1" smtClean="0"/>
              <a:t>Downregulation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 smtClean="0"/>
              <a:t>piR-017061, </a:t>
            </a:r>
            <a:r>
              <a:rPr lang="en-US" sz="2000" dirty="0"/>
              <a:t>a </a:t>
            </a:r>
            <a:r>
              <a:rPr lang="en-US" sz="2000" dirty="0" err="1"/>
              <a:t>piRNA</a:t>
            </a:r>
            <a:r>
              <a:rPr lang="en-US" sz="2000" dirty="0"/>
              <a:t> that is located within the sno-HBII-296A </a:t>
            </a:r>
            <a:r>
              <a:rPr lang="en-US" sz="2000" dirty="0" err="1" smtClean="0"/>
              <a:t>snoRNA</a:t>
            </a:r>
            <a:r>
              <a:rPr lang="en-US" sz="2000" dirty="0" smtClean="0"/>
              <a:t> was observed in </a:t>
            </a:r>
            <a:r>
              <a:rPr lang="en-US" sz="2000" dirty="0"/>
              <a:t>pancreatic cancer </a:t>
            </a:r>
            <a:r>
              <a:rPr lang="en-US" sz="1600" dirty="0"/>
              <a:t>(Müller </a:t>
            </a:r>
            <a:r>
              <a:rPr lang="en-US" sz="1600" dirty="0" smtClean="0"/>
              <a:t>et al. 2015 Next-generation </a:t>
            </a:r>
            <a:r>
              <a:rPr lang="en-US" sz="1600" dirty="0"/>
              <a:t>sequencing reveals novel differentially regulated mRNAs, </a:t>
            </a:r>
            <a:r>
              <a:rPr lang="en-US" sz="1600" dirty="0" err="1"/>
              <a:t>lncRNAs</a:t>
            </a:r>
            <a:r>
              <a:rPr lang="en-US" sz="1600" dirty="0"/>
              <a:t>, miRNAs, </a:t>
            </a:r>
            <a:r>
              <a:rPr lang="en-US" sz="1600" dirty="0" err="1"/>
              <a:t>sdRNAs</a:t>
            </a:r>
            <a:r>
              <a:rPr lang="en-US" sz="1600" dirty="0"/>
              <a:t> and a </a:t>
            </a:r>
            <a:r>
              <a:rPr lang="en-US" sz="1600" dirty="0" err="1"/>
              <a:t>piRNA</a:t>
            </a:r>
            <a:r>
              <a:rPr lang="en-US" sz="1600" dirty="0"/>
              <a:t> in pancreatic cancer. </a:t>
            </a:r>
            <a:r>
              <a:rPr lang="en-US" sz="1600" dirty="0" err="1"/>
              <a:t>Mol</a:t>
            </a:r>
            <a:r>
              <a:rPr lang="en-US" sz="1600" dirty="0"/>
              <a:t> Cancer. 2015 Apr 25;14(1):94</a:t>
            </a:r>
            <a:r>
              <a:rPr lang="en-US" sz="1600" dirty="0" smtClean="0"/>
              <a:t>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86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50714"/>
          </a:xfrm>
        </p:spPr>
        <p:txBody>
          <a:bodyPr/>
          <a:lstStyle/>
          <a:p>
            <a:r>
              <a:rPr lang="en-US" sz="4000" dirty="0" smtClean="0"/>
              <a:t>Questions in </a:t>
            </a:r>
            <a:r>
              <a:rPr lang="en-US" sz="4000" dirty="0" err="1" smtClean="0"/>
              <a:t>piRNA</a:t>
            </a:r>
            <a:r>
              <a:rPr lang="en-US" sz="4000" dirty="0" smtClean="0"/>
              <a:t> role in cancer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07504" y="1352957"/>
            <a:ext cx="8820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Are </a:t>
            </a:r>
            <a:r>
              <a:rPr lang="en-US" sz="2000" dirty="0" err="1"/>
              <a:t>piRNAs</a:t>
            </a:r>
            <a:r>
              <a:rPr lang="en-US" sz="2000" dirty="0"/>
              <a:t> ectopically expressed in cancer? </a:t>
            </a:r>
            <a:r>
              <a:rPr lang="en-US" sz="2000" dirty="0" smtClean="0"/>
              <a:t>While PIWI </a:t>
            </a:r>
            <a:r>
              <a:rPr lang="en-US" sz="2000" dirty="0"/>
              <a:t>protein expression in cancer is </a:t>
            </a:r>
            <a:r>
              <a:rPr lang="en-US" sz="2000" dirty="0" smtClean="0"/>
              <a:t>quite extensively </a:t>
            </a:r>
            <a:r>
              <a:rPr lang="en-US" sz="2000" dirty="0"/>
              <a:t>documented, </a:t>
            </a:r>
            <a:r>
              <a:rPr lang="en-US" sz="2000" dirty="0" err="1"/>
              <a:t>piRNAs</a:t>
            </a:r>
            <a:r>
              <a:rPr lang="en-US" sz="2000" dirty="0"/>
              <a:t> have been </a:t>
            </a:r>
            <a:r>
              <a:rPr lang="en-US" sz="2000" dirty="0" smtClean="0"/>
              <a:t>detected in </a:t>
            </a:r>
            <a:r>
              <a:rPr lang="en-US" sz="2000" dirty="0"/>
              <a:t>a handful of cases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Which genes are regulated by </a:t>
            </a:r>
            <a:r>
              <a:rPr lang="en-US" sz="2000" dirty="0" err="1"/>
              <a:t>piRNAs</a:t>
            </a:r>
            <a:r>
              <a:rPr lang="en-US" sz="2000" dirty="0"/>
              <a:t> and </a:t>
            </a:r>
            <a:r>
              <a:rPr lang="en-US" sz="2000" dirty="0" smtClean="0"/>
              <a:t>PIWI proteins </a:t>
            </a:r>
            <a:r>
              <a:rPr lang="en-US" sz="2000" dirty="0"/>
              <a:t>in cancer</a:t>
            </a:r>
            <a:r>
              <a:rPr lang="en-US" sz="2000" dirty="0" smtClean="0"/>
              <a:t>?</a:t>
            </a:r>
          </a:p>
          <a:p>
            <a:endParaRPr lang="en-US" sz="2000" dirty="0"/>
          </a:p>
          <a:p>
            <a:r>
              <a:rPr lang="en-US" sz="2000" dirty="0"/>
              <a:t>Is the ectopic expression of PIWI proteins </a:t>
            </a:r>
            <a:r>
              <a:rPr lang="en-US" sz="2000" dirty="0" smtClean="0"/>
              <a:t>and </a:t>
            </a:r>
            <a:r>
              <a:rPr lang="en-US" sz="2000" dirty="0" err="1" smtClean="0"/>
              <a:t>piRNAs</a:t>
            </a:r>
            <a:r>
              <a:rPr lang="en-US" sz="2000" dirty="0" smtClean="0"/>
              <a:t> </a:t>
            </a:r>
            <a:r>
              <a:rPr lang="en-US" sz="2000" dirty="0"/>
              <a:t>driving cancer development </a:t>
            </a:r>
            <a:r>
              <a:rPr lang="en-US" sz="2000" dirty="0" smtClean="0"/>
              <a:t>and progression</a:t>
            </a:r>
            <a:r>
              <a:rPr lang="en-US" sz="2000" dirty="0"/>
              <a:t>?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12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854059"/>
            <a:ext cx="9145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29 </a:t>
            </a:r>
            <a:r>
              <a:rPr lang="en-US" dirty="0" err="1"/>
              <a:t>piRNA</a:t>
            </a:r>
            <a:r>
              <a:rPr lang="en-US" dirty="0"/>
              <a:t> sequence alignments from various regions of the human mitochondrial </a:t>
            </a:r>
            <a:r>
              <a:rPr lang="en-US" dirty="0" smtClean="0"/>
              <a:t>genome were identified. </a:t>
            </a:r>
            <a:r>
              <a:rPr lang="en-US" dirty="0"/>
              <a:t>Twelve </a:t>
            </a:r>
            <a:r>
              <a:rPr lang="en-US" dirty="0" smtClean="0"/>
              <a:t>out 29 </a:t>
            </a:r>
            <a:r>
              <a:rPr lang="en-US" dirty="0" err="1"/>
              <a:t>piRNA</a:t>
            </a:r>
            <a:r>
              <a:rPr lang="en-US" dirty="0"/>
              <a:t> sequences matched stem-loop fragment sequences of seven distinct </a:t>
            </a:r>
            <a:r>
              <a:rPr lang="en-US" dirty="0" err="1"/>
              <a:t>tRNAs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Kwon C, </a:t>
            </a:r>
            <a:r>
              <a:rPr lang="en-US" dirty="0" err="1"/>
              <a:t>Tak</a:t>
            </a:r>
            <a:r>
              <a:rPr lang="en-US" dirty="0"/>
              <a:t> H, Rho M, Chang HR, Kim YH, Kim KT, Balch C, Lee EK, Nam S. Detection of PIWI and </a:t>
            </a:r>
            <a:r>
              <a:rPr lang="en-US" dirty="0" err="1"/>
              <a:t>piRNAs</a:t>
            </a:r>
            <a:r>
              <a:rPr lang="en-US" dirty="0"/>
              <a:t> in the mitochondria of mammalian cancer cells. </a:t>
            </a:r>
            <a:r>
              <a:rPr lang="en-US" dirty="0" err="1"/>
              <a:t>Biochem</a:t>
            </a:r>
            <a:r>
              <a:rPr lang="en-US" dirty="0"/>
              <a:t> </a:t>
            </a:r>
            <a:r>
              <a:rPr lang="en-US" dirty="0" err="1"/>
              <a:t>Biophys</a:t>
            </a:r>
            <a:r>
              <a:rPr lang="en-US" dirty="0"/>
              <a:t> Res </a:t>
            </a:r>
            <a:r>
              <a:rPr lang="en-US" dirty="0" err="1"/>
              <a:t>Commun</a:t>
            </a:r>
            <a:r>
              <a:rPr lang="en-US" dirty="0"/>
              <a:t>. 2014 Mar 28;446(1):218-23. </a:t>
            </a:r>
            <a:r>
              <a:rPr lang="en-US" dirty="0" err="1"/>
              <a:t>doi</a:t>
            </a:r>
            <a:r>
              <a:rPr lang="en-US" dirty="0"/>
              <a:t>: 10.1016/j.bbrc.2014.02.112.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3" y="0"/>
            <a:ext cx="8333828" cy="485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0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16" y="5229314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is possible that mitochondrial </a:t>
            </a:r>
            <a:r>
              <a:rPr lang="en-US" dirty="0" err="1"/>
              <a:t>Piwi</a:t>
            </a:r>
            <a:r>
              <a:rPr lang="en-US" dirty="0"/>
              <a:t> and tRNA-generated</a:t>
            </a:r>
          </a:p>
          <a:p>
            <a:r>
              <a:rPr lang="en-US" dirty="0" err="1"/>
              <a:t>piRNAs</a:t>
            </a:r>
            <a:r>
              <a:rPr lang="en-US" dirty="0"/>
              <a:t> could contribute to cellular injury repair mechanisms.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3" y="0"/>
            <a:ext cx="8333828" cy="485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6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5760"/>
            <a:ext cx="8229600" cy="1143000"/>
          </a:xfrm>
        </p:spPr>
        <p:txBody>
          <a:bodyPr/>
          <a:lstStyle/>
          <a:p>
            <a:r>
              <a:rPr lang="en-US" dirty="0" smtClean="0"/>
              <a:t>IV. miRNAs in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Oval 294"/>
          <p:cNvSpPr/>
          <p:nvPr/>
        </p:nvSpPr>
        <p:spPr bwMode="auto">
          <a:xfrm rot="1341006">
            <a:off x="7177088" y="5176838"/>
            <a:ext cx="647700" cy="3603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58994">
            <a:off x="7319963" y="540226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" name="Oval 287"/>
          <p:cNvSpPr/>
          <p:nvPr/>
        </p:nvSpPr>
        <p:spPr bwMode="auto">
          <a:xfrm>
            <a:off x="7224713" y="3849688"/>
            <a:ext cx="352425" cy="60166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7" name="Freeform 326"/>
          <p:cNvSpPr/>
          <p:nvPr/>
        </p:nvSpPr>
        <p:spPr bwMode="auto">
          <a:xfrm rot="19557805">
            <a:off x="-33338" y="593725"/>
            <a:ext cx="2430463" cy="204788"/>
          </a:xfrm>
          <a:custGeom>
            <a:avLst/>
            <a:gdLst>
              <a:gd name="connsiteX0" fmla="*/ 0 w 2194560"/>
              <a:gd name="connsiteY0" fmla="*/ 192258 h 220393"/>
              <a:gd name="connsiteX1" fmla="*/ 422031 w 2194560"/>
              <a:gd name="connsiteY1" fmla="*/ 9378 h 220393"/>
              <a:gd name="connsiteX2" fmla="*/ 675250 w 2194560"/>
              <a:gd name="connsiteY2" fmla="*/ 135987 h 220393"/>
              <a:gd name="connsiteX3" fmla="*/ 1111348 w 2194560"/>
              <a:gd name="connsiteY3" fmla="*/ 9378 h 220393"/>
              <a:gd name="connsiteX4" fmla="*/ 1406770 w 2194560"/>
              <a:gd name="connsiteY4" fmla="*/ 178190 h 220393"/>
              <a:gd name="connsiteX5" fmla="*/ 1856936 w 2194560"/>
              <a:gd name="connsiteY5" fmla="*/ 51581 h 220393"/>
              <a:gd name="connsiteX6" fmla="*/ 2194560 w 2194560"/>
              <a:gd name="connsiteY6" fmla="*/ 220393 h 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220393">
                <a:moveTo>
                  <a:pt x="0" y="192258"/>
                </a:moveTo>
                <a:cubicBezTo>
                  <a:pt x="154744" y="105507"/>
                  <a:pt x="309489" y="18757"/>
                  <a:pt x="422031" y="9378"/>
                </a:cubicBezTo>
                <a:cubicBezTo>
                  <a:pt x="534573" y="0"/>
                  <a:pt x="560364" y="135987"/>
                  <a:pt x="675250" y="135987"/>
                </a:cubicBezTo>
                <a:cubicBezTo>
                  <a:pt x="790136" y="135987"/>
                  <a:pt x="989428" y="2344"/>
                  <a:pt x="1111348" y="9378"/>
                </a:cubicBezTo>
                <a:cubicBezTo>
                  <a:pt x="1233268" y="16412"/>
                  <a:pt x="1282505" y="171156"/>
                  <a:pt x="1406770" y="178190"/>
                </a:cubicBezTo>
                <a:cubicBezTo>
                  <a:pt x="1531035" y="185224"/>
                  <a:pt x="1725638" y="44547"/>
                  <a:pt x="1856936" y="51581"/>
                </a:cubicBezTo>
                <a:cubicBezTo>
                  <a:pt x="1988234" y="58615"/>
                  <a:pt x="2091397" y="139504"/>
                  <a:pt x="2194560" y="220393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8" name="Freeform 327"/>
          <p:cNvSpPr/>
          <p:nvPr/>
        </p:nvSpPr>
        <p:spPr bwMode="auto">
          <a:xfrm rot="19557805">
            <a:off x="-203200" y="669925"/>
            <a:ext cx="2430463" cy="204788"/>
          </a:xfrm>
          <a:custGeom>
            <a:avLst/>
            <a:gdLst>
              <a:gd name="connsiteX0" fmla="*/ 0 w 2194560"/>
              <a:gd name="connsiteY0" fmla="*/ 192258 h 220393"/>
              <a:gd name="connsiteX1" fmla="*/ 422031 w 2194560"/>
              <a:gd name="connsiteY1" fmla="*/ 9378 h 220393"/>
              <a:gd name="connsiteX2" fmla="*/ 675250 w 2194560"/>
              <a:gd name="connsiteY2" fmla="*/ 135987 h 220393"/>
              <a:gd name="connsiteX3" fmla="*/ 1111348 w 2194560"/>
              <a:gd name="connsiteY3" fmla="*/ 9378 h 220393"/>
              <a:gd name="connsiteX4" fmla="*/ 1406770 w 2194560"/>
              <a:gd name="connsiteY4" fmla="*/ 178190 h 220393"/>
              <a:gd name="connsiteX5" fmla="*/ 1856936 w 2194560"/>
              <a:gd name="connsiteY5" fmla="*/ 51581 h 220393"/>
              <a:gd name="connsiteX6" fmla="*/ 2194560 w 2194560"/>
              <a:gd name="connsiteY6" fmla="*/ 220393 h 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220393">
                <a:moveTo>
                  <a:pt x="0" y="192258"/>
                </a:moveTo>
                <a:cubicBezTo>
                  <a:pt x="154744" y="105507"/>
                  <a:pt x="309489" y="18757"/>
                  <a:pt x="422031" y="9378"/>
                </a:cubicBezTo>
                <a:cubicBezTo>
                  <a:pt x="534573" y="0"/>
                  <a:pt x="560364" y="135987"/>
                  <a:pt x="675250" y="135987"/>
                </a:cubicBezTo>
                <a:cubicBezTo>
                  <a:pt x="790136" y="135987"/>
                  <a:pt x="989428" y="2344"/>
                  <a:pt x="1111348" y="9378"/>
                </a:cubicBezTo>
                <a:cubicBezTo>
                  <a:pt x="1233268" y="16412"/>
                  <a:pt x="1282505" y="171156"/>
                  <a:pt x="1406770" y="178190"/>
                </a:cubicBezTo>
                <a:cubicBezTo>
                  <a:pt x="1531035" y="185224"/>
                  <a:pt x="1725638" y="44547"/>
                  <a:pt x="1856936" y="51581"/>
                </a:cubicBezTo>
                <a:cubicBezTo>
                  <a:pt x="1988234" y="58615"/>
                  <a:pt x="2091397" y="139504"/>
                  <a:pt x="2194560" y="220393"/>
                </a:cubicBezTo>
              </a:path>
            </a:pathLst>
          </a:cu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365" name="Straight Arrow Connector 364"/>
          <p:cNvCxnSpPr/>
          <p:nvPr/>
        </p:nvCxnSpPr>
        <p:spPr bwMode="auto">
          <a:xfrm>
            <a:off x="4152900" y="1825625"/>
            <a:ext cx="847725" cy="431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0" name="TextBox 383"/>
          <p:cNvSpPr txBox="1">
            <a:spLocks noChangeArrowheads="1"/>
          </p:cNvSpPr>
          <p:nvPr/>
        </p:nvSpPr>
        <p:spPr bwMode="auto">
          <a:xfrm>
            <a:off x="7053263" y="3541713"/>
            <a:ext cx="688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miRISC</a:t>
            </a:r>
          </a:p>
        </p:txBody>
      </p:sp>
      <p:cxnSp>
        <p:nvCxnSpPr>
          <p:cNvPr id="398" name="Straight Arrow Connector 397"/>
          <p:cNvCxnSpPr/>
          <p:nvPr/>
        </p:nvCxnSpPr>
        <p:spPr bwMode="auto">
          <a:xfrm flipV="1">
            <a:off x="1547813" y="3333750"/>
            <a:ext cx="654050" cy="128588"/>
          </a:xfrm>
          <a:prstGeom prst="straightConnector1">
            <a:avLst/>
          </a:prstGeom>
          <a:ln w="1905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6" name="Freeform 505"/>
          <p:cNvSpPr/>
          <p:nvPr/>
        </p:nvSpPr>
        <p:spPr bwMode="auto">
          <a:xfrm>
            <a:off x="166688" y="158750"/>
            <a:ext cx="5897562" cy="4467225"/>
          </a:xfrm>
          <a:custGeom>
            <a:avLst/>
            <a:gdLst>
              <a:gd name="connsiteX0" fmla="*/ 0 w 7358332"/>
              <a:gd name="connsiteY0" fmla="*/ 4744528 h 5270739"/>
              <a:gd name="connsiteX1" fmla="*/ 1173193 w 7358332"/>
              <a:gd name="connsiteY1" fmla="*/ 5106837 h 5270739"/>
              <a:gd name="connsiteX2" fmla="*/ 3450566 w 7358332"/>
              <a:gd name="connsiteY2" fmla="*/ 5072332 h 5270739"/>
              <a:gd name="connsiteX3" fmla="*/ 5710687 w 7358332"/>
              <a:gd name="connsiteY3" fmla="*/ 3916392 h 5270739"/>
              <a:gd name="connsiteX4" fmla="*/ 7125419 w 7358332"/>
              <a:gd name="connsiteY4" fmla="*/ 2156603 h 5270739"/>
              <a:gd name="connsiteX5" fmla="*/ 7108166 w 7358332"/>
              <a:gd name="connsiteY5" fmla="*/ 0 h 527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58332" h="5270739">
                <a:moveTo>
                  <a:pt x="0" y="4744528"/>
                </a:moveTo>
                <a:cubicBezTo>
                  <a:pt x="299049" y="4898365"/>
                  <a:pt x="598099" y="5052203"/>
                  <a:pt x="1173193" y="5106837"/>
                </a:cubicBezTo>
                <a:cubicBezTo>
                  <a:pt x="1748287" y="5161471"/>
                  <a:pt x="2694317" y="5270739"/>
                  <a:pt x="3450566" y="5072332"/>
                </a:cubicBezTo>
                <a:cubicBezTo>
                  <a:pt x="4206815" y="4873925"/>
                  <a:pt x="5098212" y="4402347"/>
                  <a:pt x="5710687" y="3916392"/>
                </a:cubicBezTo>
                <a:cubicBezTo>
                  <a:pt x="6323162" y="3430437"/>
                  <a:pt x="6892506" y="2809335"/>
                  <a:pt x="7125419" y="2156603"/>
                </a:cubicBezTo>
                <a:cubicBezTo>
                  <a:pt x="7358332" y="1503871"/>
                  <a:pt x="7233249" y="751935"/>
                  <a:pt x="7108166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143" name="Straight Arrow Connector 142"/>
          <p:cNvCxnSpPr/>
          <p:nvPr/>
        </p:nvCxnSpPr>
        <p:spPr bwMode="auto">
          <a:xfrm rot="5400000">
            <a:off x="7021513" y="4713287"/>
            <a:ext cx="395288" cy="220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 bwMode="auto">
          <a:xfrm>
            <a:off x="1231900" y="1057275"/>
            <a:ext cx="315913" cy="2111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5" name="Rectangle 149"/>
          <p:cNvSpPr>
            <a:spLocks noChangeArrowheads="1"/>
          </p:cNvSpPr>
          <p:nvPr/>
        </p:nvSpPr>
        <p:spPr bwMode="auto">
          <a:xfrm rot="-2042195">
            <a:off x="209550" y="276225"/>
            <a:ext cx="51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DNA</a:t>
            </a:r>
          </a:p>
        </p:txBody>
      </p:sp>
      <p:pic>
        <p:nvPicPr>
          <p:cNvPr id="430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174750"/>
            <a:ext cx="15430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TextBox 152"/>
          <p:cNvSpPr txBox="1"/>
          <p:nvPr/>
        </p:nvSpPr>
        <p:spPr bwMode="auto">
          <a:xfrm>
            <a:off x="2659063" y="1139825"/>
            <a:ext cx="755650" cy="523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dirty="0" err="1"/>
              <a:t>Drosha</a:t>
            </a:r>
            <a:r>
              <a:rPr lang="en-CA" sz="1400" dirty="0"/>
              <a:t>-</a:t>
            </a:r>
          </a:p>
          <a:p>
            <a:pPr>
              <a:defRPr/>
            </a:pPr>
            <a:r>
              <a:rPr lang="en-CA" sz="1400" dirty="0"/>
              <a:t>DGCR8</a:t>
            </a:r>
          </a:p>
        </p:txBody>
      </p:sp>
      <p:pic>
        <p:nvPicPr>
          <p:cNvPr id="43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36937" y="1512888"/>
            <a:ext cx="1000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0774">
            <a:off x="152400" y="2703513"/>
            <a:ext cx="154146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9" name="Straight Arrow Connector 158"/>
          <p:cNvCxnSpPr/>
          <p:nvPr/>
        </p:nvCxnSpPr>
        <p:spPr bwMode="auto">
          <a:xfrm rot="5400000">
            <a:off x="758825" y="2335213"/>
            <a:ext cx="695325" cy="250825"/>
          </a:xfrm>
          <a:prstGeom prst="straightConnector1">
            <a:avLst/>
          </a:prstGeom>
          <a:ln w="1905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 bwMode="auto">
          <a:xfrm>
            <a:off x="495300" y="2112963"/>
            <a:ext cx="539750" cy="5302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3032" name="TextBox 161"/>
          <p:cNvSpPr txBox="1">
            <a:spLocks noChangeArrowheads="1"/>
          </p:cNvSpPr>
          <p:nvPr/>
        </p:nvSpPr>
        <p:spPr bwMode="auto">
          <a:xfrm flipH="1">
            <a:off x="434975" y="2222500"/>
            <a:ext cx="78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 b="1"/>
              <a:t>ADAR</a:t>
            </a:r>
          </a:p>
        </p:txBody>
      </p:sp>
      <p:sp>
        <p:nvSpPr>
          <p:cNvPr id="43033" name="TextBox 163"/>
          <p:cNvSpPr txBox="1">
            <a:spLocks noChangeArrowheads="1"/>
          </p:cNvSpPr>
          <p:nvPr/>
        </p:nvSpPr>
        <p:spPr bwMode="auto">
          <a:xfrm>
            <a:off x="657225" y="2898775"/>
            <a:ext cx="27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*</a:t>
            </a:r>
          </a:p>
        </p:txBody>
      </p:sp>
      <p:sp>
        <p:nvSpPr>
          <p:cNvPr id="43034" name="TextBox 164"/>
          <p:cNvSpPr txBox="1">
            <a:spLocks noChangeArrowheads="1"/>
          </p:cNvSpPr>
          <p:nvPr/>
        </p:nvSpPr>
        <p:spPr bwMode="auto">
          <a:xfrm>
            <a:off x="685800" y="3200400"/>
            <a:ext cx="27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*</a:t>
            </a:r>
          </a:p>
        </p:txBody>
      </p:sp>
      <p:pic>
        <p:nvPicPr>
          <p:cNvPr id="430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28962">
            <a:off x="1930401" y="2633662"/>
            <a:ext cx="15430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6" name="TextBox 171"/>
          <p:cNvSpPr txBox="1">
            <a:spLocks noChangeArrowheads="1"/>
          </p:cNvSpPr>
          <p:nvPr/>
        </p:nvSpPr>
        <p:spPr bwMode="auto">
          <a:xfrm rot="-1188188">
            <a:off x="2359025" y="2895600"/>
            <a:ext cx="27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*</a:t>
            </a:r>
          </a:p>
        </p:txBody>
      </p:sp>
      <p:sp>
        <p:nvSpPr>
          <p:cNvPr id="43037" name="TextBox 172"/>
          <p:cNvSpPr txBox="1">
            <a:spLocks noChangeArrowheads="1"/>
          </p:cNvSpPr>
          <p:nvPr/>
        </p:nvSpPr>
        <p:spPr bwMode="auto">
          <a:xfrm rot="-1188188">
            <a:off x="2357438" y="3132138"/>
            <a:ext cx="27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*</a:t>
            </a:r>
          </a:p>
        </p:txBody>
      </p:sp>
      <p:cxnSp>
        <p:nvCxnSpPr>
          <p:cNvPr id="174" name="Straight Arrow Connector 173"/>
          <p:cNvCxnSpPr/>
          <p:nvPr/>
        </p:nvCxnSpPr>
        <p:spPr bwMode="auto">
          <a:xfrm rot="5400000" flipH="1" flipV="1">
            <a:off x="3164682" y="2004219"/>
            <a:ext cx="601662" cy="508000"/>
          </a:xfrm>
          <a:prstGeom prst="straightConnector1">
            <a:avLst/>
          </a:prstGeom>
          <a:ln w="1905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 bwMode="auto">
          <a:xfrm flipV="1">
            <a:off x="2787650" y="1754188"/>
            <a:ext cx="62865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 bwMode="auto">
          <a:xfrm>
            <a:off x="3452813" y="2389188"/>
            <a:ext cx="755650" cy="522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dirty="0" err="1"/>
              <a:t>Drosha</a:t>
            </a:r>
            <a:r>
              <a:rPr lang="en-CA" sz="1400" dirty="0"/>
              <a:t>-</a:t>
            </a:r>
          </a:p>
          <a:p>
            <a:pPr>
              <a:defRPr/>
            </a:pPr>
            <a:r>
              <a:rPr lang="en-CA" sz="1400" dirty="0"/>
              <a:t>DGCR8</a:t>
            </a:r>
          </a:p>
        </p:txBody>
      </p:sp>
      <p:pic>
        <p:nvPicPr>
          <p:cNvPr id="430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8862">
            <a:off x="5368925" y="3030538"/>
            <a:ext cx="1000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" name="Rounded Rectangle 229"/>
          <p:cNvSpPr/>
          <p:nvPr/>
        </p:nvSpPr>
        <p:spPr bwMode="auto">
          <a:xfrm rot="1971463">
            <a:off x="5116513" y="1993900"/>
            <a:ext cx="39528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3050" name="Rectangle 145"/>
          <p:cNvSpPr>
            <a:spLocks noChangeArrowheads="1"/>
          </p:cNvSpPr>
          <p:nvPr/>
        </p:nvSpPr>
        <p:spPr bwMode="auto">
          <a:xfrm rot="-3386304">
            <a:off x="4840288" y="2293937"/>
            <a:ext cx="946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Exportin-5</a:t>
            </a:r>
          </a:p>
        </p:txBody>
      </p:sp>
      <p:cxnSp>
        <p:nvCxnSpPr>
          <p:cNvPr id="242" name="Straight Arrow Connector 241"/>
          <p:cNvCxnSpPr/>
          <p:nvPr/>
        </p:nvCxnSpPr>
        <p:spPr bwMode="auto">
          <a:xfrm>
            <a:off x="5561013" y="2846388"/>
            <a:ext cx="241300" cy="161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 bwMode="auto">
          <a:xfrm>
            <a:off x="6281738" y="3138488"/>
            <a:ext cx="655637" cy="523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dirty="0"/>
              <a:t>Dicer/</a:t>
            </a:r>
          </a:p>
          <a:p>
            <a:pPr>
              <a:defRPr/>
            </a:pPr>
            <a:r>
              <a:rPr lang="en-CA" sz="1400" dirty="0" err="1"/>
              <a:t>dsRBD</a:t>
            </a:r>
            <a:endParaRPr lang="en-CA" sz="1400" dirty="0"/>
          </a:p>
        </p:txBody>
      </p:sp>
      <p:cxnSp>
        <p:nvCxnSpPr>
          <p:cNvPr id="253" name="Straight Arrow Connector 252"/>
          <p:cNvCxnSpPr/>
          <p:nvPr/>
        </p:nvCxnSpPr>
        <p:spPr bwMode="auto">
          <a:xfrm>
            <a:off x="5992813" y="3381375"/>
            <a:ext cx="309562" cy="2444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91263" y="3763963"/>
            <a:ext cx="293687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3681413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" name="Oval 283"/>
          <p:cNvSpPr/>
          <p:nvPr/>
        </p:nvSpPr>
        <p:spPr bwMode="auto">
          <a:xfrm>
            <a:off x="7107238" y="4011613"/>
            <a:ext cx="647700" cy="3603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43079" name="TextBox 284"/>
          <p:cNvSpPr txBox="1">
            <a:spLocks noChangeArrowheads="1"/>
          </p:cNvSpPr>
          <p:nvPr/>
        </p:nvSpPr>
        <p:spPr bwMode="auto">
          <a:xfrm>
            <a:off x="7065963" y="3968750"/>
            <a:ext cx="671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600"/>
              <a:t>AGO1</a:t>
            </a:r>
          </a:p>
        </p:txBody>
      </p:sp>
      <p:pic>
        <p:nvPicPr>
          <p:cNvPr id="430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50113" y="42370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81" name="TextBox 288"/>
          <p:cNvSpPr txBox="1">
            <a:spLocks noChangeArrowheads="1"/>
          </p:cNvSpPr>
          <p:nvPr/>
        </p:nvSpPr>
        <p:spPr bwMode="auto">
          <a:xfrm>
            <a:off x="3933825" y="1460500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pre-miRNA</a:t>
            </a:r>
          </a:p>
        </p:txBody>
      </p:sp>
      <p:cxnSp>
        <p:nvCxnSpPr>
          <p:cNvPr id="290" name="Straight Arrow Connector 289"/>
          <p:cNvCxnSpPr/>
          <p:nvPr/>
        </p:nvCxnSpPr>
        <p:spPr bwMode="auto">
          <a:xfrm>
            <a:off x="6664325" y="3849688"/>
            <a:ext cx="352425" cy="161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Freeform 292"/>
          <p:cNvSpPr/>
          <p:nvPr/>
        </p:nvSpPr>
        <p:spPr bwMode="auto">
          <a:xfrm rot="1044580">
            <a:off x="6429375" y="4930775"/>
            <a:ext cx="627063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94" name="Freeform 293"/>
          <p:cNvSpPr/>
          <p:nvPr/>
        </p:nvSpPr>
        <p:spPr bwMode="auto">
          <a:xfrm rot="1233086">
            <a:off x="7010400" y="5154613"/>
            <a:ext cx="627063" cy="182562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98" name="Oval 297"/>
          <p:cNvSpPr/>
          <p:nvPr/>
        </p:nvSpPr>
        <p:spPr bwMode="auto">
          <a:xfrm rot="1823962">
            <a:off x="4610100" y="5153025"/>
            <a:ext cx="1930400" cy="1168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3" name="Oval 302"/>
          <p:cNvSpPr/>
          <p:nvPr/>
        </p:nvSpPr>
        <p:spPr bwMode="auto">
          <a:xfrm rot="1341006">
            <a:off x="5651500" y="5543550"/>
            <a:ext cx="596900" cy="290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299" name="Freeform 298"/>
          <p:cNvSpPr/>
          <p:nvPr/>
        </p:nvSpPr>
        <p:spPr bwMode="auto">
          <a:xfrm rot="1044580">
            <a:off x="4913313" y="5321300"/>
            <a:ext cx="625475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0" name="Freeform 299"/>
          <p:cNvSpPr/>
          <p:nvPr/>
        </p:nvSpPr>
        <p:spPr bwMode="auto">
          <a:xfrm rot="1233086">
            <a:off x="5492750" y="5545138"/>
            <a:ext cx="627063" cy="182562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4" name="Oval 303"/>
          <p:cNvSpPr/>
          <p:nvPr/>
        </p:nvSpPr>
        <p:spPr bwMode="auto">
          <a:xfrm rot="1341006">
            <a:off x="5694363" y="5943600"/>
            <a:ext cx="596900" cy="290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301" name="Freeform 300"/>
          <p:cNvSpPr/>
          <p:nvPr/>
        </p:nvSpPr>
        <p:spPr bwMode="auto">
          <a:xfrm rot="1044580">
            <a:off x="4932363" y="5737225"/>
            <a:ext cx="625475" cy="182563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2" name="Freeform 301"/>
          <p:cNvSpPr/>
          <p:nvPr/>
        </p:nvSpPr>
        <p:spPr bwMode="auto">
          <a:xfrm rot="1233086">
            <a:off x="5511800" y="5959475"/>
            <a:ext cx="627063" cy="184150"/>
          </a:xfrm>
          <a:custGeom>
            <a:avLst/>
            <a:gdLst>
              <a:gd name="connsiteX0" fmla="*/ 0 w 626533"/>
              <a:gd name="connsiteY0" fmla="*/ 129822 h 183444"/>
              <a:gd name="connsiteX1" fmla="*/ 59266 w 626533"/>
              <a:gd name="connsiteY1" fmla="*/ 163688 h 183444"/>
              <a:gd name="connsiteX2" fmla="*/ 203200 w 626533"/>
              <a:gd name="connsiteY2" fmla="*/ 11288 h 183444"/>
              <a:gd name="connsiteX3" fmla="*/ 338666 w 626533"/>
              <a:gd name="connsiteY3" fmla="*/ 180622 h 183444"/>
              <a:gd name="connsiteX4" fmla="*/ 508000 w 626533"/>
              <a:gd name="connsiteY4" fmla="*/ 2822 h 183444"/>
              <a:gd name="connsiteX5" fmla="*/ 626533 w 626533"/>
              <a:gd name="connsiteY5" fmla="*/ 163688 h 18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33" h="183444">
                <a:moveTo>
                  <a:pt x="0" y="129822"/>
                </a:moveTo>
                <a:cubicBezTo>
                  <a:pt x="12699" y="156633"/>
                  <a:pt x="25399" y="183444"/>
                  <a:pt x="59266" y="163688"/>
                </a:cubicBezTo>
                <a:cubicBezTo>
                  <a:pt x="93133" y="143932"/>
                  <a:pt x="156633" y="8466"/>
                  <a:pt x="203200" y="11288"/>
                </a:cubicBezTo>
                <a:cubicBezTo>
                  <a:pt x="249767" y="14110"/>
                  <a:pt x="287866" y="182033"/>
                  <a:pt x="338666" y="180622"/>
                </a:cubicBezTo>
                <a:cubicBezTo>
                  <a:pt x="389466" y="179211"/>
                  <a:pt x="460022" y="5644"/>
                  <a:pt x="508000" y="2822"/>
                </a:cubicBezTo>
                <a:cubicBezTo>
                  <a:pt x="555978" y="0"/>
                  <a:pt x="591255" y="81844"/>
                  <a:pt x="626533" y="163688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3092" name="TextBox 304"/>
          <p:cNvSpPr txBox="1">
            <a:spLocks noChangeArrowheads="1"/>
          </p:cNvSpPr>
          <p:nvPr/>
        </p:nvSpPr>
        <p:spPr bwMode="auto">
          <a:xfrm>
            <a:off x="4922838" y="5035550"/>
            <a:ext cx="695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 b="1"/>
              <a:t>P body</a:t>
            </a:r>
          </a:p>
        </p:txBody>
      </p:sp>
      <p:cxnSp>
        <p:nvCxnSpPr>
          <p:cNvPr id="306" name="Straight Arrow Connector 305"/>
          <p:cNvCxnSpPr/>
          <p:nvPr/>
        </p:nvCxnSpPr>
        <p:spPr bwMode="auto">
          <a:xfrm rot="10800000" flipV="1">
            <a:off x="6475413" y="5229225"/>
            <a:ext cx="352425" cy="312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 bwMode="auto">
          <a:xfrm rot="10800000" flipV="1">
            <a:off x="5421313" y="3889375"/>
            <a:ext cx="603250" cy="244475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Oval 313"/>
          <p:cNvSpPr/>
          <p:nvPr/>
        </p:nvSpPr>
        <p:spPr bwMode="auto">
          <a:xfrm>
            <a:off x="4575175" y="4176713"/>
            <a:ext cx="649288" cy="3603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43096" name="TextBox 314"/>
          <p:cNvSpPr txBox="1">
            <a:spLocks noChangeArrowheads="1"/>
          </p:cNvSpPr>
          <p:nvPr/>
        </p:nvSpPr>
        <p:spPr bwMode="auto">
          <a:xfrm>
            <a:off x="4533900" y="4133850"/>
            <a:ext cx="673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600"/>
              <a:t>AGO1</a:t>
            </a:r>
          </a:p>
        </p:txBody>
      </p:sp>
      <p:pic>
        <p:nvPicPr>
          <p:cNvPr id="430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9638" y="4402138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" name="Oval 328"/>
          <p:cNvSpPr/>
          <p:nvPr/>
        </p:nvSpPr>
        <p:spPr bwMode="auto">
          <a:xfrm>
            <a:off x="3775075" y="3330575"/>
            <a:ext cx="647700" cy="3603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43099" name="TextBox 344"/>
          <p:cNvSpPr txBox="1">
            <a:spLocks noChangeArrowheads="1"/>
          </p:cNvSpPr>
          <p:nvPr/>
        </p:nvSpPr>
        <p:spPr bwMode="auto">
          <a:xfrm>
            <a:off x="3733800" y="3295650"/>
            <a:ext cx="6715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600"/>
              <a:t>AGO1</a:t>
            </a:r>
          </a:p>
        </p:txBody>
      </p:sp>
      <p:pic>
        <p:nvPicPr>
          <p:cNvPr id="431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17950" y="3556000"/>
            <a:ext cx="2952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3" name="Straight Arrow Connector 352"/>
          <p:cNvCxnSpPr/>
          <p:nvPr/>
        </p:nvCxnSpPr>
        <p:spPr bwMode="auto">
          <a:xfrm rot="10800000">
            <a:off x="4133850" y="3763963"/>
            <a:ext cx="477838" cy="36195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02" name="TextBox 360"/>
          <p:cNvSpPr txBox="1">
            <a:spLocks noChangeArrowheads="1"/>
          </p:cNvSpPr>
          <p:nvPr/>
        </p:nvSpPr>
        <p:spPr bwMode="auto">
          <a:xfrm>
            <a:off x="4371975" y="3721100"/>
            <a:ext cx="1495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Nuclear migration</a:t>
            </a:r>
          </a:p>
        </p:txBody>
      </p:sp>
      <p:sp>
        <p:nvSpPr>
          <p:cNvPr id="43103" name="TextBox 94"/>
          <p:cNvSpPr txBox="1">
            <a:spLocks noChangeArrowheads="1"/>
          </p:cNvSpPr>
          <p:nvPr/>
        </p:nvSpPr>
        <p:spPr bwMode="auto">
          <a:xfrm>
            <a:off x="1547813" y="911225"/>
            <a:ext cx="93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pri-miRNA</a:t>
            </a:r>
          </a:p>
        </p:txBody>
      </p:sp>
      <p:sp>
        <p:nvSpPr>
          <p:cNvPr id="43104" name="TextBox 95"/>
          <p:cNvSpPr txBox="1">
            <a:spLocks noChangeArrowheads="1"/>
          </p:cNvSpPr>
          <p:nvPr/>
        </p:nvSpPr>
        <p:spPr bwMode="auto">
          <a:xfrm>
            <a:off x="566738" y="3814763"/>
            <a:ext cx="938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pri-miRNA</a:t>
            </a:r>
          </a:p>
        </p:txBody>
      </p:sp>
      <p:sp>
        <p:nvSpPr>
          <p:cNvPr id="43105" name="TextBox 96"/>
          <p:cNvSpPr txBox="1">
            <a:spLocks noChangeArrowheads="1"/>
          </p:cNvSpPr>
          <p:nvPr/>
        </p:nvSpPr>
        <p:spPr bwMode="auto">
          <a:xfrm>
            <a:off x="1851025" y="2560638"/>
            <a:ext cx="93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pri-miRNA</a:t>
            </a:r>
          </a:p>
        </p:txBody>
      </p:sp>
      <p:sp>
        <p:nvSpPr>
          <p:cNvPr id="43106" name="TextBox 97"/>
          <p:cNvSpPr txBox="1">
            <a:spLocks noChangeArrowheads="1"/>
          </p:cNvSpPr>
          <p:nvPr/>
        </p:nvSpPr>
        <p:spPr bwMode="auto">
          <a:xfrm>
            <a:off x="2733675" y="28575"/>
            <a:ext cx="94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Nucleus</a:t>
            </a:r>
          </a:p>
        </p:txBody>
      </p:sp>
      <p:sp>
        <p:nvSpPr>
          <p:cNvPr id="43107" name="TextBox 98"/>
          <p:cNvSpPr txBox="1">
            <a:spLocks noChangeArrowheads="1"/>
          </p:cNvSpPr>
          <p:nvPr/>
        </p:nvSpPr>
        <p:spPr bwMode="auto">
          <a:xfrm>
            <a:off x="2498725" y="4699000"/>
            <a:ext cx="1189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Cytoplasm</a:t>
            </a:r>
          </a:p>
        </p:txBody>
      </p:sp>
      <p:sp>
        <p:nvSpPr>
          <p:cNvPr id="43108" name="Rectangle 2"/>
          <p:cNvSpPr>
            <a:spLocks noChangeArrowheads="1"/>
          </p:cNvSpPr>
          <p:nvPr/>
        </p:nvSpPr>
        <p:spPr bwMode="auto">
          <a:xfrm>
            <a:off x="0" y="6096000"/>
            <a:ext cx="495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chemeClr val="tx2"/>
                </a:solidFill>
                <a:latin typeface="Comic Sans MS" pitchFamily="66" charset="0"/>
              </a:rPr>
              <a:t>miRNA biogenesis</a:t>
            </a:r>
          </a:p>
        </p:txBody>
      </p:sp>
    </p:spTree>
    <p:extLst>
      <p:ext uri="{BB962C8B-B14F-4D97-AF65-F5344CB8AC3E}">
        <p14:creationId xmlns:p14="http://schemas.microsoft.com/office/powerpoint/2010/main" val="10157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77"/>
          <p:cNvGrpSpPr>
            <a:grpSpLocks/>
          </p:cNvGrpSpPr>
          <p:nvPr/>
        </p:nvGrpSpPr>
        <p:grpSpPr bwMode="auto">
          <a:xfrm>
            <a:off x="371475" y="598488"/>
            <a:ext cx="7358063" cy="6183312"/>
            <a:chOff x="370929" y="598747"/>
            <a:chExt cx="7358332" cy="6183053"/>
          </a:xfrm>
        </p:grpSpPr>
        <p:sp>
          <p:nvSpPr>
            <p:cNvPr id="349" name="Freeform 348"/>
            <p:cNvSpPr/>
            <p:nvPr/>
          </p:nvSpPr>
          <p:spPr>
            <a:xfrm>
              <a:off x="5667023" y="2929099"/>
              <a:ext cx="514369" cy="360347"/>
            </a:xfrm>
            <a:custGeom>
              <a:avLst/>
              <a:gdLst>
                <a:gd name="connsiteX0" fmla="*/ 95250 w 514350"/>
                <a:gd name="connsiteY0" fmla="*/ 17992 h 360892"/>
                <a:gd name="connsiteX1" fmla="*/ 260350 w 514350"/>
                <a:gd name="connsiteY1" fmla="*/ 17992 h 360892"/>
                <a:gd name="connsiteX2" fmla="*/ 196850 w 514350"/>
                <a:gd name="connsiteY2" fmla="*/ 125942 h 360892"/>
                <a:gd name="connsiteX3" fmla="*/ 88900 w 514350"/>
                <a:gd name="connsiteY3" fmla="*/ 157692 h 360892"/>
                <a:gd name="connsiteX4" fmla="*/ 12700 w 514350"/>
                <a:gd name="connsiteY4" fmla="*/ 246592 h 360892"/>
                <a:gd name="connsiteX5" fmla="*/ 12700 w 514350"/>
                <a:gd name="connsiteY5" fmla="*/ 310092 h 360892"/>
                <a:gd name="connsiteX6" fmla="*/ 69850 w 514350"/>
                <a:gd name="connsiteY6" fmla="*/ 360892 h 360892"/>
                <a:gd name="connsiteX7" fmla="*/ 177800 w 514350"/>
                <a:gd name="connsiteY7" fmla="*/ 310092 h 360892"/>
                <a:gd name="connsiteX8" fmla="*/ 203200 w 514350"/>
                <a:gd name="connsiteY8" fmla="*/ 195792 h 360892"/>
                <a:gd name="connsiteX9" fmla="*/ 311150 w 514350"/>
                <a:gd name="connsiteY9" fmla="*/ 62442 h 360892"/>
                <a:gd name="connsiteX10" fmla="*/ 450850 w 514350"/>
                <a:gd name="connsiteY10" fmla="*/ 75142 h 360892"/>
                <a:gd name="connsiteX11" fmla="*/ 514350 w 514350"/>
                <a:gd name="connsiteY11" fmla="*/ 183092 h 36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0" h="360892">
                  <a:moveTo>
                    <a:pt x="95250" y="17992"/>
                  </a:moveTo>
                  <a:cubicBezTo>
                    <a:pt x="169333" y="8996"/>
                    <a:pt x="243417" y="0"/>
                    <a:pt x="260350" y="17992"/>
                  </a:cubicBezTo>
                  <a:cubicBezTo>
                    <a:pt x="277283" y="35984"/>
                    <a:pt x="225425" y="102659"/>
                    <a:pt x="196850" y="125942"/>
                  </a:cubicBezTo>
                  <a:cubicBezTo>
                    <a:pt x="168275" y="149225"/>
                    <a:pt x="119592" y="137584"/>
                    <a:pt x="88900" y="157692"/>
                  </a:cubicBezTo>
                  <a:cubicBezTo>
                    <a:pt x="58208" y="177800"/>
                    <a:pt x="25400" y="221192"/>
                    <a:pt x="12700" y="246592"/>
                  </a:cubicBezTo>
                  <a:cubicBezTo>
                    <a:pt x="0" y="271992"/>
                    <a:pt x="3175" y="291042"/>
                    <a:pt x="12700" y="310092"/>
                  </a:cubicBezTo>
                  <a:cubicBezTo>
                    <a:pt x="22225" y="329142"/>
                    <a:pt x="42333" y="360892"/>
                    <a:pt x="69850" y="360892"/>
                  </a:cubicBezTo>
                  <a:cubicBezTo>
                    <a:pt x="97367" y="360892"/>
                    <a:pt x="155575" y="337609"/>
                    <a:pt x="177800" y="310092"/>
                  </a:cubicBezTo>
                  <a:cubicBezTo>
                    <a:pt x="200025" y="282575"/>
                    <a:pt x="180975" y="237067"/>
                    <a:pt x="203200" y="195792"/>
                  </a:cubicBezTo>
                  <a:cubicBezTo>
                    <a:pt x="225425" y="154517"/>
                    <a:pt x="269875" y="82550"/>
                    <a:pt x="311150" y="62442"/>
                  </a:cubicBezTo>
                  <a:cubicBezTo>
                    <a:pt x="352425" y="42334"/>
                    <a:pt x="416983" y="55034"/>
                    <a:pt x="450850" y="75142"/>
                  </a:cubicBezTo>
                  <a:cubicBezTo>
                    <a:pt x="484717" y="95250"/>
                    <a:pt x="499533" y="139171"/>
                    <a:pt x="514350" y="183092"/>
                  </a:cubicBezTo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502" name="Oval 501"/>
            <p:cNvSpPr/>
            <p:nvPr/>
          </p:nvSpPr>
          <p:spPr>
            <a:xfrm>
              <a:off x="3450792" y="6400816"/>
              <a:ext cx="576284" cy="2889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201" name="Straight Arrow Connector 200"/>
            <p:cNvCxnSpPr/>
            <p:nvPr/>
          </p:nvCxnSpPr>
          <p:spPr>
            <a:xfrm>
              <a:off x="5944846" y="5372159"/>
              <a:ext cx="715988" cy="5000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6065500" y="5456294"/>
              <a:ext cx="576283" cy="288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7112" name="TextBox 203"/>
            <p:cNvSpPr txBox="1">
              <a:spLocks noChangeArrowheads="1"/>
            </p:cNvSpPr>
            <p:nvPr/>
          </p:nvSpPr>
          <p:spPr bwMode="auto">
            <a:xfrm>
              <a:off x="6065136" y="5456558"/>
              <a:ext cx="5725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 b="1">
                  <a:solidFill>
                    <a:schemeClr val="bg1"/>
                  </a:solidFill>
                </a:rPr>
                <a:t>Dicer</a:t>
              </a: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 rot="10800000" flipV="1">
              <a:off x="1877522" y="1870281"/>
              <a:ext cx="677887" cy="5698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rot="5400000">
              <a:off x="4786728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rot="5400000">
              <a:off x="4928020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rot="5400000">
              <a:off x="4858168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rot="5400000">
              <a:off x="4999461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4812916" y="6677029"/>
              <a:ext cx="2873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>
              <a:off x="4858956" y="6526224"/>
              <a:ext cx="2873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 rot="5400000">
              <a:off x="4821654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rot="5400000">
              <a:off x="4962947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rot="5400000">
              <a:off x="4893094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rot="5400000">
              <a:off x="5034387" y="659845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 rot="5400000">
              <a:off x="7617344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 rot="5400000">
              <a:off x="7537966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 rot="5400000">
              <a:off x="7574480" y="6090473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 rot="5400000">
              <a:off x="7507803" y="6084123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>
              <a:off x="7553042" y="6011895"/>
              <a:ext cx="1508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7551454" y="6161114"/>
              <a:ext cx="1508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 rot="5400000">
              <a:off x="6245693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/>
            <p:cNvCxnSpPr/>
            <p:nvPr/>
          </p:nvCxnSpPr>
          <p:spPr>
            <a:xfrm rot="5400000">
              <a:off x="6398099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/>
            <p:cNvCxnSpPr/>
            <p:nvPr/>
          </p:nvCxnSpPr>
          <p:spPr>
            <a:xfrm rot="5400000">
              <a:off x="6702910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 rot="5400000">
              <a:off x="6855316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rot="5400000">
              <a:off x="7160127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 rot="5400000">
              <a:off x="7312532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rot="5400000">
              <a:off x="7479227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 rot="5400000">
              <a:off x="6318721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rot="5400000">
              <a:off x="6775938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rot="5400000">
              <a:off x="7080749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rot="5400000">
              <a:off x="7233155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rot="5400000">
              <a:off x="6461601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rot="5400000">
              <a:off x="6614007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>
              <a:off x="6254419" y="6159526"/>
              <a:ext cx="288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>
              <a:off x="6254419" y="6015070"/>
              <a:ext cx="288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Freeform 446"/>
            <p:cNvSpPr/>
            <p:nvPr/>
          </p:nvSpPr>
          <p:spPr>
            <a:xfrm>
              <a:off x="7399049" y="5984908"/>
              <a:ext cx="153993" cy="30162"/>
            </a:xfrm>
            <a:custGeom>
              <a:avLst/>
              <a:gdLst>
                <a:gd name="connsiteX0" fmla="*/ 0 w 154781"/>
                <a:gd name="connsiteY0" fmla="*/ 26988 h 29369"/>
                <a:gd name="connsiteX1" fmla="*/ 59531 w 154781"/>
                <a:gd name="connsiteY1" fmla="*/ 3175 h 29369"/>
                <a:gd name="connsiteX2" fmla="*/ 100013 w 154781"/>
                <a:gd name="connsiteY2" fmla="*/ 7938 h 29369"/>
                <a:gd name="connsiteX3" fmla="*/ 154781 w 154781"/>
                <a:gd name="connsiteY3" fmla="*/ 29369 h 2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81" h="29369">
                  <a:moveTo>
                    <a:pt x="0" y="26988"/>
                  </a:moveTo>
                  <a:cubicBezTo>
                    <a:pt x="21431" y="16669"/>
                    <a:pt x="42862" y="6350"/>
                    <a:pt x="59531" y="3175"/>
                  </a:cubicBezTo>
                  <a:cubicBezTo>
                    <a:pt x="76200" y="0"/>
                    <a:pt x="84138" y="3572"/>
                    <a:pt x="100013" y="7938"/>
                  </a:cubicBezTo>
                  <a:cubicBezTo>
                    <a:pt x="115888" y="12304"/>
                    <a:pt x="135334" y="20836"/>
                    <a:pt x="154781" y="2936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48" name="Freeform 447"/>
            <p:cNvSpPr/>
            <p:nvPr/>
          </p:nvSpPr>
          <p:spPr>
            <a:xfrm>
              <a:off x="6543355" y="5984908"/>
              <a:ext cx="153994" cy="30162"/>
            </a:xfrm>
            <a:custGeom>
              <a:avLst/>
              <a:gdLst>
                <a:gd name="connsiteX0" fmla="*/ 0 w 154781"/>
                <a:gd name="connsiteY0" fmla="*/ 26988 h 29369"/>
                <a:gd name="connsiteX1" fmla="*/ 59531 w 154781"/>
                <a:gd name="connsiteY1" fmla="*/ 3175 h 29369"/>
                <a:gd name="connsiteX2" fmla="*/ 100013 w 154781"/>
                <a:gd name="connsiteY2" fmla="*/ 7938 h 29369"/>
                <a:gd name="connsiteX3" fmla="*/ 154781 w 154781"/>
                <a:gd name="connsiteY3" fmla="*/ 29369 h 2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81" h="29369">
                  <a:moveTo>
                    <a:pt x="0" y="26988"/>
                  </a:moveTo>
                  <a:cubicBezTo>
                    <a:pt x="21431" y="16669"/>
                    <a:pt x="42862" y="6350"/>
                    <a:pt x="59531" y="3175"/>
                  </a:cubicBezTo>
                  <a:cubicBezTo>
                    <a:pt x="76200" y="0"/>
                    <a:pt x="84138" y="3572"/>
                    <a:pt x="100013" y="7938"/>
                  </a:cubicBezTo>
                  <a:cubicBezTo>
                    <a:pt x="115888" y="12304"/>
                    <a:pt x="135334" y="20836"/>
                    <a:pt x="154781" y="2936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49" name="Freeform 448"/>
            <p:cNvSpPr/>
            <p:nvPr/>
          </p:nvSpPr>
          <p:spPr>
            <a:xfrm rot="10800000">
              <a:off x="6532242" y="6159526"/>
              <a:ext cx="153993" cy="28574"/>
            </a:xfrm>
            <a:custGeom>
              <a:avLst/>
              <a:gdLst>
                <a:gd name="connsiteX0" fmla="*/ 0 w 154781"/>
                <a:gd name="connsiteY0" fmla="*/ 26988 h 29369"/>
                <a:gd name="connsiteX1" fmla="*/ 59531 w 154781"/>
                <a:gd name="connsiteY1" fmla="*/ 3175 h 29369"/>
                <a:gd name="connsiteX2" fmla="*/ 100013 w 154781"/>
                <a:gd name="connsiteY2" fmla="*/ 7938 h 29369"/>
                <a:gd name="connsiteX3" fmla="*/ 154781 w 154781"/>
                <a:gd name="connsiteY3" fmla="*/ 29369 h 2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81" h="29369">
                  <a:moveTo>
                    <a:pt x="0" y="26988"/>
                  </a:moveTo>
                  <a:cubicBezTo>
                    <a:pt x="21431" y="16669"/>
                    <a:pt x="42862" y="6350"/>
                    <a:pt x="59531" y="3175"/>
                  </a:cubicBezTo>
                  <a:cubicBezTo>
                    <a:pt x="76200" y="0"/>
                    <a:pt x="84138" y="3572"/>
                    <a:pt x="100013" y="7938"/>
                  </a:cubicBezTo>
                  <a:cubicBezTo>
                    <a:pt x="115888" y="12304"/>
                    <a:pt x="135334" y="20836"/>
                    <a:pt x="154781" y="2936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50" name="Freeform 449"/>
            <p:cNvSpPr/>
            <p:nvPr/>
          </p:nvSpPr>
          <p:spPr>
            <a:xfrm rot="10800000">
              <a:off x="7395874" y="6159526"/>
              <a:ext cx="155581" cy="28574"/>
            </a:xfrm>
            <a:custGeom>
              <a:avLst/>
              <a:gdLst>
                <a:gd name="connsiteX0" fmla="*/ 0 w 154781"/>
                <a:gd name="connsiteY0" fmla="*/ 26988 h 29369"/>
                <a:gd name="connsiteX1" fmla="*/ 59531 w 154781"/>
                <a:gd name="connsiteY1" fmla="*/ 3175 h 29369"/>
                <a:gd name="connsiteX2" fmla="*/ 100013 w 154781"/>
                <a:gd name="connsiteY2" fmla="*/ 7938 h 29369"/>
                <a:gd name="connsiteX3" fmla="*/ 154781 w 154781"/>
                <a:gd name="connsiteY3" fmla="*/ 29369 h 2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81" h="29369">
                  <a:moveTo>
                    <a:pt x="0" y="26988"/>
                  </a:moveTo>
                  <a:cubicBezTo>
                    <a:pt x="21431" y="16669"/>
                    <a:pt x="42862" y="6350"/>
                    <a:pt x="59531" y="3175"/>
                  </a:cubicBezTo>
                  <a:cubicBezTo>
                    <a:pt x="76200" y="0"/>
                    <a:pt x="84138" y="3572"/>
                    <a:pt x="100013" y="7938"/>
                  </a:cubicBezTo>
                  <a:cubicBezTo>
                    <a:pt x="115888" y="12304"/>
                    <a:pt x="135334" y="20836"/>
                    <a:pt x="154781" y="2936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451" name="Straight Connector 450"/>
            <p:cNvCxnSpPr/>
            <p:nvPr/>
          </p:nvCxnSpPr>
          <p:spPr>
            <a:xfrm rot="5400000">
              <a:off x="6211560" y="6086505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rot="5400000">
              <a:off x="6357615" y="6086505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 rot="5400000">
              <a:off x="6283795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rot="5400000">
              <a:off x="6429850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 rot="5400000">
              <a:off x="6741012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rot="5400000">
              <a:off x="6893417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 rot="5400000">
              <a:off x="7045823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rot="5400000">
              <a:off x="7198228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 rot="5400000">
              <a:off x="6812452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rot="5400000">
              <a:off x="7117263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 rot="5400000">
              <a:off x="7269669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>
            <a:xfrm rot="5400000">
              <a:off x="6660047" y="6087298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>
              <a:off x="6695760" y="6015070"/>
              <a:ext cx="2873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>
              <a:off x="7110113" y="6015070"/>
              <a:ext cx="288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>
              <a:off x="7105350" y="6159526"/>
              <a:ext cx="2873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>
              <a:off x="6683060" y="6157939"/>
              <a:ext cx="288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7" name="Freeform 466"/>
            <p:cNvSpPr/>
            <p:nvPr/>
          </p:nvSpPr>
          <p:spPr>
            <a:xfrm>
              <a:off x="6964058" y="5988083"/>
              <a:ext cx="155581" cy="30162"/>
            </a:xfrm>
            <a:custGeom>
              <a:avLst/>
              <a:gdLst>
                <a:gd name="connsiteX0" fmla="*/ 0 w 154781"/>
                <a:gd name="connsiteY0" fmla="*/ 26988 h 29369"/>
                <a:gd name="connsiteX1" fmla="*/ 59531 w 154781"/>
                <a:gd name="connsiteY1" fmla="*/ 3175 h 29369"/>
                <a:gd name="connsiteX2" fmla="*/ 100013 w 154781"/>
                <a:gd name="connsiteY2" fmla="*/ 7938 h 29369"/>
                <a:gd name="connsiteX3" fmla="*/ 154781 w 154781"/>
                <a:gd name="connsiteY3" fmla="*/ 29369 h 2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81" h="29369">
                  <a:moveTo>
                    <a:pt x="0" y="26988"/>
                  </a:moveTo>
                  <a:cubicBezTo>
                    <a:pt x="21431" y="16669"/>
                    <a:pt x="42862" y="6350"/>
                    <a:pt x="59531" y="3175"/>
                  </a:cubicBezTo>
                  <a:cubicBezTo>
                    <a:pt x="76200" y="0"/>
                    <a:pt x="84138" y="3572"/>
                    <a:pt x="100013" y="7938"/>
                  </a:cubicBezTo>
                  <a:cubicBezTo>
                    <a:pt x="115888" y="12304"/>
                    <a:pt x="135334" y="20836"/>
                    <a:pt x="154781" y="2936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68" name="Freeform 467"/>
            <p:cNvSpPr/>
            <p:nvPr/>
          </p:nvSpPr>
          <p:spPr>
            <a:xfrm rot="10800000">
              <a:off x="6952945" y="6162701"/>
              <a:ext cx="155581" cy="28574"/>
            </a:xfrm>
            <a:custGeom>
              <a:avLst/>
              <a:gdLst>
                <a:gd name="connsiteX0" fmla="*/ 0 w 154781"/>
                <a:gd name="connsiteY0" fmla="*/ 26988 h 29369"/>
                <a:gd name="connsiteX1" fmla="*/ 59531 w 154781"/>
                <a:gd name="connsiteY1" fmla="*/ 3175 h 29369"/>
                <a:gd name="connsiteX2" fmla="*/ 100013 w 154781"/>
                <a:gd name="connsiteY2" fmla="*/ 7938 h 29369"/>
                <a:gd name="connsiteX3" fmla="*/ 154781 w 154781"/>
                <a:gd name="connsiteY3" fmla="*/ 29369 h 2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781" h="29369">
                  <a:moveTo>
                    <a:pt x="0" y="26988"/>
                  </a:moveTo>
                  <a:cubicBezTo>
                    <a:pt x="21431" y="16669"/>
                    <a:pt x="42862" y="6350"/>
                    <a:pt x="59531" y="3175"/>
                  </a:cubicBezTo>
                  <a:cubicBezTo>
                    <a:pt x="76200" y="0"/>
                    <a:pt x="84138" y="3572"/>
                    <a:pt x="100013" y="7938"/>
                  </a:cubicBezTo>
                  <a:cubicBezTo>
                    <a:pt x="115888" y="12304"/>
                    <a:pt x="135334" y="20836"/>
                    <a:pt x="154781" y="2936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538" name="Straight Arrow Connector 537"/>
            <p:cNvCxnSpPr/>
            <p:nvPr/>
          </p:nvCxnSpPr>
          <p:spPr>
            <a:xfrm rot="10800000" flipV="1">
              <a:off x="5603520" y="6156351"/>
              <a:ext cx="619148" cy="3682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Freeform 326"/>
            <p:cNvSpPr/>
            <p:nvPr/>
          </p:nvSpPr>
          <p:spPr>
            <a:xfrm>
              <a:off x="2939598" y="598747"/>
              <a:ext cx="2430552" cy="204778"/>
            </a:xfrm>
            <a:custGeom>
              <a:avLst/>
              <a:gdLst>
                <a:gd name="connsiteX0" fmla="*/ 0 w 2194560"/>
                <a:gd name="connsiteY0" fmla="*/ 192258 h 220393"/>
                <a:gd name="connsiteX1" fmla="*/ 422031 w 2194560"/>
                <a:gd name="connsiteY1" fmla="*/ 9378 h 220393"/>
                <a:gd name="connsiteX2" fmla="*/ 675250 w 2194560"/>
                <a:gd name="connsiteY2" fmla="*/ 135987 h 220393"/>
                <a:gd name="connsiteX3" fmla="*/ 1111348 w 2194560"/>
                <a:gd name="connsiteY3" fmla="*/ 9378 h 220393"/>
                <a:gd name="connsiteX4" fmla="*/ 1406770 w 2194560"/>
                <a:gd name="connsiteY4" fmla="*/ 178190 h 220393"/>
                <a:gd name="connsiteX5" fmla="*/ 1856936 w 2194560"/>
                <a:gd name="connsiteY5" fmla="*/ 51581 h 220393"/>
                <a:gd name="connsiteX6" fmla="*/ 2194560 w 2194560"/>
                <a:gd name="connsiteY6" fmla="*/ 220393 h 22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0" h="220393">
                  <a:moveTo>
                    <a:pt x="0" y="192258"/>
                  </a:moveTo>
                  <a:cubicBezTo>
                    <a:pt x="154744" y="105507"/>
                    <a:pt x="309489" y="18757"/>
                    <a:pt x="422031" y="9378"/>
                  </a:cubicBezTo>
                  <a:cubicBezTo>
                    <a:pt x="534573" y="0"/>
                    <a:pt x="560364" y="135987"/>
                    <a:pt x="675250" y="135987"/>
                  </a:cubicBezTo>
                  <a:cubicBezTo>
                    <a:pt x="790136" y="135987"/>
                    <a:pt x="989428" y="2344"/>
                    <a:pt x="1111348" y="9378"/>
                  </a:cubicBezTo>
                  <a:cubicBezTo>
                    <a:pt x="1233268" y="16412"/>
                    <a:pt x="1282505" y="171156"/>
                    <a:pt x="1406770" y="178190"/>
                  </a:cubicBezTo>
                  <a:cubicBezTo>
                    <a:pt x="1531035" y="185224"/>
                    <a:pt x="1725638" y="44547"/>
                    <a:pt x="1856936" y="51581"/>
                  </a:cubicBezTo>
                  <a:cubicBezTo>
                    <a:pt x="1988234" y="58615"/>
                    <a:pt x="2091397" y="139504"/>
                    <a:pt x="2194560" y="220393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28" name="Freeform 327"/>
            <p:cNvSpPr/>
            <p:nvPr/>
          </p:nvSpPr>
          <p:spPr>
            <a:xfrm>
              <a:off x="2744329" y="598747"/>
              <a:ext cx="2430551" cy="204778"/>
            </a:xfrm>
            <a:custGeom>
              <a:avLst/>
              <a:gdLst>
                <a:gd name="connsiteX0" fmla="*/ 0 w 2194560"/>
                <a:gd name="connsiteY0" fmla="*/ 192258 h 220393"/>
                <a:gd name="connsiteX1" fmla="*/ 422031 w 2194560"/>
                <a:gd name="connsiteY1" fmla="*/ 9378 h 220393"/>
                <a:gd name="connsiteX2" fmla="*/ 675250 w 2194560"/>
                <a:gd name="connsiteY2" fmla="*/ 135987 h 220393"/>
                <a:gd name="connsiteX3" fmla="*/ 1111348 w 2194560"/>
                <a:gd name="connsiteY3" fmla="*/ 9378 h 220393"/>
                <a:gd name="connsiteX4" fmla="*/ 1406770 w 2194560"/>
                <a:gd name="connsiteY4" fmla="*/ 178190 h 220393"/>
                <a:gd name="connsiteX5" fmla="*/ 1856936 w 2194560"/>
                <a:gd name="connsiteY5" fmla="*/ 51581 h 220393"/>
                <a:gd name="connsiteX6" fmla="*/ 2194560 w 2194560"/>
                <a:gd name="connsiteY6" fmla="*/ 220393 h 22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560" h="220393">
                  <a:moveTo>
                    <a:pt x="0" y="192258"/>
                  </a:moveTo>
                  <a:cubicBezTo>
                    <a:pt x="154744" y="105507"/>
                    <a:pt x="309489" y="18757"/>
                    <a:pt x="422031" y="9378"/>
                  </a:cubicBezTo>
                  <a:cubicBezTo>
                    <a:pt x="534573" y="0"/>
                    <a:pt x="560364" y="135987"/>
                    <a:pt x="675250" y="135987"/>
                  </a:cubicBezTo>
                  <a:cubicBezTo>
                    <a:pt x="790136" y="135987"/>
                    <a:pt x="989428" y="2344"/>
                    <a:pt x="1111348" y="9378"/>
                  </a:cubicBezTo>
                  <a:cubicBezTo>
                    <a:pt x="1233268" y="16412"/>
                    <a:pt x="1282505" y="171156"/>
                    <a:pt x="1406770" y="178190"/>
                  </a:cubicBezTo>
                  <a:cubicBezTo>
                    <a:pt x="1531035" y="185224"/>
                    <a:pt x="1725638" y="44547"/>
                    <a:pt x="1856936" y="51581"/>
                  </a:cubicBezTo>
                  <a:cubicBezTo>
                    <a:pt x="1988234" y="58615"/>
                    <a:pt x="2091397" y="139504"/>
                    <a:pt x="2194560" y="220393"/>
                  </a:cubicBezTo>
                </a:path>
              </a:pathLst>
            </a:cu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30" name="Freeform 329"/>
            <p:cNvSpPr/>
            <p:nvPr/>
          </p:nvSpPr>
          <p:spPr>
            <a:xfrm>
              <a:off x="2626849" y="1467073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31" name="Freeform 330"/>
            <p:cNvSpPr/>
            <p:nvPr/>
          </p:nvSpPr>
          <p:spPr>
            <a:xfrm>
              <a:off x="3244409" y="1441674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32" name="Freeform 331"/>
            <p:cNvSpPr/>
            <p:nvPr/>
          </p:nvSpPr>
          <p:spPr>
            <a:xfrm>
              <a:off x="3866732" y="1421038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33" name="Freeform 332"/>
            <p:cNvSpPr/>
            <p:nvPr/>
          </p:nvSpPr>
          <p:spPr>
            <a:xfrm>
              <a:off x="4496993" y="1379764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34" name="Freeform 333"/>
            <p:cNvSpPr/>
            <p:nvPr/>
          </p:nvSpPr>
          <p:spPr>
            <a:xfrm>
              <a:off x="5125666" y="1348016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7175" name="TextBox 334"/>
            <p:cNvSpPr txBox="1">
              <a:spLocks noChangeArrowheads="1"/>
            </p:cNvSpPr>
            <p:nvPr/>
          </p:nvSpPr>
          <p:spPr bwMode="auto">
            <a:xfrm>
              <a:off x="2625372" y="1194260"/>
              <a:ext cx="5357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Exon</a:t>
              </a:r>
            </a:p>
          </p:txBody>
        </p:sp>
        <p:sp>
          <p:nvSpPr>
            <p:cNvPr id="47176" name="TextBox 335"/>
            <p:cNvSpPr txBox="1">
              <a:spLocks noChangeArrowheads="1"/>
            </p:cNvSpPr>
            <p:nvPr/>
          </p:nvSpPr>
          <p:spPr bwMode="auto">
            <a:xfrm>
              <a:off x="3857816" y="1123523"/>
              <a:ext cx="5357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Exon</a:t>
              </a:r>
            </a:p>
          </p:txBody>
        </p:sp>
        <p:sp>
          <p:nvSpPr>
            <p:cNvPr id="47177" name="TextBox 336"/>
            <p:cNvSpPr txBox="1">
              <a:spLocks noChangeArrowheads="1"/>
            </p:cNvSpPr>
            <p:nvPr/>
          </p:nvSpPr>
          <p:spPr bwMode="auto">
            <a:xfrm>
              <a:off x="5100834" y="1058631"/>
              <a:ext cx="5357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Exon</a:t>
              </a:r>
            </a:p>
          </p:txBody>
        </p:sp>
        <p:sp>
          <p:nvSpPr>
            <p:cNvPr id="47178" name="TextBox 337"/>
            <p:cNvSpPr txBox="1">
              <a:spLocks noChangeArrowheads="1"/>
            </p:cNvSpPr>
            <p:nvPr/>
          </p:nvSpPr>
          <p:spPr bwMode="auto">
            <a:xfrm>
              <a:off x="3236059" y="1573368"/>
              <a:ext cx="6321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Intron</a:t>
              </a:r>
            </a:p>
          </p:txBody>
        </p:sp>
        <p:sp>
          <p:nvSpPr>
            <p:cNvPr id="47179" name="TextBox 338"/>
            <p:cNvSpPr txBox="1">
              <a:spLocks noChangeArrowheads="1"/>
            </p:cNvSpPr>
            <p:nvPr/>
          </p:nvSpPr>
          <p:spPr bwMode="auto">
            <a:xfrm>
              <a:off x="4477682" y="1512623"/>
              <a:ext cx="6321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Intron</a:t>
              </a:r>
            </a:p>
          </p:txBody>
        </p:sp>
        <p:sp>
          <p:nvSpPr>
            <p:cNvPr id="340" name="Freeform 339"/>
            <p:cNvSpPr/>
            <p:nvPr/>
          </p:nvSpPr>
          <p:spPr>
            <a:xfrm>
              <a:off x="713842" y="2884651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41" name="Freeform 340"/>
            <p:cNvSpPr/>
            <p:nvPr/>
          </p:nvSpPr>
          <p:spPr>
            <a:xfrm>
              <a:off x="1518734" y="2824329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42" name="Freeform 341"/>
            <p:cNvSpPr/>
            <p:nvPr/>
          </p:nvSpPr>
          <p:spPr>
            <a:xfrm>
              <a:off x="2322038" y="2765593"/>
              <a:ext cx="628673" cy="225416"/>
            </a:xfrm>
            <a:custGeom>
              <a:avLst/>
              <a:gdLst>
                <a:gd name="connsiteX0" fmla="*/ 0 w 628650"/>
                <a:gd name="connsiteY0" fmla="*/ 223837 h 225424"/>
                <a:gd name="connsiteX1" fmla="*/ 247650 w 628650"/>
                <a:gd name="connsiteY1" fmla="*/ 4762 h 225424"/>
                <a:gd name="connsiteX2" fmla="*/ 533400 w 628650"/>
                <a:gd name="connsiteY2" fmla="*/ 195262 h 225424"/>
                <a:gd name="connsiteX3" fmla="*/ 628650 w 628650"/>
                <a:gd name="connsiteY3" fmla="*/ 185737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0" h="225424">
                  <a:moveTo>
                    <a:pt x="0" y="223837"/>
                  </a:moveTo>
                  <a:cubicBezTo>
                    <a:pt x="79375" y="116681"/>
                    <a:pt x="158750" y="9525"/>
                    <a:pt x="247650" y="4762"/>
                  </a:cubicBezTo>
                  <a:cubicBezTo>
                    <a:pt x="336550" y="0"/>
                    <a:pt x="469900" y="165100"/>
                    <a:pt x="533400" y="195262"/>
                  </a:cubicBezTo>
                  <a:cubicBezTo>
                    <a:pt x="596900" y="225424"/>
                    <a:pt x="612775" y="205580"/>
                    <a:pt x="628650" y="1857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43" name="Freeform 342"/>
            <p:cNvSpPr/>
            <p:nvPr/>
          </p:nvSpPr>
          <p:spPr>
            <a:xfrm>
              <a:off x="1252024" y="2746544"/>
              <a:ext cx="279410" cy="327011"/>
            </a:xfrm>
            <a:custGeom>
              <a:avLst/>
              <a:gdLst>
                <a:gd name="connsiteX0" fmla="*/ 82906 w 279197"/>
                <a:gd name="connsiteY0" fmla="*/ 326745 h 326745"/>
                <a:gd name="connsiteX1" fmla="*/ 134112 w 279197"/>
                <a:gd name="connsiteY1" fmla="*/ 282854 h 326745"/>
                <a:gd name="connsiteX2" fmla="*/ 126797 w 279197"/>
                <a:gd name="connsiteY2" fmla="*/ 217017 h 326745"/>
                <a:gd name="connsiteX3" fmla="*/ 24384 w 279197"/>
                <a:gd name="connsiteY3" fmla="*/ 165811 h 326745"/>
                <a:gd name="connsiteX4" fmla="*/ 9754 w 279197"/>
                <a:gd name="connsiteY4" fmla="*/ 85344 h 326745"/>
                <a:gd name="connsiteX5" fmla="*/ 82906 w 279197"/>
                <a:gd name="connsiteY5" fmla="*/ 12192 h 326745"/>
                <a:gd name="connsiteX6" fmla="*/ 199949 w 279197"/>
                <a:gd name="connsiteY6" fmla="*/ 12192 h 326745"/>
                <a:gd name="connsiteX7" fmla="*/ 258470 w 279197"/>
                <a:gd name="connsiteY7" fmla="*/ 70713 h 326745"/>
                <a:gd name="connsiteX8" fmla="*/ 273101 w 279197"/>
                <a:gd name="connsiteY8" fmla="*/ 121920 h 326745"/>
                <a:gd name="connsiteX9" fmla="*/ 221894 w 279197"/>
                <a:gd name="connsiteY9" fmla="*/ 173126 h 326745"/>
                <a:gd name="connsiteX10" fmla="*/ 199949 w 279197"/>
                <a:gd name="connsiteY10" fmla="*/ 246278 h 326745"/>
                <a:gd name="connsiteX11" fmla="*/ 258470 w 279197"/>
                <a:gd name="connsiteY11" fmla="*/ 304800 h 326745"/>
                <a:gd name="connsiteX12" fmla="*/ 258470 w 279197"/>
                <a:gd name="connsiteY12" fmla="*/ 304800 h 32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197" h="326745">
                  <a:moveTo>
                    <a:pt x="82906" y="326745"/>
                  </a:moveTo>
                  <a:cubicBezTo>
                    <a:pt x="104851" y="313943"/>
                    <a:pt x="126797" y="301142"/>
                    <a:pt x="134112" y="282854"/>
                  </a:cubicBezTo>
                  <a:cubicBezTo>
                    <a:pt x="141427" y="264566"/>
                    <a:pt x="145085" y="236524"/>
                    <a:pt x="126797" y="217017"/>
                  </a:cubicBezTo>
                  <a:cubicBezTo>
                    <a:pt x="108509" y="197510"/>
                    <a:pt x="43891" y="187756"/>
                    <a:pt x="24384" y="165811"/>
                  </a:cubicBezTo>
                  <a:cubicBezTo>
                    <a:pt x="4877" y="143866"/>
                    <a:pt x="0" y="110947"/>
                    <a:pt x="9754" y="85344"/>
                  </a:cubicBezTo>
                  <a:cubicBezTo>
                    <a:pt x="19508" y="59741"/>
                    <a:pt x="51207" y="24384"/>
                    <a:pt x="82906" y="12192"/>
                  </a:cubicBezTo>
                  <a:cubicBezTo>
                    <a:pt x="114605" y="0"/>
                    <a:pt x="170688" y="2439"/>
                    <a:pt x="199949" y="12192"/>
                  </a:cubicBezTo>
                  <a:cubicBezTo>
                    <a:pt x="229210" y="21945"/>
                    <a:pt x="246278" y="52425"/>
                    <a:pt x="258470" y="70713"/>
                  </a:cubicBezTo>
                  <a:cubicBezTo>
                    <a:pt x="270662" y="89001"/>
                    <a:pt x="279197" y="104851"/>
                    <a:pt x="273101" y="121920"/>
                  </a:cubicBezTo>
                  <a:cubicBezTo>
                    <a:pt x="267005" y="138989"/>
                    <a:pt x="234086" y="152400"/>
                    <a:pt x="221894" y="173126"/>
                  </a:cubicBezTo>
                  <a:cubicBezTo>
                    <a:pt x="209702" y="193852"/>
                    <a:pt x="193853" y="224332"/>
                    <a:pt x="199949" y="246278"/>
                  </a:cubicBezTo>
                  <a:cubicBezTo>
                    <a:pt x="206045" y="268224"/>
                    <a:pt x="258470" y="304800"/>
                    <a:pt x="258470" y="304800"/>
                  </a:cubicBezTo>
                  <a:lnTo>
                    <a:pt x="258470" y="304800"/>
                  </a:lnTo>
                </a:path>
              </a:pathLst>
            </a:custGeom>
            <a:ln w="1905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44" name="Freeform 343"/>
            <p:cNvSpPr/>
            <p:nvPr/>
          </p:nvSpPr>
          <p:spPr>
            <a:xfrm>
              <a:off x="2058504" y="2684635"/>
              <a:ext cx="279410" cy="327011"/>
            </a:xfrm>
            <a:custGeom>
              <a:avLst/>
              <a:gdLst>
                <a:gd name="connsiteX0" fmla="*/ 82906 w 279197"/>
                <a:gd name="connsiteY0" fmla="*/ 326745 h 326745"/>
                <a:gd name="connsiteX1" fmla="*/ 134112 w 279197"/>
                <a:gd name="connsiteY1" fmla="*/ 282854 h 326745"/>
                <a:gd name="connsiteX2" fmla="*/ 126797 w 279197"/>
                <a:gd name="connsiteY2" fmla="*/ 217017 h 326745"/>
                <a:gd name="connsiteX3" fmla="*/ 24384 w 279197"/>
                <a:gd name="connsiteY3" fmla="*/ 165811 h 326745"/>
                <a:gd name="connsiteX4" fmla="*/ 9754 w 279197"/>
                <a:gd name="connsiteY4" fmla="*/ 85344 h 326745"/>
                <a:gd name="connsiteX5" fmla="*/ 82906 w 279197"/>
                <a:gd name="connsiteY5" fmla="*/ 12192 h 326745"/>
                <a:gd name="connsiteX6" fmla="*/ 199949 w 279197"/>
                <a:gd name="connsiteY6" fmla="*/ 12192 h 326745"/>
                <a:gd name="connsiteX7" fmla="*/ 258470 w 279197"/>
                <a:gd name="connsiteY7" fmla="*/ 70713 h 326745"/>
                <a:gd name="connsiteX8" fmla="*/ 273101 w 279197"/>
                <a:gd name="connsiteY8" fmla="*/ 121920 h 326745"/>
                <a:gd name="connsiteX9" fmla="*/ 221894 w 279197"/>
                <a:gd name="connsiteY9" fmla="*/ 173126 h 326745"/>
                <a:gd name="connsiteX10" fmla="*/ 199949 w 279197"/>
                <a:gd name="connsiteY10" fmla="*/ 246278 h 326745"/>
                <a:gd name="connsiteX11" fmla="*/ 258470 w 279197"/>
                <a:gd name="connsiteY11" fmla="*/ 304800 h 326745"/>
                <a:gd name="connsiteX12" fmla="*/ 258470 w 279197"/>
                <a:gd name="connsiteY12" fmla="*/ 304800 h 32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197" h="326745">
                  <a:moveTo>
                    <a:pt x="82906" y="326745"/>
                  </a:moveTo>
                  <a:cubicBezTo>
                    <a:pt x="104851" y="313943"/>
                    <a:pt x="126797" y="301142"/>
                    <a:pt x="134112" y="282854"/>
                  </a:cubicBezTo>
                  <a:cubicBezTo>
                    <a:pt x="141427" y="264566"/>
                    <a:pt x="145085" y="236524"/>
                    <a:pt x="126797" y="217017"/>
                  </a:cubicBezTo>
                  <a:cubicBezTo>
                    <a:pt x="108509" y="197510"/>
                    <a:pt x="43891" y="187756"/>
                    <a:pt x="24384" y="165811"/>
                  </a:cubicBezTo>
                  <a:cubicBezTo>
                    <a:pt x="4877" y="143866"/>
                    <a:pt x="0" y="110947"/>
                    <a:pt x="9754" y="85344"/>
                  </a:cubicBezTo>
                  <a:cubicBezTo>
                    <a:pt x="19508" y="59741"/>
                    <a:pt x="51207" y="24384"/>
                    <a:pt x="82906" y="12192"/>
                  </a:cubicBezTo>
                  <a:cubicBezTo>
                    <a:pt x="114605" y="0"/>
                    <a:pt x="170688" y="2439"/>
                    <a:pt x="199949" y="12192"/>
                  </a:cubicBezTo>
                  <a:cubicBezTo>
                    <a:pt x="229210" y="21945"/>
                    <a:pt x="246278" y="52425"/>
                    <a:pt x="258470" y="70713"/>
                  </a:cubicBezTo>
                  <a:cubicBezTo>
                    <a:pt x="270662" y="89001"/>
                    <a:pt x="279197" y="104851"/>
                    <a:pt x="273101" y="121920"/>
                  </a:cubicBezTo>
                  <a:cubicBezTo>
                    <a:pt x="267005" y="138989"/>
                    <a:pt x="234086" y="152400"/>
                    <a:pt x="221894" y="173126"/>
                  </a:cubicBezTo>
                  <a:cubicBezTo>
                    <a:pt x="209702" y="193852"/>
                    <a:pt x="193853" y="224332"/>
                    <a:pt x="199949" y="246278"/>
                  </a:cubicBezTo>
                  <a:cubicBezTo>
                    <a:pt x="206045" y="268224"/>
                    <a:pt x="258470" y="304800"/>
                    <a:pt x="258470" y="304800"/>
                  </a:cubicBezTo>
                  <a:lnTo>
                    <a:pt x="258470" y="304800"/>
                  </a:lnTo>
                </a:path>
              </a:pathLst>
            </a:custGeom>
            <a:ln w="1905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7185" name="TextBox 345"/>
            <p:cNvSpPr txBox="1">
              <a:spLocks noChangeArrowheads="1"/>
            </p:cNvSpPr>
            <p:nvPr/>
          </p:nvSpPr>
          <p:spPr bwMode="auto">
            <a:xfrm>
              <a:off x="1547971" y="1870095"/>
              <a:ext cx="7409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Splicing</a:t>
              </a:r>
            </a:p>
          </p:txBody>
        </p:sp>
        <p:sp>
          <p:nvSpPr>
            <p:cNvPr id="347" name="Freeform 346"/>
            <p:cNvSpPr/>
            <p:nvPr/>
          </p:nvSpPr>
          <p:spPr>
            <a:xfrm>
              <a:off x="5794027" y="2314762"/>
              <a:ext cx="482618" cy="631799"/>
            </a:xfrm>
            <a:custGeom>
              <a:avLst/>
              <a:gdLst>
                <a:gd name="connsiteX0" fmla="*/ 0 w 482600"/>
                <a:gd name="connsiteY0" fmla="*/ 458258 h 534458"/>
                <a:gd name="connsiteX1" fmla="*/ 171450 w 482600"/>
                <a:gd name="connsiteY1" fmla="*/ 464608 h 534458"/>
                <a:gd name="connsiteX2" fmla="*/ 260350 w 482600"/>
                <a:gd name="connsiteY2" fmla="*/ 439208 h 534458"/>
                <a:gd name="connsiteX3" fmla="*/ 317500 w 482600"/>
                <a:gd name="connsiteY3" fmla="*/ 204258 h 534458"/>
                <a:gd name="connsiteX4" fmla="*/ 279400 w 482600"/>
                <a:gd name="connsiteY4" fmla="*/ 172508 h 534458"/>
                <a:gd name="connsiteX5" fmla="*/ 254000 w 482600"/>
                <a:gd name="connsiteY5" fmla="*/ 109008 h 534458"/>
                <a:gd name="connsiteX6" fmla="*/ 273050 w 482600"/>
                <a:gd name="connsiteY6" fmla="*/ 45508 h 534458"/>
                <a:gd name="connsiteX7" fmla="*/ 374650 w 482600"/>
                <a:gd name="connsiteY7" fmla="*/ 1058 h 534458"/>
                <a:gd name="connsiteX8" fmla="*/ 431800 w 482600"/>
                <a:gd name="connsiteY8" fmla="*/ 39158 h 534458"/>
                <a:gd name="connsiteX9" fmla="*/ 476250 w 482600"/>
                <a:gd name="connsiteY9" fmla="*/ 134408 h 534458"/>
                <a:gd name="connsiteX10" fmla="*/ 393700 w 482600"/>
                <a:gd name="connsiteY10" fmla="*/ 178858 h 534458"/>
                <a:gd name="connsiteX11" fmla="*/ 323850 w 482600"/>
                <a:gd name="connsiteY11" fmla="*/ 458258 h 534458"/>
                <a:gd name="connsiteX12" fmla="*/ 412750 w 482600"/>
                <a:gd name="connsiteY12" fmla="*/ 534458 h 534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2600" h="534458">
                  <a:moveTo>
                    <a:pt x="0" y="458258"/>
                  </a:moveTo>
                  <a:cubicBezTo>
                    <a:pt x="64029" y="463020"/>
                    <a:pt x="128058" y="467783"/>
                    <a:pt x="171450" y="464608"/>
                  </a:cubicBezTo>
                  <a:cubicBezTo>
                    <a:pt x="214842" y="461433"/>
                    <a:pt x="236008" y="482600"/>
                    <a:pt x="260350" y="439208"/>
                  </a:cubicBezTo>
                  <a:cubicBezTo>
                    <a:pt x="284692" y="395816"/>
                    <a:pt x="314325" y="248708"/>
                    <a:pt x="317500" y="204258"/>
                  </a:cubicBezTo>
                  <a:cubicBezTo>
                    <a:pt x="320675" y="159808"/>
                    <a:pt x="289983" y="188383"/>
                    <a:pt x="279400" y="172508"/>
                  </a:cubicBezTo>
                  <a:cubicBezTo>
                    <a:pt x="268817" y="156633"/>
                    <a:pt x="255058" y="130175"/>
                    <a:pt x="254000" y="109008"/>
                  </a:cubicBezTo>
                  <a:cubicBezTo>
                    <a:pt x="252942" y="87841"/>
                    <a:pt x="252942" y="63500"/>
                    <a:pt x="273050" y="45508"/>
                  </a:cubicBezTo>
                  <a:cubicBezTo>
                    <a:pt x="293158" y="27516"/>
                    <a:pt x="348192" y="2116"/>
                    <a:pt x="374650" y="1058"/>
                  </a:cubicBezTo>
                  <a:cubicBezTo>
                    <a:pt x="401108" y="0"/>
                    <a:pt x="414867" y="16933"/>
                    <a:pt x="431800" y="39158"/>
                  </a:cubicBezTo>
                  <a:cubicBezTo>
                    <a:pt x="448733" y="61383"/>
                    <a:pt x="482600" y="111125"/>
                    <a:pt x="476250" y="134408"/>
                  </a:cubicBezTo>
                  <a:cubicBezTo>
                    <a:pt x="469900" y="157691"/>
                    <a:pt x="419100" y="124883"/>
                    <a:pt x="393700" y="178858"/>
                  </a:cubicBezTo>
                  <a:cubicBezTo>
                    <a:pt x="368300" y="232833"/>
                    <a:pt x="320675" y="398991"/>
                    <a:pt x="323850" y="458258"/>
                  </a:cubicBezTo>
                  <a:cubicBezTo>
                    <a:pt x="327025" y="517525"/>
                    <a:pt x="369887" y="525991"/>
                    <a:pt x="412750" y="534458"/>
                  </a:cubicBezTo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48" name="Freeform 347"/>
            <p:cNvSpPr/>
            <p:nvPr/>
          </p:nvSpPr>
          <p:spPr>
            <a:xfrm>
              <a:off x="5417776" y="2570339"/>
              <a:ext cx="376251" cy="474642"/>
            </a:xfrm>
            <a:custGeom>
              <a:avLst/>
              <a:gdLst>
                <a:gd name="connsiteX0" fmla="*/ 376767 w 376767"/>
                <a:gd name="connsiteY0" fmla="*/ 287867 h 475192"/>
                <a:gd name="connsiteX1" fmla="*/ 148167 w 376767"/>
                <a:gd name="connsiteY1" fmla="*/ 287867 h 475192"/>
                <a:gd name="connsiteX2" fmla="*/ 116417 w 376767"/>
                <a:gd name="connsiteY2" fmla="*/ 167217 h 475192"/>
                <a:gd name="connsiteX3" fmla="*/ 160867 w 376767"/>
                <a:gd name="connsiteY3" fmla="*/ 135467 h 475192"/>
                <a:gd name="connsiteX4" fmla="*/ 173567 w 376767"/>
                <a:gd name="connsiteY4" fmla="*/ 21167 h 475192"/>
                <a:gd name="connsiteX5" fmla="*/ 40217 w 376767"/>
                <a:gd name="connsiteY5" fmla="*/ 14817 h 475192"/>
                <a:gd name="connsiteX6" fmla="*/ 2117 w 376767"/>
                <a:gd name="connsiteY6" fmla="*/ 110067 h 475192"/>
                <a:gd name="connsiteX7" fmla="*/ 52917 w 376767"/>
                <a:gd name="connsiteY7" fmla="*/ 173567 h 475192"/>
                <a:gd name="connsiteX8" fmla="*/ 78317 w 376767"/>
                <a:gd name="connsiteY8" fmla="*/ 281517 h 475192"/>
                <a:gd name="connsiteX9" fmla="*/ 52917 w 376767"/>
                <a:gd name="connsiteY9" fmla="*/ 383117 h 475192"/>
                <a:gd name="connsiteX10" fmla="*/ 46567 w 376767"/>
                <a:gd name="connsiteY10" fmla="*/ 459317 h 475192"/>
                <a:gd name="connsiteX11" fmla="*/ 160867 w 376767"/>
                <a:gd name="connsiteY11" fmla="*/ 465667 h 475192"/>
                <a:gd name="connsiteX12" fmla="*/ 135467 w 376767"/>
                <a:gd name="connsiteY12" fmla="*/ 402167 h 475192"/>
                <a:gd name="connsiteX13" fmla="*/ 167217 w 376767"/>
                <a:gd name="connsiteY13" fmla="*/ 376767 h 475192"/>
                <a:gd name="connsiteX14" fmla="*/ 351367 w 376767"/>
                <a:gd name="connsiteY14" fmla="*/ 370417 h 47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6767" h="475192">
                  <a:moveTo>
                    <a:pt x="376767" y="287867"/>
                  </a:moveTo>
                  <a:cubicBezTo>
                    <a:pt x="284163" y="297921"/>
                    <a:pt x="191559" y="307975"/>
                    <a:pt x="148167" y="287867"/>
                  </a:cubicBezTo>
                  <a:cubicBezTo>
                    <a:pt x="104775" y="267759"/>
                    <a:pt x="114300" y="192617"/>
                    <a:pt x="116417" y="167217"/>
                  </a:cubicBezTo>
                  <a:cubicBezTo>
                    <a:pt x="118534" y="141817"/>
                    <a:pt x="151342" y="159809"/>
                    <a:pt x="160867" y="135467"/>
                  </a:cubicBezTo>
                  <a:cubicBezTo>
                    <a:pt x="170392" y="111125"/>
                    <a:pt x="193675" y="41275"/>
                    <a:pt x="173567" y="21167"/>
                  </a:cubicBezTo>
                  <a:cubicBezTo>
                    <a:pt x="153459" y="1059"/>
                    <a:pt x="68792" y="0"/>
                    <a:pt x="40217" y="14817"/>
                  </a:cubicBezTo>
                  <a:cubicBezTo>
                    <a:pt x="11642" y="29634"/>
                    <a:pt x="0" y="83609"/>
                    <a:pt x="2117" y="110067"/>
                  </a:cubicBezTo>
                  <a:cubicBezTo>
                    <a:pt x="4234" y="136525"/>
                    <a:pt x="40217" y="144992"/>
                    <a:pt x="52917" y="173567"/>
                  </a:cubicBezTo>
                  <a:cubicBezTo>
                    <a:pt x="65617" y="202142"/>
                    <a:pt x="78317" y="246592"/>
                    <a:pt x="78317" y="281517"/>
                  </a:cubicBezTo>
                  <a:cubicBezTo>
                    <a:pt x="78317" y="316442"/>
                    <a:pt x="58209" y="353484"/>
                    <a:pt x="52917" y="383117"/>
                  </a:cubicBezTo>
                  <a:cubicBezTo>
                    <a:pt x="47625" y="412750"/>
                    <a:pt x="28575" y="445559"/>
                    <a:pt x="46567" y="459317"/>
                  </a:cubicBezTo>
                  <a:cubicBezTo>
                    <a:pt x="64559" y="473075"/>
                    <a:pt x="146050" y="475192"/>
                    <a:pt x="160867" y="465667"/>
                  </a:cubicBezTo>
                  <a:cubicBezTo>
                    <a:pt x="175684" y="456142"/>
                    <a:pt x="134409" y="416984"/>
                    <a:pt x="135467" y="402167"/>
                  </a:cubicBezTo>
                  <a:cubicBezTo>
                    <a:pt x="136525" y="387350"/>
                    <a:pt x="131234" y="382059"/>
                    <a:pt x="167217" y="376767"/>
                  </a:cubicBezTo>
                  <a:cubicBezTo>
                    <a:pt x="203200" y="371475"/>
                    <a:pt x="277283" y="370946"/>
                    <a:pt x="351367" y="37041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50" name="Freeform 349"/>
            <p:cNvSpPr/>
            <p:nvPr/>
          </p:nvSpPr>
          <p:spPr>
            <a:xfrm>
              <a:off x="6141703" y="3035457"/>
              <a:ext cx="358788" cy="474643"/>
            </a:xfrm>
            <a:custGeom>
              <a:avLst/>
              <a:gdLst>
                <a:gd name="connsiteX0" fmla="*/ 39158 w 357716"/>
                <a:gd name="connsiteY0" fmla="*/ 69850 h 475192"/>
                <a:gd name="connsiteX1" fmla="*/ 51858 w 357716"/>
                <a:gd name="connsiteY1" fmla="*/ 266700 h 475192"/>
                <a:gd name="connsiteX2" fmla="*/ 7408 w 357716"/>
                <a:gd name="connsiteY2" fmla="*/ 342900 h 475192"/>
                <a:gd name="connsiteX3" fmla="*/ 96308 w 357716"/>
                <a:gd name="connsiteY3" fmla="*/ 463550 h 475192"/>
                <a:gd name="connsiteX4" fmla="*/ 318558 w 357716"/>
                <a:gd name="connsiteY4" fmla="*/ 412750 h 475192"/>
                <a:gd name="connsiteX5" fmla="*/ 331258 w 357716"/>
                <a:gd name="connsiteY5" fmla="*/ 209550 h 475192"/>
                <a:gd name="connsiteX6" fmla="*/ 216958 w 357716"/>
                <a:gd name="connsiteY6" fmla="*/ 190500 h 475192"/>
                <a:gd name="connsiteX7" fmla="*/ 159808 w 357716"/>
                <a:gd name="connsiteY7" fmla="*/ 158750 h 475192"/>
                <a:gd name="connsiteX8" fmla="*/ 102658 w 357716"/>
                <a:gd name="connsiteY8" fmla="*/ 31750 h 475192"/>
                <a:gd name="connsiteX9" fmla="*/ 280458 w 357716"/>
                <a:gd name="connsiteY9" fmla="*/ 0 h 47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716" h="475192">
                  <a:moveTo>
                    <a:pt x="39158" y="69850"/>
                  </a:moveTo>
                  <a:cubicBezTo>
                    <a:pt x="48154" y="145521"/>
                    <a:pt x="57150" y="221192"/>
                    <a:pt x="51858" y="266700"/>
                  </a:cubicBezTo>
                  <a:cubicBezTo>
                    <a:pt x="46566" y="312208"/>
                    <a:pt x="0" y="310092"/>
                    <a:pt x="7408" y="342900"/>
                  </a:cubicBezTo>
                  <a:cubicBezTo>
                    <a:pt x="14816" y="375708"/>
                    <a:pt x="44450" y="451908"/>
                    <a:pt x="96308" y="463550"/>
                  </a:cubicBezTo>
                  <a:cubicBezTo>
                    <a:pt x="148166" y="475192"/>
                    <a:pt x="279400" y="455083"/>
                    <a:pt x="318558" y="412750"/>
                  </a:cubicBezTo>
                  <a:cubicBezTo>
                    <a:pt x="357716" y="370417"/>
                    <a:pt x="348191" y="246592"/>
                    <a:pt x="331258" y="209550"/>
                  </a:cubicBezTo>
                  <a:cubicBezTo>
                    <a:pt x="314325" y="172508"/>
                    <a:pt x="245533" y="198967"/>
                    <a:pt x="216958" y="190500"/>
                  </a:cubicBezTo>
                  <a:cubicBezTo>
                    <a:pt x="188383" y="182033"/>
                    <a:pt x="178858" y="185208"/>
                    <a:pt x="159808" y="158750"/>
                  </a:cubicBezTo>
                  <a:cubicBezTo>
                    <a:pt x="140758" y="132292"/>
                    <a:pt x="82550" y="58208"/>
                    <a:pt x="102658" y="31750"/>
                  </a:cubicBezTo>
                  <a:cubicBezTo>
                    <a:pt x="122766" y="5292"/>
                    <a:pt x="201612" y="2646"/>
                    <a:pt x="280458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51" name="Freeform 350"/>
            <p:cNvSpPr/>
            <p:nvPr/>
          </p:nvSpPr>
          <p:spPr>
            <a:xfrm>
              <a:off x="6213143" y="2657648"/>
              <a:ext cx="719164" cy="506392"/>
            </a:xfrm>
            <a:custGeom>
              <a:avLst/>
              <a:gdLst>
                <a:gd name="connsiteX0" fmla="*/ 0 w 718608"/>
                <a:gd name="connsiteY0" fmla="*/ 282575 h 505883"/>
                <a:gd name="connsiteX1" fmla="*/ 184150 w 718608"/>
                <a:gd name="connsiteY1" fmla="*/ 244475 h 505883"/>
                <a:gd name="connsiteX2" fmla="*/ 273050 w 718608"/>
                <a:gd name="connsiteY2" fmla="*/ 161925 h 505883"/>
                <a:gd name="connsiteX3" fmla="*/ 260350 w 718608"/>
                <a:gd name="connsiteY3" fmla="*/ 53975 h 505883"/>
                <a:gd name="connsiteX4" fmla="*/ 342900 w 718608"/>
                <a:gd name="connsiteY4" fmla="*/ 3175 h 505883"/>
                <a:gd name="connsiteX5" fmla="*/ 476250 w 718608"/>
                <a:gd name="connsiteY5" fmla="*/ 34925 h 505883"/>
                <a:gd name="connsiteX6" fmla="*/ 438150 w 718608"/>
                <a:gd name="connsiteY6" fmla="*/ 136525 h 505883"/>
                <a:gd name="connsiteX7" fmla="*/ 342900 w 718608"/>
                <a:gd name="connsiteY7" fmla="*/ 174625 h 505883"/>
                <a:gd name="connsiteX8" fmla="*/ 298450 w 718608"/>
                <a:gd name="connsiteY8" fmla="*/ 238125 h 505883"/>
                <a:gd name="connsiteX9" fmla="*/ 450850 w 718608"/>
                <a:gd name="connsiteY9" fmla="*/ 333375 h 505883"/>
                <a:gd name="connsiteX10" fmla="*/ 609600 w 718608"/>
                <a:gd name="connsiteY10" fmla="*/ 327025 h 505883"/>
                <a:gd name="connsiteX11" fmla="*/ 654050 w 718608"/>
                <a:gd name="connsiteY11" fmla="*/ 307975 h 505883"/>
                <a:gd name="connsiteX12" fmla="*/ 717550 w 718608"/>
                <a:gd name="connsiteY12" fmla="*/ 377825 h 505883"/>
                <a:gd name="connsiteX13" fmla="*/ 647700 w 718608"/>
                <a:gd name="connsiteY13" fmla="*/ 492125 h 505883"/>
                <a:gd name="connsiteX14" fmla="*/ 577850 w 718608"/>
                <a:gd name="connsiteY14" fmla="*/ 460375 h 505883"/>
                <a:gd name="connsiteX15" fmla="*/ 571500 w 718608"/>
                <a:gd name="connsiteY15" fmla="*/ 415925 h 505883"/>
                <a:gd name="connsiteX16" fmla="*/ 431800 w 718608"/>
                <a:gd name="connsiteY16" fmla="*/ 409575 h 5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8608" h="505883">
                  <a:moveTo>
                    <a:pt x="0" y="282575"/>
                  </a:moveTo>
                  <a:cubicBezTo>
                    <a:pt x="69321" y="273579"/>
                    <a:pt x="138642" y="264583"/>
                    <a:pt x="184150" y="244475"/>
                  </a:cubicBezTo>
                  <a:cubicBezTo>
                    <a:pt x="229658" y="224367"/>
                    <a:pt x="260350" y="193675"/>
                    <a:pt x="273050" y="161925"/>
                  </a:cubicBezTo>
                  <a:cubicBezTo>
                    <a:pt x="285750" y="130175"/>
                    <a:pt x="248708" y="80433"/>
                    <a:pt x="260350" y="53975"/>
                  </a:cubicBezTo>
                  <a:cubicBezTo>
                    <a:pt x="271992" y="27517"/>
                    <a:pt x="306917" y="6350"/>
                    <a:pt x="342900" y="3175"/>
                  </a:cubicBezTo>
                  <a:cubicBezTo>
                    <a:pt x="378883" y="0"/>
                    <a:pt x="460375" y="12700"/>
                    <a:pt x="476250" y="34925"/>
                  </a:cubicBezTo>
                  <a:cubicBezTo>
                    <a:pt x="492125" y="57150"/>
                    <a:pt x="460375" y="113242"/>
                    <a:pt x="438150" y="136525"/>
                  </a:cubicBezTo>
                  <a:cubicBezTo>
                    <a:pt x="415925" y="159808"/>
                    <a:pt x="366183" y="157692"/>
                    <a:pt x="342900" y="174625"/>
                  </a:cubicBezTo>
                  <a:cubicBezTo>
                    <a:pt x="319617" y="191558"/>
                    <a:pt x="280458" y="211667"/>
                    <a:pt x="298450" y="238125"/>
                  </a:cubicBezTo>
                  <a:cubicBezTo>
                    <a:pt x="316442" y="264583"/>
                    <a:pt x="398992" y="318558"/>
                    <a:pt x="450850" y="333375"/>
                  </a:cubicBezTo>
                  <a:cubicBezTo>
                    <a:pt x="502708" y="348192"/>
                    <a:pt x="575733" y="331258"/>
                    <a:pt x="609600" y="327025"/>
                  </a:cubicBezTo>
                  <a:cubicBezTo>
                    <a:pt x="643467" y="322792"/>
                    <a:pt x="636058" y="299508"/>
                    <a:pt x="654050" y="307975"/>
                  </a:cubicBezTo>
                  <a:cubicBezTo>
                    <a:pt x="672042" y="316442"/>
                    <a:pt x="718608" y="347133"/>
                    <a:pt x="717550" y="377825"/>
                  </a:cubicBezTo>
                  <a:cubicBezTo>
                    <a:pt x="716492" y="408517"/>
                    <a:pt x="670983" y="478367"/>
                    <a:pt x="647700" y="492125"/>
                  </a:cubicBezTo>
                  <a:cubicBezTo>
                    <a:pt x="624417" y="505883"/>
                    <a:pt x="590550" y="473075"/>
                    <a:pt x="577850" y="460375"/>
                  </a:cubicBezTo>
                  <a:cubicBezTo>
                    <a:pt x="565150" y="447675"/>
                    <a:pt x="595842" y="424392"/>
                    <a:pt x="571500" y="415925"/>
                  </a:cubicBezTo>
                  <a:cubicBezTo>
                    <a:pt x="547158" y="407458"/>
                    <a:pt x="489479" y="408516"/>
                    <a:pt x="431800" y="409575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56" name="Rounded Rectangle 355"/>
            <p:cNvSpPr/>
            <p:nvPr/>
          </p:nvSpPr>
          <p:spPr>
            <a:xfrm>
              <a:off x="6560818" y="2183006"/>
              <a:ext cx="677887" cy="3397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58" name="Straight Arrow Connector 357"/>
            <p:cNvCxnSpPr>
              <a:endCxn id="347" idx="12"/>
            </p:cNvCxnSpPr>
            <p:nvPr/>
          </p:nvCxnSpPr>
          <p:spPr>
            <a:xfrm rot="5400000">
              <a:off x="6150451" y="2574295"/>
              <a:ext cx="428607" cy="3159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92" name="TextBox 358"/>
            <p:cNvSpPr txBox="1">
              <a:spLocks noChangeArrowheads="1"/>
            </p:cNvSpPr>
            <p:nvPr/>
          </p:nvSpPr>
          <p:spPr bwMode="auto">
            <a:xfrm>
              <a:off x="6477000" y="2212209"/>
              <a:ext cx="8442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Drosha</a:t>
              </a:r>
            </a:p>
          </p:txBody>
        </p:sp>
        <p:cxnSp>
          <p:nvCxnSpPr>
            <p:cNvPr id="363" name="Straight Arrow Connector 362"/>
            <p:cNvCxnSpPr/>
            <p:nvPr/>
          </p:nvCxnSpPr>
          <p:spPr>
            <a:xfrm rot="10800000" flipV="1">
              <a:off x="5944846" y="2443345"/>
              <a:ext cx="555645" cy="4286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rot="5400000">
              <a:off x="5259844" y="3661682"/>
              <a:ext cx="779430" cy="4413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Arrow Connector 373"/>
            <p:cNvCxnSpPr/>
            <p:nvPr/>
          </p:nvCxnSpPr>
          <p:spPr>
            <a:xfrm rot="16200000" flipH="1">
              <a:off x="1714022" y="3244983"/>
              <a:ext cx="487343" cy="3794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/>
            <p:nvPr/>
          </p:nvCxnSpPr>
          <p:spPr>
            <a:xfrm>
              <a:off x="5197105" y="1881393"/>
              <a:ext cx="689000" cy="43336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97" name="TextBox 382"/>
            <p:cNvSpPr txBox="1">
              <a:spLocks noChangeArrowheads="1"/>
            </p:cNvSpPr>
            <p:nvPr/>
          </p:nvSpPr>
          <p:spPr bwMode="auto">
            <a:xfrm>
              <a:off x="4727700" y="3508996"/>
              <a:ext cx="9993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Processing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by Drosha</a:t>
              </a:r>
            </a:p>
          </p:txBody>
        </p:sp>
        <p:sp>
          <p:nvSpPr>
            <p:cNvPr id="47198" name="TextBox 383"/>
            <p:cNvSpPr txBox="1">
              <a:spLocks noChangeArrowheads="1"/>
            </p:cNvSpPr>
            <p:nvPr/>
          </p:nvSpPr>
          <p:spPr bwMode="auto">
            <a:xfrm>
              <a:off x="5652354" y="1806766"/>
              <a:ext cx="10449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RNA folding</a:t>
              </a:r>
            </a:p>
          </p:txBody>
        </p:sp>
        <p:sp>
          <p:nvSpPr>
            <p:cNvPr id="47199" name="Rectangle 384"/>
            <p:cNvSpPr>
              <a:spLocks noChangeArrowheads="1"/>
            </p:cNvSpPr>
            <p:nvPr/>
          </p:nvSpPr>
          <p:spPr bwMode="auto">
            <a:xfrm>
              <a:off x="3012509" y="3570551"/>
              <a:ext cx="134432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200"/>
                <a:t>phosphor-diester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200"/>
                <a:t>bond</a:t>
              </a:r>
            </a:p>
          </p:txBody>
        </p:sp>
        <p:cxnSp>
          <p:nvCxnSpPr>
            <p:cNvPr id="386" name="Straight Arrow Connector 385"/>
            <p:cNvCxnSpPr/>
            <p:nvPr/>
          </p:nvCxnSpPr>
          <p:spPr>
            <a:xfrm rot="5400000">
              <a:off x="2917383" y="4010131"/>
              <a:ext cx="274626" cy="2492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01" name="Rectangle 388"/>
            <p:cNvSpPr>
              <a:spLocks noChangeArrowheads="1"/>
            </p:cNvSpPr>
            <p:nvPr/>
          </p:nvSpPr>
          <p:spPr bwMode="auto">
            <a:xfrm>
              <a:off x="2081914" y="3645069"/>
              <a:ext cx="6671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Lariats</a:t>
              </a:r>
            </a:p>
          </p:txBody>
        </p:sp>
        <p:cxnSp>
          <p:nvCxnSpPr>
            <p:cNvPr id="392" name="Straight Arrow Connector 391"/>
            <p:cNvCxnSpPr/>
            <p:nvPr/>
          </p:nvCxnSpPr>
          <p:spPr>
            <a:xfrm rot="10800000" flipV="1">
              <a:off x="1767980" y="4519708"/>
              <a:ext cx="569934" cy="3571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03" name="Rectangle 393"/>
            <p:cNvSpPr>
              <a:spLocks noChangeArrowheads="1"/>
            </p:cNvSpPr>
            <p:nvPr/>
          </p:nvSpPr>
          <p:spPr bwMode="auto">
            <a:xfrm>
              <a:off x="894799" y="4867899"/>
              <a:ext cx="8943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Degraded</a:t>
              </a:r>
            </a:p>
          </p:txBody>
        </p:sp>
        <p:cxnSp>
          <p:nvCxnSpPr>
            <p:cNvPr id="398" name="Straight Arrow Connector 397"/>
            <p:cNvCxnSpPr/>
            <p:nvPr/>
          </p:nvCxnSpPr>
          <p:spPr>
            <a:xfrm>
              <a:off x="3161856" y="4403825"/>
              <a:ext cx="1306561" cy="2428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05" name="Rectangle 399"/>
            <p:cNvSpPr>
              <a:spLocks noChangeArrowheads="1"/>
            </p:cNvSpPr>
            <p:nvPr/>
          </p:nvSpPr>
          <p:spPr bwMode="auto">
            <a:xfrm>
              <a:off x="2888551" y="4569988"/>
              <a:ext cx="12493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RNA re-folding</a:t>
              </a:r>
            </a:p>
          </p:txBody>
        </p:sp>
        <p:sp>
          <p:nvSpPr>
            <p:cNvPr id="405" name="Oval 404"/>
            <p:cNvSpPr/>
            <p:nvPr/>
          </p:nvSpPr>
          <p:spPr>
            <a:xfrm>
              <a:off x="5649560" y="6216674"/>
              <a:ext cx="576283" cy="288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7207" name="TextBox 405"/>
            <p:cNvSpPr txBox="1">
              <a:spLocks noChangeArrowheads="1"/>
            </p:cNvSpPr>
            <p:nvPr/>
          </p:nvSpPr>
          <p:spPr bwMode="auto">
            <a:xfrm>
              <a:off x="5650185" y="6217316"/>
              <a:ext cx="5725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 b="1">
                  <a:solidFill>
                    <a:schemeClr val="bg1"/>
                  </a:solidFill>
                </a:rPr>
                <a:t>Dicer</a:t>
              </a:r>
            </a:p>
          </p:txBody>
        </p:sp>
        <p:cxnSp>
          <p:nvCxnSpPr>
            <p:cNvPr id="407" name="Straight Connector 406"/>
            <p:cNvCxnSpPr/>
            <p:nvPr/>
          </p:nvCxnSpPr>
          <p:spPr>
            <a:xfrm rot="5400000">
              <a:off x="5201080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 rot="5400000">
              <a:off x="5342373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 rot="5400000">
              <a:off x="5272521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 rot="5400000">
              <a:off x="5413813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5227270" y="6781800"/>
              <a:ext cx="2873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>
              <a:off x="5273308" y="6630994"/>
              <a:ext cx="2873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rot="5400000">
              <a:off x="5236007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 rot="5400000">
              <a:off x="5378887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 rot="5400000">
              <a:off x="5307447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rot="5400000">
              <a:off x="5448739" y="6703222"/>
              <a:ext cx="144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 rot="5400000">
              <a:off x="5147896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 rot="5400000">
              <a:off x="5289189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>
            <a:xfrm rot="5400000">
              <a:off x="5219337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 rot="5400000">
              <a:off x="5360629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>
              <a:off x="5173293" y="6400816"/>
              <a:ext cx="2873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5219331" y="6251597"/>
              <a:ext cx="2873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rot="5400000">
              <a:off x="5182823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 rot="5400000">
              <a:off x="5324116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rot="5400000">
              <a:off x="5254263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 rot="5400000">
              <a:off x="5395555" y="6323032"/>
              <a:ext cx="142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Arrow Connector 475"/>
            <p:cNvCxnSpPr/>
            <p:nvPr/>
          </p:nvCxnSpPr>
          <p:spPr>
            <a:xfrm rot="10800000">
              <a:off x="4189007" y="6526224"/>
              <a:ext cx="428641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/>
            <p:cNvCxnSpPr/>
            <p:nvPr/>
          </p:nvCxnSpPr>
          <p:spPr>
            <a:xfrm rot="5400000">
              <a:off x="3560337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>
              <a:off x="3607960" y="6630994"/>
              <a:ext cx="2889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rot="5400000">
              <a:off x="3588913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rot="5400000">
              <a:off x="3617489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 rot="5400000">
              <a:off x="3644477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rot="5400000">
              <a:off x="3673053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 rot="5400000">
              <a:off x="3839748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/>
            <p:cNvCxnSpPr/>
            <p:nvPr/>
          </p:nvCxnSpPr>
          <p:spPr>
            <a:xfrm rot="5400000">
              <a:off x="3728618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/>
            <p:cNvCxnSpPr/>
            <p:nvPr/>
          </p:nvCxnSpPr>
          <p:spPr>
            <a:xfrm rot="5400000">
              <a:off x="3755606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/>
            <p:cNvCxnSpPr/>
            <p:nvPr/>
          </p:nvCxnSpPr>
          <p:spPr>
            <a:xfrm rot="5400000">
              <a:off x="3784183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 rot="5400000">
              <a:off x="3811172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 rot="5400000">
              <a:off x="3700042" y="6678617"/>
              <a:ext cx="9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41" name="TextBox 502"/>
            <p:cNvSpPr txBox="1">
              <a:spLocks noChangeArrowheads="1"/>
            </p:cNvSpPr>
            <p:nvPr/>
          </p:nvSpPr>
          <p:spPr bwMode="auto">
            <a:xfrm>
              <a:off x="3429000" y="6373790"/>
              <a:ext cx="5132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 b="1"/>
                <a:t>RISC</a:t>
              </a:r>
            </a:p>
          </p:txBody>
        </p:sp>
        <p:sp>
          <p:nvSpPr>
            <p:cNvPr id="506" name="Freeform 505"/>
            <p:cNvSpPr/>
            <p:nvPr/>
          </p:nvSpPr>
          <p:spPr>
            <a:xfrm>
              <a:off x="370929" y="601922"/>
              <a:ext cx="7358332" cy="5270279"/>
            </a:xfrm>
            <a:custGeom>
              <a:avLst/>
              <a:gdLst>
                <a:gd name="connsiteX0" fmla="*/ 0 w 7358332"/>
                <a:gd name="connsiteY0" fmla="*/ 4744528 h 5270739"/>
                <a:gd name="connsiteX1" fmla="*/ 1173193 w 7358332"/>
                <a:gd name="connsiteY1" fmla="*/ 5106837 h 5270739"/>
                <a:gd name="connsiteX2" fmla="*/ 3450566 w 7358332"/>
                <a:gd name="connsiteY2" fmla="*/ 5072332 h 5270739"/>
                <a:gd name="connsiteX3" fmla="*/ 5710687 w 7358332"/>
                <a:gd name="connsiteY3" fmla="*/ 3916392 h 5270739"/>
                <a:gd name="connsiteX4" fmla="*/ 7125419 w 7358332"/>
                <a:gd name="connsiteY4" fmla="*/ 2156603 h 5270739"/>
                <a:gd name="connsiteX5" fmla="*/ 7108166 w 7358332"/>
                <a:gd name="connsiteY5" fmla="*/ 0 h 527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58332" h="5270739">
                  <a:moveTo>
                    <a:pt x="0" y="4744528"/>
                  </a:moveTo>
                  <a:cubicBezTo>
                    <a:pt x="299049" y="4898365"/>
                    <a:pt x="598099" y="5052203"/>
                    <a:pt x="1173193" y="5106837"/>
                  </a:cubicBezTo>
                  <a:cubicBezTo>
                    <a:pt x="1748287" y="5161471"/>
                    <a:pt x="2694317" y="5270739"/>
                    <a:pt x="3450566" y="5072332"/>
                  </a:cubicBezTo>
                  <a:cubicBezTo>
                    <a:pt x="4206815" y="4873925"/>
                    <a:pt x="5098212" y="4402347"/>
                    <a:pt x="5710687" y="3916392"/>
                  </a:cubicBezTo>
                  <a:cubicBezTo>
                    <a:pt x="6323162" y="3430437"/>
                    <a:pt x="6892506" y="2809335"/>
                    <a:pt x="7125419" y="2156603"/>
                  </a:cubicBezTo>
                  <a:cubicBezTo>
                    <a:pt x="7358332" y="1503871"/>
                    <a:pt x="7233249" y="751935"/>
                    <a:pt x="7108166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41" name="Freeform 140"/>
            <p:cNvSpPr/>
            <p:nvPr/>
          </p:nvSpPr>
          <p:spPr>
            <a:xfrm rot="19025660">
              <a:off x="2464919" y="4129199"/>
              <a:ext cx="322274" cy="350822"/>
            </a:xfrm>
            <a:custGeom>
              <a:avLst/>
              <a:gdLst>
                <a:gd name="connsiteX0" fmla="*/ 343647 w 389964"/>
                <a:gd name="connsiteY0" fmla="*/ 337671 h 516965"/>
                <a:gd name="connsiteX1" fmla="*/ 254000 w 389964"/>
                <a:gd name="connsiteY1" fmla="*/ 328706 h 516965"/>
                <a:gd name="connsiteX2" fmla="*/ 119530 w 389964"/>
                <a:gd name="connsiteY2" fmla="*/ 337671 h 516965"/>
                <a:gd name="connsiteX3" fmla="*/ 29883 w 389964"/>
                <a:gd name="connsiteY3" fmla="*/ 256988 h 516965"/>
                <a:gd name="connsiteX4" fmla="*/ 11953 w 389964"/>
                <a:gd name="connsiteY4" fmla="*/ 167341 h 516965"/>
                <a:gd name="connsiteX5" fmla="*/ 20918 w 389964"/>
                <a:gd name="connsiteY5" fmla="*/ 50800 h 516965"/>
                <a:gd name="connsiteX6" fmla="*/ 137459 w 389964"/>
                <a:gd name="connsiteY6" fmla="*/ 5976 h 516965"/>
                <a:gd name="connsiteX7" fmla="*/ 271930 w 389964"/>
                <a:gd name="connsiteY7" fmla="*/ 14941 h 516965"/>
                <a:gd name="connsiteX8" fmla="*/ 370541 w 389964"/>
                <a:gd name="connsiteY8" fmla="*/ 86659 h 516965"/>
                <a:gd name="connsiteX9" fmla="*/ 388471 w 389964"/>
                <a:gd name="connsiteY9" fmla="*/ 185271 h 516965"/>
                <a:gd name="connsiteX10" fmla="*/ 370541 w 389964"/>
                <a:gd name="connsiteY10" fmla="*/ 274918 h 516965"/>
                <a:gd name="connsiteX11" fmla="*/ 352612 w 389964"/>
                <a:gd name="connsiteY11" fmla="*/ 418353 h 516965"/>
                <a:gd name="connsiteX12" fmla="*/ 352612 w 389964"/>
                <a:gd name="connsiteY12" fmla="*/ 516965 h 5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964" h="516965">
                  <a:moveTo>
                    <a:pt x="343647" y="337671"/>
                  </a:moveTo>
                  <a:cubicBezTo>
                    <a:pt x="317500" y="333188"/>
                    <a:pt x="291353" y="328706"/>
                    <a:pt x="254000" y="328706"/>
                  </a:cubicBezTo>
                  <a:cubicBezTo>
                    <a:pt x="216647" y="328706"/>
                    <a:pt x="156883" y="349624"/>
                    <a:pt x="119530" y="337671"/>
                  </a:cubicBezTo>
                  <a:cubicBezTo>
                    <a:pt x="82177" y="325718"/>
                    <a:pt x="47813" y="285376"/>
                    <a:pt x="29883" y="256988"/>
                  </a:cubicBezTo>
                  <a:cubicBezTo>
                    <a:pt x="11953" y="228600"/>
                    <a:pt x="13447" y="201705"/>
                    <a:pt x="11953" y="167341"/>
                  </a:cubicBezTo>
                  <a:cubicBezTo>
                    <a:pt x="10459" y="132977"/>
                    <a:pt x="0" y="77694"/>
                    <a:pt x="20918" y="50800"/>
                  </a:cubicBezTo>
                  <a:cubicBezTo>
                    <a:pt x="41836" y="23906"/>
                    <a:pt x="95624" y="11952"/>
                    <a:pt x="137459" y="5976"/>
                  </a:cubicBezTo>
                  <a:cubicBezTo>
                    <a:pt x="179294" y="0"/>
                    <a:pt x="233083" y="1494"/>
                    <a:pt x="271930" y="14941"/>
                  </a:cubicBezTo>
                  <a:cubicBezTo>
                    <a:pt x="310777" y="28388"/>
                    <a:pt x="351118" y="58271"/>
                    <a:pt x="370541" y="86659"/>
                  </a:cubicBezTo>
                  <a:cubicBezTo>
                    <a:pt x="389964" y="115047"/>
                    <a:pt x="388471" y="153895"/>
                    <a:pt x="388471" y="185271"/>
                  </a:cubicBezTo>
                  <a:cubicBezTo>
                    <a:pt x="388471" y="216647"/>
                    <a:pt x="376518" y="236071"/>
                    <a:pt x="370541" y="274918"/>
                  </a:cubicBezTo>
                  <a:cubicBezTo>
                    <a:pt x="364565" y="313765"/>
                    <a:pt x="355600" y="378012"/>
                    <a:pt x="352612" y="418353"/>
                  </a:cubicBezTo>
                  <a:cubicBezTo>
                    <a:pt x="349624" y="458694"/>
                    <a:pt x="351118" y="487829"/>
                    <a:pt x="352612" y="516965"/>
                  </a:cubicBezTo>
                </a:path>
              </a:pathLst>
            </a:custGeom>
            <a:ln w="1905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>
              <a:off x="5219331" y="4646702"/>
              <a:ext cx="666774" cy="5286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45" name="Rectangle 145"/>
            <p:cNvSpPr>
              <a:spLocks noChangeArrowheads="1"/>
            </p:cNvSpPr>
            <p:nvPr/>
          </p:nvSpPr>
          <p:spPr bwMode="auto">
            <a:xfrm rot="-1582426">
              <a:off x="4467986" y="4806063"/>
              <a:ext cx="9460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Exportin-5</a:t>
              </a: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16200000" flipH="1">
              <a:off x="4008035" y="955919"/>
              <a:ext cx="255576" cy="47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/>
            <p:cNvSpPr/>
            <p:nvPr/>
          </p:nvSpPr>
          <p:spPr>
            <a:xfrm>
              <a:off x="3352363" y="4118087"/>
              <a:ext cx="639786" cy="2889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7248" name="TextBox 146"/>
            <p:cNvSpPr txBox="1">
              <a:spLocks noChangeArrowheads="1"/>
            </p:cNvSpPr>
            <p:nvPr/>
          </p:nvSpPr>
          <p:spPr bwMode="auto">
            <a:xfrm>
              <a:off x="3276160" y="4114912"/>
              <a:ext cx="6880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 b="1">
                  <a:solidFill>
                    <a:schemeClr val="bg1"/>
                  </a:solidFill>
                </a:rPr>
                <a:t>hDBR1</a:t>
              </a:r>
            </a:p>
          </p:txBody>
        </p:sp>
        <p:sp>
          <p:nvSpPr>
            <p:cNvPr id="47249" name="Rectangle 148"/>
            <p:cNvSpPr>
              <a:spLocks noChangeArrowheads="1"/>
            </p:cNvSpPr>
            <p:nvPr/>
          </p:nvSpPr>
          <p:spPr bwMode="auto">
            <a:xfrm>
              <a:off x="1725646" y="1460335"/>
              <a:ext cx="9437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pre-mRNA</a:t>
              </a:r>
            </a:p>
          </p:txBody>
        </p:sp>
        <p:sp>
          <p:nvSpPr>
            <p:cNvPr id="47250" name="Rectangle 149"/>
            <p:cNvSpPr>
              <a:spLocks noChangeArrowheads="1"/>
            </p:cNvSpPr>
            <p:nvPr/>
          </p:nvSpPr>
          <p:spPr bwMode="auto">
            <a:xfrm>
              <a:off x="2229752" y="598747"/>
              <a:ext cx="5148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CA" altLang="en-US" sz="1400"/>
                <a:t>DNA</a:t>
              </a:r>
            </a:p>
          </p:txBody>
        </p:sp>
        <p:cxnSp>
          <p:nvCxnSpPr>
            <p:cNvPr id="151" name="Straight Connector 150"/>
            <p:cNvCxnSpPr>
              <a:stCxn id="348" idx="7"/>
              <a:endCxn id="348" idx="2"/>
            </p:cNvCxnSpPr>
            <p:nvPr/>
          </p:nvCxnSpPr>
          <p:spPr>
            <a:xfrm flipV="1">
              <a:off x="5470165" y="2737019"/>
              <a:ext cx="63502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5476516" y="2768768"/>
              <a:ext cx="63502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5479691" y="2806867"/>
              <a:ext cx="63502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5489216" y="2846553"/>
              <a:ext cx="63502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6103602" y="2540178"/>
              <a:ext cx="762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16200000" flipH="1">
              <a:off x="5846418" y="3054506"/>
              <a:ext cx="47623" cy="381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173454" y="3076730"/>
              <a:ext cx="730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6103602" y="2570339"/>
              <a:ext cx="762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6100426" y="2600500"/>
              <a:ext cx="777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6048037" y="2837028"/>
              <a:ext cx="762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6089313" y="2630662"/>
              <a:ext cx="762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082963" y="2660823"/>
              <a:ext cx="777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6055975" y="2806867"/>
              <a:ext cx="777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6078201" y="2690984"/>
              <a:ext cx="777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6070262" y="2721145"/>
              <a:ext cx="777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6065500" y="2746544"/>
              <a:ext cx="762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6059150" y="2775118"/>
              <a:ext cx="777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5921828" y="2969577"/>
              <a:ext cx="46036" cy="381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5867057" y="3030694"/>
              <a:ext cx="46035" cy="396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16200000" flipH="1">
              <a:off x="5882932" y="3010057"/>
              <a:ext cx="47623" cy="381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5902777" y="2990214"/>
              <a:ext cx="46035" cy="381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492553" y="2800517"/>
              <a:ext cx="60327" cy="365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6471915" y="2824329"/>
              <a:ext cx="60327" cy="380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>
              <a:off x="6646548" y="3025933"/>
              <a:ext cx="55561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6722750" y="3025933"/>
              <a:ext cx="55561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rot="5400000">
              <a:off x="6684649" y="3029108"/>
              <a:ext cx="55561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6178216" y="3110067"/>
              <a:ext cx="730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6186155" y="3141815"/>
              <a:ext cx="746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27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079" y="4288091"/>
              <a:ext cx="10001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28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44119">
              <a:off x="5406928" y="5143019"/>
              <a:ext cx="100012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000" dirty="0" err="1">
                <a:solidFill>
                  <a:schemeClr val="tx2"/>
                </a:solidFill>
                <a:latin typeface="Comic Sans MS" pitchFamily="66" charset="0"/>
              </a:rPr>
              <a:t>Mirtrons</a:t>
            </a:r>
            <a:r>
              <a:rPr lang="en-CA" altLang="en-US" sz="3000" dirty="0">
                <a:solidFill>
                  <a:schemeClr val="tx2"/>
                </a:solidFill>
                <a:latin typeface="Comic Sans MS" pitchFamily="66" charset="0"/>
              </a:rPr>
              <a:t> as a novel concept of miRNA biogenesis</a:t>
            </a:r>
          </a:p>
        </p:txBody>
      </p:sp>
    </p:spTree>
    <p:extLst>
      <p:ext uri="{BB962C8B-B14F-4D97-AF65-F5344CB8AC3E}">
        <p14:creationId xmlns:p14="http://schemas.microsoft.com/office/powerpoint/2010/main" val="25241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03" y="779518"/>
            <a:ext cx="4151389" cy="53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68" y="6056995"/>
            <a:ext cx="90944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500" dirty="0"/>
              <a:t>Noncoding RNAs as novel biomarkers in prostate cancer</a:t>
            </a:r>
            <a:r>
              <a:rPr lang="en-CA" sz="1500" dirty="0" smtClean="0"/>
              <a:t>. </a:t>
            </a:r>
            <a:r>
              <a:rPr lang="en-CA" sz="1500" dirty="0" err="1" smtClean="0"/>
              <a:t>Rönnau</a:t>
            </a:r>
            <a:r>
              <a:rPr lang="en-CA" sz="1500" dirty="0" smtClean="0"/>
              <a:t> </a:t>
            </a:r>
            <a:r>
              <a:rPr lang="en-CA" sz="1500" dirty="0" smtClean="0"/>
              <a:t>CG, </a:t>
            </a:r>
            <a:r>
              <a:rPr lang="en-CA" sz="1500" dirty="0" err="1"/>
              <a:t>Verhaegh</a:t>
            </a:r>
            <a:r>
              <a:rPr lang="en-CA" sz="1500" dirty="0"/>
              <a:t> </a:t>
            </a:r>
            <a:r>
              <a:rPr lang="en-CA" sz="1500" dirty="0" smtClean="0"/>
              <a:t>GW, </a:t>
            </a:r>
            <a:r>
              <a:rPr lang="en-CA" sz="1500" dirty="0"/>
              <a:t>Luna-Velez </a:t>
            </a:r>
            <a:r>
              <a:rPr lang="en-CA" sz="1500" dirty="0" smtClean="0"/>
              <a:t>MV, </a:t>
            </a:r>
            <a:r>
              <a:rPr lang="en-CA" sz="1500" dirty="0" err="1"/>
              <a:t>Schalken</a:t>
            </a:r>
            <a:r>
              <a:rPr lang="en-CA" sz="1500" dirty="0"/>
              <a:t> </a:t>
            </a:r>
            <a:r>
              <a:rPr lang="en-CA" sz="1500" dirty="0" smtClean="0"/>
              <a:t>JA</a:t>
            </a:r>
            <a:r>
              <a:rPr lang="en-CA" sz="1500" dirty="0"/>
              <a:t>. </a:t>
            </a:r>
            <a:r>
              <a:rPr lang="en-CA" sz="1500" dirty="0" smtClean="0"/>
              <a:t> Biomed </a:t>
            </a:r>
            <a:r>
              <a:rPr lang="en-CA" sz="1500" dirty="0"/>
              <a:t>Res Int. 2014;2014:591703</a:t>
            </a:r>
          </a:p>
        </p:txBody>
      </p:sp>
      <p:sp>
        <p:nvSpPr>
          <p:cNvPr id="3" name="Oval 2"/>
          <p:cNvSpPr/>
          <p:nvPr/>
        </p:nvSpPr>
        <p:spPr>
          <a:xfrm>
            <a:off x="3857202" y="3573016"/>
            <a:ext cx="1004552" cy="579549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520" y="477833"/>
            <a:ext cx="85848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Broadly refers to the RNA molecules that do not encode any protein</a:t>
            </a:r>
            <a:endParaRPr lang="en-US" sz="22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57200" y="-27384"/>
            <a:ext cx="8229600" cy="5486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pPr eaLnBrk="1" hangingPunct="1"/>
            <a:r>
              <a:rPr lang="en-US" altLang="zh-CN" sz="3200" b="1" kern="0" dirty="0" smtClean="0"/>
              <a:t>I. The World of non-coding RNAs</a:t>
            </a:r>
          </a:p>
        </p:txBody>
      </p:sp>
    </p:spTree>
    <p:extLst>
      <p:ext uri="{BB962C8B-B14F-4D97-AF65-F5344CB8AC3E}">
        <p14:creationId xmlns:p14="http://schemas.microsoft.com/office/powerpoint/2010/main" val="7608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 smtClean="0"/>
              <a:t>microRNAs</a:t>
            </a:r>
            <a:r>
              <a:rPr lang="en-US" altLang="zh-CN" b="1" dirty="0" smtClean="0"/>
              <a:t> in cancer</a:t>
            </a:r>
          </a:p>
        </p:txBody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zh-CN" dirty="0" smtClean="0"/>
              <a:t>Overview</a:t>
            </a:r>
          </a:p>
          <a:p>
            <a:pPr eaLnBrk="1" hangingPunct="1">
              <a:spcAft>
                <a:spcPts val="600"/>
              </a:spcAft>
            </a:pPr>
            <a:r>
              <a:rPr lang="en-US" altLang="zh-CN" dirty="0" err="1" smtClean="0"/>
              <a:t>microRNAs</a:t>
            </a:r>
            <a:r>
              <a:rPr lang="en-US" altLang="zh-CN" dirty="0" smtClean="0"/>
              <a:t> as </a:t>
            </a:r>
            <a:r>
              <a:rPr lang="en-US" altLang="zh-CN" dirty="0" err="1" smtClean="0"/>
              <a:t>oncogenes</a:t>
            </a:r>
            <a:endParaRPr lang="en-US" altLang="zh-CN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zh-CN" dirty="0" err="1" smtClean="0"/>
              <a:t>microRNAs</a:t>
            </a:r>
            <a:r>
              <a:rPr lang="en-US" altLang="zh-CN" dirty="0" smtClean="0"/>
              <a:t> as tumor suppressors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zh-CN" dirty="0" err="1" smtClean="0"/>
              <a:t>microRNAs</a:t>
            </a:r>
            <a:r>
              <a:rPr lang="en-US" altLang="zh-CN" dirty="0" smtClean="0"/>
              <a:t> as diagnostic and prognostic markers in cancer</a:t>
            </a:r>
          </a:p>
          <a:p>
            <a:pPr eaLnBrk="1" hangingPunct="1">
              <a:spcAft>
                <a:spcPts val="600"/>
              </a:spcAft>
            </a:pPr>
            <a:r>
              <a:rPr lang="en-US" altLang="zh-CN" dirty="0" err="1" smtClean="0"/>
              <a:t>microRNAs</a:t>
            </a:r>
            <a:r>
              <a:rPr lang="en-US" altLang="zh-CN" dirty="0" smtClean="0"/>
              <a:t> and metastasis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 smtClean="0"/>
              <a:t>1. Overview</a:t>
            </a:r>
          </a:p>
        </p:txBody>
      </p:sp>
      <p:sp>
        <p:nvSpPr>
          <p:cNvPr id="13312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zh-CN" sz="2000" dirty="0" smtClean="0"/>
              <a:t>As mentioned before, </a:t>
            </a:r>
            <a:r>
              <a:rPr lang="en-US" altLang="zh-CN" sz="2000" dirty="0" err="1" smtClean="0"/>
              <a:t>miRNAs</a:t>
            </a:r>
            <a:r>
              <a:rPr lang="en-US" altLang="zh-CN" sz="2000" dirty="0" smtClean="0"/>
              <a:t> are small </a:t>
            </a:r>
            <a:r>
              <a:rPr lang="en-US" altLang="zh-CN" sz="2000" dirty="0" smtClean="0">
                <a:solidFill>
                  <a:srgbClr val="3333FF"/>
                </a:solidFill>
              </a:rPr>
              <a:t>non-coding</a:t>
            </a:r>
            <a:r>
              <a:rPr lang="en-US" altLang="zh-CN" sz="2000" dirty="0" smtClean="0"/>
              <a:t> RNA molecules, play important roles in </a:t>
            </a:r>
            <a:r>
              <a:rPr lang="en-US" altLang="zh-CN" sz="2000" dirty="0" smtClean="0">
                <a:solidFill>
                  <a:srgbClr val="3333FF"/>
                </a:solidFill>
              </a:rPr>
              <a:t>cell proliferation</a:t>
            </a:r>
            <a:r>
              <a:rPr lang="en-US" altLang="zh-CN" sz="2000" dirty="0" smtClean="0"/>
              <a:t>, </a:t>
            </a:r>
            <a:r>
              <a:rPr lang="en-US" altLang="zh-CN" sz="2000" dirty="0" smtClean="0">
                <a:solidFill>
                  <a:srgbClr val="3333FF"/>
                </a:solidFill>
              </a:rPr>
              <a:t>differentiation</a:t>
            </a:r>
            <a:r>
              <a:rPr lang="en-US" altLang="zh-CN" sz="2000" dirty="0" smtClean="0"/>
              <a:t>, and </a:t>
            </a:r>
            <a:r>
              <a:rPr lang="en-US" altLang="zh-CN" sz="2000" dirty="0" smtClean="0">
                <a:solidFill>
                  <a:srgbClr val="3333FF"/>
                </a:solidFill>
              </a:rPr>
              <a:t>apoptosis</a:t>
            </a:r>
            <a:r>
              <a:rPr lang="en-US" altLang="zh-CN" sz="2000" dirty="0" smtClean="0"/>
              <a:t>;</a:t>
            </a:r>
          </a:p>
          <a:p>
            <a:pPr>
              <a:spcAft>
                <a:spcPts val="1200"/>
              </a:spcAft>
            </a:pPr>
            <a:r>
              <a:rPr lang="en-US" altLang="zh-CN" sz="2000" dirty="0" smtClean="0"/>
              <a:t>So, the precise regulation is absolutely required for their </a:t>
            </a:r>
            <a:r>
              <a:rPr lang="en-US" altLang="zh-CN" sz="2000" smtClean="0"/>
              <a:t>normal function.</a:t>
            </a:r>
            <a:endParaRPr lang="en-US" altLang="zh-CN" sz="2000" dirty="0" smtClean="0"/>
          </a:p>
          <a:p>
            <a:pPr>
              <a:spcAft>
                <a:spcPts val="1200"/>
              </a:spcAft>
            </a:pPr>
            <a:r>
              <a:rPr lang="en-US" altLang="zh-CN" sz="2000" dirty="0" smtClean="0"/>
              <a:t>Mechanisms involved in </a:t>
            </a:r>
            <a:r>
              <a:rPr lang="en-US" altLang="zh-CN" sz="2000" dirty="0" err="1" smtClean="0"/>
              <a:t>miRNA</a:t>
            </a:r>
            <a:r>
              <a:rPr lang="en-US" altLang="zh-CN" sz="2000" dirty="0" smtClean="0"/>
              <a:t> regulation are not completely understood yet. However, epigenetic and molecular biological events may play crucial roles in this process.</a:t>
            </a:r>
          </a:p>
          <a:p>
            <a:pPr>
              <a:spcAft>
                <a:spcPts val="1200"/>
              </a:spcAft>
              <a:buFontTx/>
              <a:buNone/>
            </a:pPr>
            <a:r>
              <a:rPr lang="en-US" altLang="zh-CN" sz="2000" dirty="0" smtClean="0"/>
              <a:t>   - </a:t>
            </a:r>
            <a:r>
              <a:rPr lang="en-US" altLang="zh-CN" sz="2000" dirty="0" smtClean="0">
                <a:solidFill>
                  <a:srgbClr val="C00000"/>
                </a:solidFill>
              </a:rPr>
              <a:t>Epigenetic factors</a:t>
            </a:r>
            <a:r>
              <a:rPr lang="en-US" altLang="zh-CN" sz="2000" dirty="0" smtClean="0"/>
              <a:t>, DNA </a:t>
            </a:r>
            <a:r>
              <a:rPr lang="en-US" altLang="zh-CN" sz="2000" dirty="0" err="1" smtClean="0"/>
              <a:t>methylation</a:t>
            </a:r>
            <a:r>
              <a:rPr lang="en-US" altLang="zh-CN" sz="2000" dirty="0" smtClean="0"/>
              <a:t> and </a:t>
            </a:r>
            <a:r>
              <a:rPr lang="en-US" altLang="zh-CN" sz="2000" dirty="0" err="1" smtClean="0"/>
              <a:t>histone</a:t>
            </a:r>
            <a:r>
              <a:rPr lang="en-US" altLang="zh-CN" sz="2000" dirty="0" smtClean="0"/>
              <a:t> modifications;</a:t>
            </a:r>
          </a:p>
          <a:p>
            <a:pPr>
              <a:spcAft>
                <a:spcPts val="1200"/>
              </a:spcAft>
              <a:buFontTx/>
              <a:buNone/>
            </a:pPr>
            <a:r>
              <a:rPr lang="en-US" altLang="zh-CN" sz="2000" dirty="0" smtClean="0"/>
              <a:t>   - </a:t>
            </a:r>
            <a:r>
              <a:rPr lang="en-US" altLang="zh-CN" sz="2000" dirty="0" smtClean="0">
                <a:solidFill>
                  <a:srgbClr val="C00000"/>
                </a:solidFill>
              </a:rPr>
              <a:t>Molecular biological factors</a:t>
            </a:r>
            <a:r>
              <a:rPr lang="en-US" altLang="zh-CN" sz="2000" dirty="0" smtClean="0"/>
              <a:t>, transcription factors and proteins involved in </a:t>
            </a:r>
            <a:r>
              <a:rPr lang="en-US" altLang="zh-CN" sz="2000" dirty="0" err="1" smtClean="0"/>
              <a:t>miRNA</a:t>
            </a:r>
            <a:r>
              <a:rPr lang="en-US" altLang="zh-CN" sz="2000" dirty="0" smtClean="0"/>
              <a:t> biogenesis.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zh-CN" smtClean="0"/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zh-CN" sz="2400" dirty="0" smtClean="0"/>
              <a:t>A large body of evidence has demonstrated that </a:t>
            </a:r>
            <a:r>
              <a:rPr lang="en-US" altLang="zh-CN" sz="2400" dirty="0" err="1" smtClean="0"/>
              <a:t>dysregulation</a:t>
            </a:r>
            <a:r>
              <a:rPr lang="en-US" altLang="zh-CN" sz="2400" dirty="0" smtClean="0"/>
              <a:t> of </a:t>
            </a:r>
            <a:r>
              <a:rPr lang="en-US" altLang="zh-CN" sz="2400" dirty="0" err="1" smtClean="0"/>
              <a:t>miRNAs</a:t>
            </a:r>
            <a:r>
              <a:rPr lang="en-US" altLang="zh-CN" sz="2400" dirty="0" smtClean="0"/>
              <a:t> contributes significantly to </a:t>
            </a:r>
            <a:r>
              <a:rPr lang="en-US" altLang="zh-CN" sz="2400" dirty="0" err="1" smtClean="0"/>
              <a:t>tumorigenesis</a:t>
            </a:r>
            <a:r>
              <a:rPr lang="en-US" altLang="zh-CN" sz="2400" dirty="0" smtClean="0"/>
              <a:t>, angiogenesis and metastasis; </a:t>
            </a:r>
          </a:p>
          <a:p>
            <a:pPr>
              <a:spcAft>
                <a:spcPts val="1200"/>
              </a:spcAft>
            </a:pPr>
            <a:r>
              <a:rPr lang="en-US" altLang="zh-CN" sz="2400" dirty="0" smtClean="0"/>
              <a:t>Those </a:t>
            </a:r>
            <a:r>
              <a:rPr lang="en-US" altLang="zh-CN" sz="2400" dirty="0" err="1" smtClean="0"/>
              <a:t>miRNAs</a:t>
            </a:r>
            <a:r>
              <a:rPr lang="en-US" altLang="zh-CN" sz="2400" dirty="0" smtClean="0"/>
              <a:t> can function as either tumor suppressor or </a:t>
            </a:r>
            <a:r>
              <a:rPr lang="en-US" altLang="zh-CN" sz="2400" dirty="0" err="1" smtClean="0"/>
              <a:t>oncogene</a:t>
            </a:r>
            <a:r>
              <a:rPr lang="en-US" altLang="zh-CN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4"/>
          <p:cNvSpPr txBox="1">
            <a:spLocks noChangeArrowheads="1"/>
          </p:cNvSpPr>
          <p:nvPr/>
        </p:nvSpPr>
        <p:spPr bwMode="auto">
          <a:xfrm>
            <a:off x="179388" y="6415088"/>
            <a:ext cx="784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altLang="zh-CN" sz="1200"/>
              <a:t>Esquela-Kerscher </a:t>
            </a:r>
            <a:r>
              <a:rPr lang="en-GB" altLang="zh-CN" sz="1200" i="1"/>
              <a:t>et al.Nature Reviews Cancer</a:t>
            </a:r>
            <a:r>
              <a:rPr lang="en-GB" altLang="zh-CN" sz="1200" b="1"/>
              <a:t>6</a:t>
            </a:r>
            <a:r>
              <a:rPr lang="en-GB" altLang="zh-CN" sz="1200"/>
              <a:t>, 259</a:t>
            </a:r>
            <a:r>
              <a:rPr lang="en-GB" altLang="zh-CN" sz="1200">
                <a:cs typeface="Arial" charset="0"/>
              </a:rPr>
              <a:t>–</a:t>
            </a:r>
            <a:r>
              <a:rPr lang="en-GB" altLang="zh-CN" sz="1200"/>
              <a:t>269 (April 2006) | doi:10.1038/nrc1840</a:t>
            </a:r>
          </a:p>
        </p:txBody>
      </p:sp>
      <p:pic>
        <p:nvPicPr>
          <p:cNvPr id="141314" name="Picture 33" descr="NRC-logo-poster-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6172200"/>
            <a:ext cx="1905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41" descr="D:\PROJECTS\Mar-06\17\others\nat-uk\nrc\images\nrc1840-f2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1132656" y="333375"/>
            <a:ext cx="6868344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4356100"/>
            <a:ext cx="2662237" cy="1739900"/>
            <a:chOff x="385" y="2568"/>
            <a:chExt cx="1677" cy="1096"/>
          </a:xfrm>
        </p:grpSpPr>
        <p:pic>
          <p:nvPicPr>
            <p:cNvPr id="141317" name="Picture 5" descr="balanc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1" y="2568"/>
              <a:ext cx="1360" cy="1020"/>
            </a:xfrm>
            <a:prstGeom prst="rect">
              <a:avLst/>
            </a:prstGeom>
            <a:noFill/>
          </p:spPr>
        </p:pic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385" y="3339"/>
              <a:ext cx="6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400" b="1"/>
                <a:t>OncomiR</a:t>
              </a:r>
            </a:p>
          </p:txBody>
        </p:sp>
        <p:sp>
          <p:nvSpPr>
            <p:cNvPr id="141320" name="Text Box 8"/>
            <p:cNvSpPr txBox="1">
              <a:spLocks noChangeArrowheads="1"/>
            </p:cNvSpPr>
            <p:nvPr/>
          </p:nvSpPr>
          <p:spPr bwMode="auto">
            <a:xfrm>
              <a:off x="1325" y="3338"/>
              <a:ext cx="73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400" b="1"/>
                <a:t>Suppressor</a:t>
              </a:r>
            </a:p>
            <a:p>
              <a:r>
                <a:rPr lang="en-US" altLang="zh-CN" sz="1400" b="1"/>
                <a:t>miRNA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4" descr="IMG.jpg"/>
          <p:cNvPicPr>
            <a:picLocks noChangeAspect="1"/>
          </p:cNvPicPr>
          <p:nvPr/>
        </p:nvPicPr>
        <p:blipFill>
          <a:blip r:embed="rId3">
            <a:lum bright="-30000" contrast="40000"/>
          </a:blip>
          <a:srcRect b="48950"/>
          <a:stretch>
            <a:fillRect/>
          </a:stretch>
        </p:blipFill>
        <p:spPr bwMode="auto">
          <a:xfrm>
            <a:off x="539750" y="287338"/>
            <a:ext cx="7993063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 smtClean="0"/>
              <a:t>2. </a:t>
            </a:r>
            <a:r>
              <a:rPr lang="en-US" altLang="zh-CN" sz="4000" b="1" dirty="0" err="1" smtClean="0"/>
              <a:t>miRNAs</a:t>
            </a:r>
            <a:r>
              <a:rPr lang="en-US" altLang="zh-CN" sz="4000" b="1" dirty="0" smtClean="0"/>
              <a:t> as </a:t>
            </a:r>
            <a:r>
              <a:rPr lang="en-US" altLang="zh-CN" sz="4000" b="1" dirty="0" err="1" smtClean="0"/>
              <a:t>oncogenes</a:t>
            </a:r>
            <a:endParaRPr lang="en-US" altLang="zh-CN" sz="4000" b="1" dirty="0" smtClean="0"/>
          </a:p>
        </p:txBody>
      </p:sp>
      <p:sp>
        <p:nvSpPr>
          <p:cNvPr id="151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The most abundant cancer-related </a:t>
            </a:r>
            <a:r>
              <a:rPr lang="en-US" altLang="zh-CN" sz="2400" dirty="0" err="1" smtClean="0"/>
              <a:t>oncomiR</a:t>
            </a:r>
            <a:r>
              <a:rPr lang="en-US" altLang="zh-CN" sz="2400" dirty="0" smtClean="0"/>
              <a:t> is miR-21.</a:t>
            </a:r>
          </a:p>
          <a:p>
            <a:r>
              <a:rPr lang="en-US" altLang="zh-CN" sz="2400" dirty="0" smtClean="0"/>
              <a:t>It is </a:t>
            </a:r>
            <a:r>
              <a:rPr lang="en-US" altLang="zh-CN" sz="2400" dirty="0" err="1" smtClean="0"/>
              <a:t>upregulated</a:t>
            </a:r>
            <a:r>
              <a:rPr lang="en-US" altLang="zh-CN" sz="2400" dirty="0" smtClean="0"/>
              <a:t> in more than 15 different cancers, including some of the most aggressive cancers, such as </a:t>
            </a:r>
            <a:r>
              <a:rPr lang="en-US" altLang="zh-CN" sz="2400" dirty="0" err="1" smtClean="0"/>
              <a:t>glioblastoma</a:t>
            </a:r>
            <a:r>
              <a:rPr lang="en-US" altLang="zh-CN" sz="2400" dirty="0" smtClean="0"/>
              <a:t>, lymphoma, pancreatic and lung cancers.</a:t>
            </a:r>
          </a:p>
          <a:p>
            <a:r>
              <a:rPr lang="en-US" altLang="zh-CN" sz="2400" dirty="0" smtClean="0"/>
              <a:t>It is located at chromosome 17 and is regulated by active STAT3.</a:t>
            </a:r>
          </a:p>
          <a:p>
            <a:r>
              <a:rPr lang="en-US" altLang="zh-CN" sz="2400" dirty="0" smtClean="0"/>
              <a:t>It silences tumor-suppressor genes PTEN (Phosphatase and </a:t>
            </a:r>
            <a:r>
              <a:rPr lang="en-US" altLang="zh-CN" sz="2400" dirty="0" err="1" smtClean="0"/>
              <a:t>Tensin</a:t>
            </a:r>
            <a:r>
              <a:rPr lang="en-US" altLang="zh-CN" sz="2400" dirty="0" smtClean="0"/>
              <a:t> Homolog) and PDCD (Programmed Cell Death gene).</a:t>
            </a:r>
          </a:p>
        </p:txBody>
      </p:sp>
    </p:spTree>
    <p:extLst>
      <p:ext uri="{BB962C8B-B14F-4D97-AF65-F5344CB8AC3E}">
        <p14:creationId xmlns:p14="http://schemas.microsoft.com/office/powerpoint/2010/main" val="22477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993775"/>
          </a:xfrm>
        </p:spPr>
        <p:txBody>
          <a:bodyPr/>
          <a:lstStyle/>
          <a:p>
            <a:r>
              <a:rPr lang="en-US" altLang="zh-CN" sz="3600" b="1" dirty="0" smtClean="0"/>
              <a:t>Example: OncomiR-miR-20b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19256" cy="56886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000" dirty="0" smtClean="0"/>
              <a:t>miRNA-20b (</a:t>
            </a:r>
            <a:r>
              <a:rPr lang="en-US" altLang="zh-CN" sz="2000" dirty="0" smtClean="0">
                <a:solidFill>
                  <a:srgbClr val="3333FF"/>
                </a:solidFill>
              </a:rPr>
              <a:t>miR-20b</a:t>
            </a:r>
            <a:r>
              <a:rPr lang="en-US" altLang="zh-CN" sz="2000" dirty="0" smtClean="0"/>
              <a:t>) is encoded by the miR-106a-363 cluster which, together with the miR-17-92 and miR-106b-25 clusters, forms a large family of highly similar miRNAs called the</a:t>
            </a:r>
            <a:r>
              <a:rPr lang="en-US" altLang="zh-CN" sz="2000" dirty="0" smtClean="0">
                <a:solidFill>
                  <a:srgbClr val="3333FF"/>
                </a:solidFill>
              </a:rPr>
              <a:t> miR-17 family</a:t>
            </a:r>
            <a:r>
              <a:rPr lang="en-US" altLang="zh-CN" sz="2000" dirty="0" smtClean="0"/>
              <a:t> (</a:t>
            </a:r>
            <a:r>
              <a:rPr lang="en-US" altLang="zh-CN" sz="2000" dirty="0" err="1" smtClean="0"/>
              <a:t>Tanzer</a:t>
            </a:r>
            <a:r>
              <a:rPr lang="en-US" altLang="zh-CN" sz="2000" dirty="0" smtClean="0"/>
              <a:t> and </a:t>
            </a:r>
            <a:r>
              <a:rPr lang="en-US" altLang="zh-CN" sz="2000" dirty="0" err="1" smtClean="0"/>
              <a:t>Stadler</a:t>
            </a:r>
            <a:r>
              <a:rPr lang="en-US" altLang="zh-CN" sz="2000" dirty="0" smtClean="0"/>
              <a:t>, J Mol </a:t>
            </a:r>
            <a:r>
              <a:rPr lang="en-US" altLang="zh-CN" sz="2000" dirty="0" err="1" smtClean="0"/>
              <a:t>Biol</a:t>
            </a:r>
            <a:r>
              <a:rPr lang="en-US" altLang="zh-CN" sz="2000" dirty="0" smtClean="0"/>
              <a:t> 2004 ). </a:t>
            </a:r>
          </a:p>
          <a:p>
            <a:pPr>
              <a:lnSpc>
                <a:spcPct val="80000"/>
              </a:lnSpc>
            </a:pPr>
            <a:endParaRPr lang="en-US" altLang="zh-CN" sz="2000" dirty="0" smtClean="0"/>
          </a:p>
          <a:p>
            <a:pPr>
              <a:lnSpc>
                <a:spcPct val="80000"/>
              </a:lnSpc>
            </a:pPr>
            <a:r>
              <a:rPr lang="en-US" altLang="zh-CN" sz="2000" dirty="0" smtClean="0"/>
              <a:t>Members of the miR-17 family are often </a:t>
            </a:r>
            <a:r>
              <a:rPr lang="en-US" altLang="zh-CN" sz="2000" dirty="0" smtClean="0">
                <a:solidFill>
                  <a:srgbClr val="CC3300"/>
                </a:solidFill>
              </a:rPr>
              <a:t>upregulated in many human malignancies</a:t>
            </a:r>
            <a:r>
              <a:rPr lang="en-US" altLang="zh-CN" sz="2000" dirty="0" smtClean="0"/>
              <a:t>, such as lung cancer and </a:t>
            </a:r>
            <a:r>
              <a:rPr lang="en-US" altLang="zh-CN" sz="2000" dirty="0" err="1" smtClean="0"/>
              <a:t>leukemias</a:t>
            </a:r>
            <a:r>
              <a:rPr lang="en-US" altLang="zh-CN" sz="2000" dirty="0" smtClean="0"/>
              <a:t> (</a:t>
            </a:r>
            <a:r>
              <a:rPr lang="en-US" altLang="zh-CN" sz="2000" dirty="0" err="1" smtClean="0"/>
              <a:t>Hayashit</a:t>
            </a:r>
            <a:r>
              <a:rPr lang="en-US" altLang="zh-CN" sz="2000" dirty="0" smtClean="0"/>
              <a:t>, et al, Cancer Res 2005; </a:t>
            </a:r>
            <a:r>
              <a:rPr lang="en-US" altLang="zh-CN" sz="2000" dirty="0" err="1" smtClean="0"/>
              <a:t>Landais</a:t>
            </a:r>
            <a:r>
              <a:rPr lang="en-US" altLang="zh-CN" sz="2000" dirty="0" smtClean="0"/>
              <a:t>, et al, Cancer Res 2007). </a:t>
            </a:r>
          </a:p>
          <a:p>
            <a:pPr>
              <a:lnSpc>
                <a:spcPct val="80000"/>
              </a:lnSpc>
            </a:pPr>
            <a:endParaRPr lang="en-US" altLang="zh-CN" sz="2000" dirty="0" smtClean="0"/>
          </a:p>
          <a:p>
            <a:pPr>
              <a:lnSpc>
                <a:spcPct val="80000"/>
              </a:lnSpc>
            </a:pPr>
            <a:r>
              <a:rPr lang="en-US" altLang="zh-CN" sz="2000" dirty="0" smtClean="0"/>
              <a:t>The </a:t>
            </a:r>
            <a:r>
              <a:rPr lang="en-US" altLang="zh-CN" sz="2000" dirty="0" smtClean="0">
                <a:solidFill>
                  <a:srgbClr val="3333FF"/>
                </a:solidFill>
              </a:rPr>
              <a:t>high expression levels of miR-20b</a:t>
            </a:r>
            <a:r>
              <a:rPr lang="en-US" altLang="zh-CN" sz="2000" dirty="0" smtClean="0"/>
              <a:t> in gastric cancer constitute a </a:t>
            </a:r>
            <a:r>
              <a:rPr lang="en-US" altLang="zh-CN" sz="2000" dirty="0" smtClean="0">
                <a:solidFill>
                  <a:srgbClr val="CC3300"/>
                </a:solidFill>
              </a:rPr>
              <a:t>negative survival prognostic factor</a:t>
            </a:r>
            <a:r>
              <a:rPr lang="en-US" altLang="zh-CN" sz="2000" dirty="0" smtClean="0"/>
              <a:t> (</a:t>
            </a:r>
            <a:r>
              <a:rPr lang="en-US" altLang="zh-CN" sz="2000" dirty="0" err="1" smtClean="0"/>
              <a:t>Katada</a:t>
            </a:r>
            <a:r>
              <a:rPr lang="en-US" altLang="zh-CN" sz="2000" dirty="0" smtClean="0"/>
              <a:t>, et al, </a:t>
            </a:r>
            <a:r>
              <a:rPr lang="en-US" altLang="zh-CN" sz="2000" dirty="0" err="1" smtClean="0"/>
              <a:t>Int</a:t>
            </a:r>
            <a:r>
              <a:rPr lang="en-US" altLang="zh-CN" sz="2000" dirty="0" smtClean="0"/>
              <a:t> J </a:t>
            </a:r>
            <a:r>
              <a:rPr lang="en-US" altLang="zh-CN" sz="2000" dirty="0" err="1" smtClean="0"/>
              <a:t>Oncol</a:t>
            </a:r>
            <a:r>
              <a:rPr lang="en-US" altLang="zh-CN" sz="2000" dirty="0" smtClean="0"/>
              <a:t> 2009). </a:t>
            </a:r>
          </a:p>
          <a:p>
            <a:pPr>
              <a:lnSpc>
                <a:spcPct val="80000"/>
              </a:lnSpc>
            </a:pPr>
            <a:endParaRPr lang="en-US" altLang="zh-CN" sz="2000" dirty="0" smtClean="0"/>
          </a:p>
          <a:p>
            <a:pPr>
              <a:lnSpc>
                <a:spcPct val="80000"/>
              </a:lnSpc>
            </a:pPr>
            <a:r>
              <a:rPr lang="en-US" altLang="zh-CN" sz="2000" dirty="0" smtClean="0"/>
              <a:t>miR-20b is </a:t>
            </a:r>
            <a:r>
              <a:rPr lang="en-US" altLang="zh-CN" sz="2000" dirty="0" smtClean="0">
                <a:solidFill>
                  <a:srgbClr val="CC3300"/>
                </a:solidFill>
              </a:rPr>
              <a:t>upregulated in c-</a:t>
            </a:r>
            <a:r>
              <a:rPr lang="en-US" altLang="zh-CN" sz="2000" dirty="0" err="1" smtClean="0">
                <a:solidFill>
                  <a:srgbClr val="CC3300"/>
                </a:solidFill>
              </a:rPr>
              <a:t>Myc</a:t>
            </a:r>
            <a:r>
              <a:rPr lang="en-US" altLang="zh-CN" sz="2000" dirty="0" smtClean="0">
                <a:solidFill>
                  <a:srgbClr val="CC3300"/>
                </a:solidFill>
              </a:rPr>
              <a:t>-induced mouse mammary tumors</a:t>
            </a:r>
            <a:r>
              <a:rPr lang="en-US" altLang="zh-CN" sz="2000" dirty="0" smtClean="0"/>
              <a:t> (Sun, et al, Breast Cancer Res Treat 2009). </a:t>
            </a:r>
          </a:p>
          <a:p>
            <a:pPr>
              <a:lnSpc>
                <a:spcPct val="80000"/>
              </a:lnSpc>
            </a:pPr>
            <a:endParaRPr lang="en-US" altLang="zh-CN" sz="2000" dirty="0" smtClean="0"/>
          </a:p>
          <a:p>
            <a:pPr>
              <a:lnSpc>
                <a:spcPct val="80000"/>
              </a:lnSpc>
            </a:pPr>
            <a:r>
              <a:rPr lang="en-US" altLang="zh-CN" sz="2000" dirty="0" smtClean="0"/>
              <a:t>Furthermore, several lines of evidence demonstrated that miR-20b </a:t>
            </a:r>
            <a:r>
              <a:rPr lang="en-US" altLang="zh-CN" sz="2000" dirty="0" err="1" smtClean="0"/>
              <a:t>downregulates</a:t>
            </a:r>
            <a:r>
              <a:rPr lang="en-US" altLang="zh-CN" sz="2000" dirty="0" smtClean="0"/>
              <a:t> ERα (Estrogen receptor alpha) (</a:t>
            </a:r>
            <a:r>
              <a:rPr lang="en-US" altLang="zh-CN" sz="2000" dirty="0" err="1" smtClean="0"/>
              <a:t>Gastellano</a:t>
            </a:r>
            <a:r>
              <a:rPr lang="en-US" altLang="zh-CN" sz="2000" dirty="0" smtClean="0"/>
              <a:t> et al, PNAS 2009) and modulates VEGF expression by targeting HIF-1α and STAT3 (</a:t>
            </a:r>
            <a:r>
              <a:rPr lang="en-US" altLang="zh-CN" sz="2000" dirty="0" err="1" smtClean="0"/>
              <a:t>Cascio</a:t>
            </a:r>
            <a:r>
              <a:rPr lang="en-US" altLang="zh-CN" sz="2000" dirty="0" smtClean="0"/>
              <a:t>, et al, J Cell </a:t>
            </a:r>
            <a:r>
              <a:rPr lang="en-US" altLang="zh-CN" sz="2000" dirty="0" err="1" smtClean="0"/>
              <a:t>Physiol</a:t>
            </a:r>
            <a:r>
              <a:rPr lang="en-US" altLang="zh-CN" sz="2000" dirty="0" smtClean="0"/>
              <a:t> 2010) in MCF7 breast cancer cells. </a:t>
            </a:r>
            <a:endParaRPr lang="zh-CN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716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27" name="Group 11"/>
          <p:cNvGrpSpPr>
            <a:grpSpLocks/>
          </p:cNvGrpSpPr>
          <p:nvPr/>
        </p:nvGrpSpPr>
        <p:grpSpPr bwMode="auto">
          <a:xfrm>
            <a:off x="107950" y="44450"/>
            <a:ext cx="4408488" cy="2447925"/>
            <a:chOff x="68" y="28"/>
            <a:chExt cx="2777" cy="1542"/>
          </a:xfrm>
        </p:grpSpPr>
        <p:graphicFrame>
          <p:nvGraphicFramePr>
            <p:cNvPr id="162820" name="Object 35"/>
            <p:cNvGraphicFramePr>
              <a:graphicFrameLocks noChangeAspect="1"/>
            </p:cNvGraphicFramePr>
            <p:nvPr/>
          </p:nvGraphicFramePr>
          <p:xfrm>
            <a:off x="431" y="57"/>
            <a:ext cx="2308" cy="1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5" name="图表" r:id="rId4" imgW="4330700" imgH="2641600" progId="Excel.Sheet.8">
                    <p:embed/>
                  </p:oleObj>
                </mc:Choice>
                <mc:Fallback>
                  <p:oleObj name="图表" r:id="rId4" imgW="4330700" imgH="26416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106" b="14844"/>
                        <a:stretch>
                          <a:fillRect/>
                        </a:stretch>
                      </p:blipFill>
                      <p:spPr bwMode="auto">
                        <a:xfrm>
                          <a:off x="431" y="57"/>
                          <a:ext cx="2308" cy="13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2821" name="Text Box 40"/>
            <p:cNvSpPr txBox="1">
              <a:spLocks noChangeAspect="1" noChangeArrowheads="1"/>
            </p:cNvSpPr>
            <p:nvPr/>
          </p:nvSpPr>
          <p:spPr bwMode="auto">
            <a:xfrm>
              <a:off x="2360" y="402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</a:rPr>
                <a:t>*</a:t>
              </a:r>
            </a:p>
          </p:txBody>
        </p:sp>
        <p:sp>
          <p:nvSpPr>
            <p:cNvPr id="162822" name="Text Box 41"/>
            <p:cNvSpPr txBox="1">
              <a:spLocks noChangeAspect="1" noChangeArrowheads="1"/>
            </p:cNvSpPr>
            <p:nvPr/>
          </p:nvSpPr>
          <p:spPr bwMode="auto">
            <a:xfrm>
              <a:off x="1967" y="850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</a:rPr>
                <a:t>*</a:t>
              </a:r>
            </a:p>
          </p:txBody>
        </p:sp>
        <p:sp>
          <p:nvSpPr>
            <p:cNvPr id="162823" name="Text Box 42"/>
            <p:cNvSpPr txBox="1">
              <a:spLocks noChangeAspect="1" noChangeArrowheads="1"/>
            </p:cNvSpPr>
            <p:nvPr/>
          </p:nvSpPr>
          <p:spPr bwMode="auto">
            <a:xfrm>
              <a:off x="1186" y="79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</a:rPr>
                <a:t>*</a:t>
              </a:r>
            </a:p>
          </p:txBody>
        </p:sp>
        <p:sp>
          <p:nvSpPr>
            <p:cNvPr id="162824" name="Text Box 14"/>
            <p:cNvSpPr txBox="1">
              <a:spLocks noChangeArrowheads="1"/>
            </p:cNvSpPr>
            <p:nvPr/>
          </p:nvSpPr>
          <p:spPr bwMode="auto">
            <a:xfrm>
              <a:off x="68" y="2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 b="1">
                  <a:ea typeface="MS PGothic" pitchFamily="34" charset="-128"/>
                </a:rPr>
                <a:t>A</a:t>
              </a:r>
            </a:p>
          </p:txBody>
        </p:sp>
        <p:sp>
          <p:nvSpPr>
            <p:cNvPr id="162825" name="Text Box 38"/>
            <p:cNvSpPr txBox="1">
              <a:spLocks noChangeArrowheads="1"/>
            </p:cNvSpPr>
            <p:nvPr/>
          </p:nvSpPr>
          <p:spPr bwMode="auto">
            <a:xfrm>
              <a:off x="577" y="1397"/>
              <a:ext cx="22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800" b="1">
                  <a:latin typeface="Arial Narrow" pitchFamily="34" charset="0"/>
                </a:rPr>
                <a:t>        </a:t>
              </a:r>
              <a:r>
                <a:rPr lang="en-US" altLang="zh-CN" sz="1200" b="1">
                  <a:latin typeface="Arial Narrow" pitchFamily="34" charset="0"/>
                </a:rPr>
                <a:t>HMEC        MCF7       ZR75-1     HCC1419  HCC1806</a:t>
              </a:r>
            </a:p>
          </p:txBody>
        </p:sp>
        <p:sp>
          <p:nvSpPr>
            <p:cNvPr id="162826" name="Text Box 39"/>
            <p:cNvSpPr txBox="1">
              <a:spLocks noChangeArrowheads="1"/>
            </p:cNvSpPr>
            <p:nvPr/>
          </p:nvSpPr>
          <p:spPr bwMode="auto">
            <a:xfrm rot="-5400000">
              <a:off x="-253" y="608"/>
              <a:ext cx="11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>
                  <a:latin typeface="Arial Narrow" pitchFamily="34" charset="0"/>
                </a:rPr>
                <a:t>Relative expression of has-</a:t>
              </a:r>
            </a:p>
            <a:p>
              <a:pPr algn="ctr"/>
              <a:r>
                <a:rPr lang="en-US" altLang="zh-CN" sz="1200" b="1" dirty="0" smtClean="0">
                  <a:latin typeface="Arial Narrow" pitchFamily="34" charset="0"/>
                </a:rPr>
                <a:t>miR20b (</a:t>
              </a:r>
              <a:r>
                <a:rPr lang="en-US" altLang="zh-CN" sz="1200" b="1" dirty="0" err="1">
                  <a:latin typeface="Arial Narrow" pitchFamily="34" charset="0"/>
                </a:rPr>
                <a:t>qRT</a:t>
              </a:r>
              <a:r>
                <a:rPr lang="en-US" altLang="zh-CN" sz="1200" b="1" dirty="0">
                  <a:latin typeface="Arial Narrow" pitchFamily="34" charset="0"/>
                </a:rPr>
                <a:t>-PCR)</a:t>
              </a:r>
            </a:p>
          </p:txBody>
        </p:sp>
      </p:grpSp>
      <p:graphicFrame>
        <p:nvGraphicFramePr>
          <p:cNvPr id="162828" name="Object 4"/>
          <p:cNvGraphicFramePr>
            <a:graphicFrameLocks noChangeAspect="1"/>
          </p:cNvGraphicFramePr>
          <p:nvPr/>
        </p:nvGraphicFramePr>
        <p:xfrm>
          <a:off x="5413375" y="292100"/>
          <a:ext cx="3335338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" name="图表" r:id="rId6" imgW="4813300" imgH="2616200" progId="Excel.Sheet.8">
                  <p:embed/>
                </p:oleObj>
              </mc:Choice>
              <mc:Fallback>
                <p:oleObj name="图表" r:id="rId6" imgW="4813300" imgH="2616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220" r="25955" b="15962"/>
                      <a:stretch>
                        <a:fillRect/>
                      </a:stretch>
                    </p:blipFill>
                    <p:spPr bwMode="auto">
                      <a:xfrm>
                        <a:off x="5413375" y="292100"/>
                        <a:ext cx="3335338" cy="227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9" name="Text Box 7"/>
          <p:cNvSpPr txBox="1">
            <a:spLocks noChangeAspect="1" noChangeArrowheads="1"/>
          </p:cNvSpPr>
          <p:nvPr/>
        </p:nvSpPr>
        <p:spPr bwMode="auto">
          <a:xfrm>
            <a:off x="7377113" y="1535113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latin typeface="Times New Roman" pitchFamily="18" charset="0"/>
                <a:ea typeface="MS PGothic" pitchFamily="34" charset="-128"/>
              </a:rPr>
              <a:t>*</a:t>
            </a:r>
          </a:p>
        </p:txBody>
      </p:sp>
      <p:sp>
        <p:nvSpPr>
          <p:cNvPr id="162830" name="Text Box 9"/>
          <p:cNvSpPr txBox="1">
            <a:spLocks noChangeAspect="1" noChangeArrowheads="1"/>
          </p:cNvSpPr>
          <p:nvPr/>
        </p:nvSpPr>
        <p:spPr bwMode="auto">
          <a:xfrm>
            <a:off x="7915275" y="1484313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latin typeface="Times New Roman" pitchFamily="18" charset="0"/>
                <a:ea typeface="MS PGothic" pitchFamily="34" charset="-128"/>
              </a:rPr>
              <a:t>*</a:t>
            </a:r>
          </a:p>
        </p:txBody>
      </p:sp>
      <p:sp>
        <p:nvSpPr>
          <p:cNvPr id="162831" name="Text Box 57"/>
          <p:cNvSpPr txBox="1">
            <a:spLocks noChangeArrowheads="1"/>
          </p:cNvSpPr>
          <p:nvPr/>
        </p:nvSpPr>
        <p:spPr bwMode="auto">
          <a:xfrm>
            <a:off x="4899025" y="188913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>
                <a:ea typeface="MS PGothic" pitchFamily="34" charset="-128"/>
              </a:rPr>
              <a:t>B</a:t>
            </a:r>
          </a:p>
        </p:txBody>
      </p:sp>
      <p:sp>
        <p:nvSpPr>
          <p:cNvPr id="162832" name="Text Box 61"/>
          <p:cNvSpPr txBox="1">
            <a:spLocks noChangeArrowheads="1"/>
          </p:cNvSpPr>
          <p:nvPr/>
        </p:nvSpPr>
        <p:spPr bwMode="auto">
          <a:xfrm>
            <a:off x="6926263" y="2546350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altLang="zh-CN" sz="1400" b="1">
                <a:latin typeface="Arial Narrow" pitchFamily="34" charset="0"/>
              </a:rPr>
              <a:t>Day</a:t>
            </a:r>
            <a:endParaRPr lang="en-US" altLang="zh-CN" sz="1400" b="1">
              <a:latin typeface="Arial Narrow" pitchFamily="34" charset="0"/>
            </a:endParaRPr>
          </a:p>
        </p:txBody>
      </p:sp>
      <p:sp>
        <p:nvSpPr>
          <p:cNvPr id="162833" name="Text Box 62"/>
          <p:cNvSpPr txBox="1">
            <a:spLocks noChangeArrowheads="1"/>
          </p:cNvSpPr>
          <p:nvPr/>
        </p:nvSpPr>
        <p:spPr bwMode="auto">
          <a:xfrm rot="-5400000">
            <a:off x="4365625" y="1204913"/>
            <a:ext cx="1679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altLang="zh-CN" sz="1400" b="1"/>
              <a:t>Cell growth (MTT)</a:t>
            </a:r>
            <a:endParaRPr lang="en-US" altLang="zh-CN" sz="1400" b="1"/>
          </a:p>
        </p:txBody>
      </p:sp>
      <p:grpSp>
        <p:nvGrpSpPr>
          <p:cNvPr id="162834" name="Group 44"/>
          <p:cNvGrpSpPr>
            <a:grpSpLocks noChangeAspect="1"/>
          </p:cNvGrpSpPr>
          <p:nvPr/>
        </p:nvGrpSpPr>
        <p:grpSpPr bwMode="auto">
          <a:xfrm>
            <a:off x="355600" y="3421063"/>
            <a:ext cx="1284288" cy="962025"/>
            <a:chOff x="336" y="1223"/>
            <a:chExt cx="1315" cy="985"/>
          </a:xfrm>
        </p:grpSpPr>
        <p:pic>
          <p:nvPicPr>
            <p:cNvPr id="162835" name="Picture 5" descr="ConA_0h2"/>
            <p:cNvPicPr>
              <a:picLocks noChangeAspect="1" noChangeArrowheads="1"/>
            </p:cNvPicPr>
            <p:nvPr/>
          </p:nvPicPr>
          <p:blipFill>
            <a:blip r:embed="rId8">
              <a:lum bright="6000" contrast="18000"/>
            </a:blip>
            <a:srcRect/>
            <a:stretch>
              <a:fillRect/>
            </a:stretch>
          </p:blipFill>
          <p:spPr bwMode="auto">
            <a:xfrm>
              <a:off x="336" y="1223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36" name="Line 22"/>
            <p:cNvSpPr>
              <a:spLocks noChangeAspect="1" noChangeShapeType="1"/>
            </p:cNvSpPr>
            <p:nvPr/>
          </p:nvSpPr>
          <p:spPr bwMode="auto">
            <a:xfrm>
              <a:off x="480" y="1233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37" name="Line 23"/>
            <p:cNvSpPr>
              <a:spLocks noChangeAspect="1" noChangeShapeType="1"/>
            </p:cNvSpPr>
            <p:nvPr/>
          </p:nvSpPr>
          <p:spPr bwMode="auto">
            <a:xfrm>
              <a:off x="1488" y="1233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2838" name="Group 47"/>
          <p:cNvGrpSpPr>
            <a:grpSpLocks noChangeAspect="1"/>
          </p:cNvGrpSpPr>
          <p:nvPr/>
        </p:nvGrpSpPr>
        <p:grpSpPr bwMode="auto">
          <a:xfrm>
            <a:off x="1668463" y="3421063"/>
            <a:ext cx="1282700" cy="962025"/>
            <a:chOff x="1920" y="1223"/>
            <a:chExt cx="1315" cy="985"/>
          </a:xfrm>
        </p:grpSpPr>
        <p:pic>
          <p:nvPicPr>
            <p:cNvPr id="162839" name="Picture 10" descr="ConA_12h1"/>
            <p:cNvPicPr>
              <a:picLocks noChangeAspect="1" noChangeArrowheads="1"/>
            </p:cNvPicPr>
            <p:nvPr/>
          </p:nvPicPr>
          <p:blipFill>
            <a:blip r:embed="rId9">
              <a:lum bright="12000" contrast="54000"/>
            </a:blip>
            <a:srcRect/>
            <a:stretch>
              <a:fillRect/>
            </a:stretch>
          </p:blipFill>
          <p:spPr bwMode="auto">
            <a:xfrm>
              <a:off x="1920" y="1223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40" name="Line 24"/>
            <p:cNvSpPr>
              <a:spLocks noChangeAspect="1" noChangeShapeType="1"/>
            </p:cNvSpPr>
            <p:nvPr/>
          </p:nvSpPr>
          <p:spPr bwMode="auto">
            <a:xfrm>
              <a:off x="2064" y="1233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41" name="Line 25"/>
            <p:cNvSpPr>
              <a:spLocks noChangeAspect="1" noChangeShapeType="1"/>
            </p:cNvSpPr>
            <p:nvPr/>
          </p:nvSpPr>
          <p:spPr bwMode="auto">
            <a:xfrm>
              <a:off x="3072" y="1233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2842" name="Group 45"/>
          <p:cNvGrpSpPr>
            <a:grpSpLocks noChangeAspect="1"/>
          </p:cNvGrpSpPr>
          <p:nvPr/>
        </p:nvGrpSpPr>
        <p:grpSpPr bwMode="auto">
          <a:xfrm>
            <a:off x="355600" y="4395788"/>
            <a:ext cx="1284288" cy="962025"/>
            <a:chOff x="336" y="2231"/>
            <a:chExt cx="1315" cy="985"/>
          </a:xfrm>
        </p:grpSpPr>
        <p:pic>
          <p:nvPicPr>
            <p:cNvPr id="162843" name="Picture 7" descr="10nM_0h1"/>
            <p:cNvPicPr>
              <a:picLocks noChangeAspect="1" noChangeArrowheads="1"/>
            </p:cNvPicPr>
            <p:nvPr/>
          </p:nvPicPr>
          <p:blipFill>
            <a:blip r:embed="rId10">
              <a:lum bright="6000" contrast="36000"/>
            </a:blip>
            <a:srcRect/>
            <a:stretch>
              <a:fillRect/>
            </a:stretch>
          </p:blipFill>
          <p:spPr bwMode="auto">
            <a:xfrm>
              <a:off x="336" y="2231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44" name="Line 26"/>
            <p:cNvSpPr>
              <a:spLocks noChangeAspect="1" noChangeShapeType="1"/>
            </p:cNvSpPr>
            <p:nvPr/>
          </p:nvSpPr>
          <p:spPr bwMode="auto">
            <a:xfrm>
              <a:off x="480" y="2241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45" name="Line 27"/>
            <p:cNvSpPr>
              <a:spLocks noChangeAspect="1" noChangeShapeType="1"/>
            </p:cNvSpPr>
            <p:nvPr/>
          </p:nvSpPr>
          <p:spPr bwMode="auto">
            <a:xfrm>
              <a:off x="1488" y="2241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2846" name="Group 46"/>
          <p:cNvGrpSpPr>
            <a:grpSpLocks noChangeAspect="1"/>
          </p:cNvGrpSpPr>
          <p:nvPr/>
        </p:nvGrpSpPr>
        <p:grpSpPr bwMode="auto">
          <a:xfrm>
            <a:off x="355600" y="5380038"/>
            <a:ext cx="1284288" cy="962025"/>
            <a:chOff x="336" y="3239"/>
            <a:chExt cx="1315" cy="985"/>
          </a:xfrm>
        </p:grpSpPr>
        <p:pic>
          <p:nvPicPr>
            <p:cNvPr id="162847" name="Picture 9" descr="100nM_0h1"/>
            <p:cNvPicPr>
              <a:picLocks noChangeAspect="1" noChangeArrowheads="1"/>
            </p:cNvPicPr>
            <p:nvPr/>
          </p:nvPicPr>
          <p:blipFill>
            <a:blip r:embed="rId11">
              <a:lum bright="18000" contrast="24000"/>
            </a:blip>
            <a:srcRect/>
            <a:stretch>
              <a:fillRect/>
            </a:stretch>
          </p:blipFill>
          <p:spPr bwMode="auto">
            <a:xfrm>
              <a:off x="336" y="3239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48" name="Line 28"/>
            <p:cNvSpPr>
              <a:spLocks noChangeAspect="1" noChangeShapeType="1"/>
            </p:cNvSpPr>
            <p:nvPr/>
          </p:nvSpPr>
          <p:spPr bwMode="auto">
            <a:xfrm>
              <a:off x="480" y="3249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49" name="Line 29"/>
            <p:cNvSpPr>
              <a:spLocks noChangeAspect="1" noChangeShapeType="1"/>
            </p:cNvSpPr>
            <p:nvPr/>
          </p:nvSpPr>
          <p:spPr bwMode="auto">
            <a:xfrm>
              <a:off x="1488" y="3249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2850" name="Group 74"/>
          <p:cNvGrpSpPr>
            <a:grpSpLocks/>
          </p:cNvGrpSpPr>
          <p:nvPr/>
        </p:nvGrpSpPr>
        <p:grpSpPr bwMode="auto">
          <a:xfrm>
            <a:off x="2979738" y="4402138"/>
            <a:ext cx="1284287" cy="962025"/>
            <a:chOff x="4341" y="828"/>
            <a:chExt cx="809" cy="606"/>
          </a:xfrm>
        </p:grpSpPr>
        <p:pic>
          <p:nvPicPr>
            <p:cNvPr id="162851" name="Picture 15" descr="10nM_24h3"/>
            <p:cNvPicPr>
              <a:picLocks noChangeAspect="1" noChangeArrowheads="1"/>
            </p:cNvPicPr>
            <p:nvPr/>
          </p:nvPicPr>
          <p:blipFill>
            <a:blip r:embed="rId12">
              <a:lum bright="36000" contrast="66000"/>
            </a:blip>
            <a:srcRect/>
            <a:stretch>
              <a:fillRect/>
            </a:stretch>
          </p:blipFill>
          <p:spPr bwMode="auto">
            <a:xfrm>
              <a:off x="4341" y="828"/>
              <a:ext cx="809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52" name="Line 30"/>
            <p:cNvSpPr>
              <a:spLocks noChangeAspect="1" noChangeShapeType="1"/>
            </p:cNvSpPr>
            <p:nvPr/>
          </p:nvSpPr>
          <p:spPr bwMode="auto">
            <a:xfrm>
              <a:off x="4430" y="834"/>
              <a:ext cx="0" cy="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53" name="Line 31"/>
            <p:cNvSpPr>
              <a:spLocks noChangeAspect="1" noChangeShapeType="1"/>
            </p:cNvSpPr>
            <p:nvPr/>
          </p:nvSpPr>
          <p:spPr bwMode="auto">
            <a:xfrm>
              <a:off x="5050" y="834"/>
              <a:ext cx="0" cy="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2854" name="Group 48"/>
          <p:cNvGrpSpPr>
            <a:grpSpLocks noChangeAspect="1"/>
          </p:cNvGrpSpPr>
          <p:nvPr/>
        </p:nvGrpSpPr>
        <p:grpSpPr bwMode="auto">
          <a:xfrm>
            <a:off x="1668463" y="4395788"/>
            <a:ext cx="1282700" cy="962025"/>
            <a:chOff x="1920" y="2256"/>
            <a:chExt cx="1315" cy="985"/>
          </a:xfrm>
        </p:grpSpPr>
        <p:pic>
          <p:nvPicPr>
            <p:cNvPr id="162855" name="Picture 11" descr="10nM_12h1"/>
            <p:cNvPicPr>
              <a:picLocks noChangeAspect="1" noChangeArrowheads="1"/>
            </p:cNvPicPr>
            <p:nvPr/>
          </p:nvPicPr>
          <p:blipFill>
            <a:blip r:embed="rId13">
              <a:lum bright="12000" contrast="48000"/>
            </a:blip>
            <a:srcRect/>
            <a:stretch>
              <a:fillRect/>
            </a:stretch>
          </p:blipFill>
          <p:spPr bwMode="auto">
            <a:xfrm>
              <a:off x="1920" y="2256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56" name="Line 32"/>
            <p:cNvSpPr>
              <a:spLocks noChangeAspect="1" noChangeShapeType="1"/>
            </p:cNvSpPr>
            <p:nvPr/>
          </p:nvSpPr>
          <p:spPr bwMode="auto">
            <a:xfrm>
              <a:off x="2064" y="225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57" name="Line 33"/>
            <p:cNvSpPr>
              <a:spLocks noChangeAspect="1" noChangeShapeType="1"/>
            </p:cNvSpPr>
            <p:nvPr/>
          </p:nvSpPr>
          <p:spPr bwMode="auto">
            <a:xfrm>
              <a:off x="3072" y="225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2858" name="Group 49"/>
          <p:cNvGrpSpPr>
            <a:grpSpLocks noChangeAspect="1"/>
          </p:cNvGrpSpPr>
          <p:nvPr/>
        </p:nvGrpSpPr>
        <p:grpSpPr bwMode="auto">
          <a:xfrm>
            <a:off x="1668463" y="5380038"/>
            <a:ext cx="1282700" cy="962025"/>
            <a:chOff x="1920" y="3264"/>
            <a:chExt cx="1315" cy="985"/>
          </a:xfrm>
        </p:grpSpPr>
        <p:pic>
          <p:nvPicPr>
            <p:cNvPr id="162859" name="Picture 12" descr="100nM_12h2"/>
            <p:cNvPicPr>
              <a:picLocks noChangeAspect="1" noChangeArrowheads="1"/>
            </p:cNvPicPr>
            <p:nvPr/>
          </p:nvPicPr>
          <p:blipFill>
            <a:blip r:embed="rId14">
              <a:lum bright="-6000" contrast="60000"/>
            </a:blip>
            <a:srcRect/>
            <a:stretch>
              <a:fillRect/>
            </a:stretch>
          </p:blipFill>
          <p:spPr bwMode="auto">
            <a:xfrm>
              <a:off x="1920" y="3264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60" name="Line 34"/>
            <p:cNvSpPr>
              <a:spLocks noChangeAspect="1" noChangeShapeType="1"/>
            </p:cNvSpPr>
            <p:nvPr/>
          </p:nvSpPr>
          <p:spPr bwMode="auto">
            <a:xfrm>
              <a:off x="2064" y="3264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61" name="Line 35"/>
            <p:cNvSpPr>
              <a:spLocks noChangeAspect="1" noChangeShapeType="1"/>
            </p:cNvSpPr>
            <p:nvPr/>
          </p:nvSpPr>
          <p:spPr bwMode="auto">
            <a:xfrm>
              <a:off x="3072" y="3264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2862" name="Group 52"/>
          <p:cNvGrpSpPr>
            <a:grpSpLocks noChangeAspect="1"/>
          </p:cNvGrpSpPr>
          <p:nvPr/>
        </p:nvGrpSpPr>
        <p:grpSpPr bwMode="auto">
          <a:xfrm>
            <a:off x="2979738" y="5380038"/>
            <a:ext cx="1284287" cy="962025"/>
            <a:chOff x="3408" y="3287"/>
            <a:chExt cx="1315" cy="985"/>
          </a:xfrm>
        </p:grpSpPr>
        <p:pic>
          <p:nvPicPr>
            <p:cNvPr id="162863" name="Picture 19" descr="100nM_24h4"/>
            <p:cNvPicPr>
              <a:picLocks noChangeAspect="1" noChangeArrowheads="1"/>
            </p:cNvPicPr>
            <p:nvPr/>
          </p:nvPicPr>
          <p:blipFill>
            <a:blip r:embed="rId15">
              <a:lum bright="18000" contrast="60000"/>
            </a:blip>
            <a:srcRect/>
            <a:stretch>
              <a:fillRect/>
            </a:stretch>
          </p:blipFill>
          <p:spPr bwMode="auto">
            <a:xfrm>
              <a:off x="3408" y="3287"/>
              <a:ext cx="1315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64" name="Line 38"/>
            <p:cNvSpPr>
              <a:spLocks noChangeAspect="1" noChangeShapeType="1"/>
            </p:cNvSpPr>
            <p:nvPr/>
          </p:nvSpPr>
          <p:spPr bwMode="auto">
            <a:xfrm>
              <a:off x="3552" y="3297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65" name="Line 39"/>
            <p:cNvSpPr>
              <a:spLocks noChangeAspect="1" noChangeShapeType="1"/>
            </p:cNvSpPr>
            <p:nvPr/>
          </p:nvSpPr>
          <p:spPr bwMode="auto">
            <a:xfrm>
              <a:off x="4560" y="3297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62866" name="Text Box 40"/>
          <p:cNvSpPr txBox="1">
            <a:spLocks noChangeAspect="1" noChangeArrowheads="1"/>
          </p:cNvSpPr>
          <p:nvPr/>
        </p:nvSpPr>
        <p:spPr bwMode="auto">
          <a:xfrm>
            <a:off x="914400" y="3068638"/>
            <a:ext cx="4305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>
                <a:ea typeface="MS PGothic" pitchFamily="34" charset="-128"/>
              </a:rPr>
              <a:t>0h                          12h                       24h          (post-injury)</a:t>
            </a:r>
          </a:p>
        </p:txBody>
      </p:sp>
      <p:sp>
        <p:nvSpPr>
          <p:cNvPr id="162867" name="Text Box 41"/>
          <p:cNvSpPr txBox="1">
            <a:spLocks noChangeAspect="1" noChangeArrowheads="1"/>
          </p:cNvSpPr>
          <p:nvPr/>
        </p:nvSpPr>
        <p:spPr bwMode="auto">
          <a:xfrm>
            <a:off x="4244975" y="3670300"/>
            <a:ext cx="64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>
                <a:ea typeface="MS PGothic" pitchFamily="34" charset="-128"/>
              </a:rPr>
              <a:t>50 nM</a:t>
            </a:r>
          </a:p>
          <a:p>
            <a:r>
              <a:rPr lang="en-US" altLang="zh-CN" sz="1200" b="1">
                <a:ea typeface="MS PGothic" pitchFamily="34" charset="-128"/>
              </a:rPr>
              <a:t>Cntr A</a:t>
            </a:r>
          </a:p>
        </p:txBody>
      </p:sp>
      <p:sp>
        <p:nvSpPr>
          <p:cNvPr id="162868" name="Text Box 42"/>
          <p:cNvSpPr txBox="1">
            <a:spLocks noChangeAspect="1" noChangeArrowheads="1"/>
          </p:cNvSpPr>
          <p:nvPr/>
        </p:nvSpPr>
        <p:spPr bwMode="auto">
          <a:xfrm>
            <a:off x="4244975" y="4606925"/>
            <a:ext cx="7969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>
                <a:ea typeface="MS PGothic" pitchFamily="34" charset="-128"/>
              </a:rPr>
              <a:t>10 nM</a:t>
            </a:r>
          </a:p>
          <a:p>
            <a:r>
              <a:rPr lang="en-US" altLang="zh-CN" sz="1200" b="1">
                <a:ea typeface="MS PGothic" pitchFamily="34" charset="-128"/>
              </a:rPr>
              <a:t>miR-20b</a:t>
            </a:r>
          </a:p>
          <a:p>
            <a:r>
              <a:rPr lang="en-US" altLang="zh-CN" sz="1200" b="1">
                <a:ea typeface="MS PGothic" pitchFamily="34" charset="-128"/>
              </a:rPr>
              <a:t>inhibitor</a:t>
            </a:r>
          </a:p>
        </p:txBody>
      </p:sp>
      <p:sp>
        <p:nvSpPr>
          <p:cNvPr id="162869" name="Text Box 43"/>
          <p:cNvSpPr txBox="1">
            <a:spLocks noChangeAspect="1" noChangeArrowheads="1"/>
          </p:cNvSpPr>
          <p:nvPr/>
        </p:nvSpPr>
        <p:spPr bwMode="auto">
          <a:xfrm>
            <a:off x="4244975" y="5546725"/>
            <a:ext cx="7969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>
                <a:ea typeface="MS PGothic" pitchFamily="34" charset="-128"/>
              </a:rPr>
              <a:t>100 nM</a:t>
            </a:r>
          </a:p>
          <a:p>
            <a:r>
              <a:rPr lang="en-US" altLang="zh-CN" sz="1200" b="1">
                <a:ea typeface="MS PGothic" pitchFamily="34" charset="-128"/>
              </a:rPr>
              <a:t>miR-20b</a:t>
            </a:r>
          </a:p>
          <a:p>
            <a:r>
              <a:rPr lang="en-US" altLang="zh-CN" sz="1200" b="1">
                <a:ea typeface="MS PGothic" pitchFamily="34" charset="-128"/>
              </a:rPr>
              <a:t>inhibitor</a:t>
            </a:r>
          </a:p>
        </p:txBody>
      </p:sp>
      <p:sp>
        <p:nvSpPr>
          <p:cNvPr id="162870" name="Text Box 58"/>
          <p:cNvSpPr txBox="1">
            <a:spLocks noChangeArrowheads="1"/>
          </p:cNvSpPr>
          <p:nvPr/>
        </p:nvSpPr>
        <p:spPr bwMode="auto">
          <a:xfrm>
            <a:off x="-25400" y="2997200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>
                <a:ea typeface="MS PGothic" pitchFamily="34" charset="-128"/>
              </a:rPr>
              <a:t>C</a:t>
            </a:r>
          </a:p>
        </p:txBody>
      </p:sp>
      <p:grpSp>
        <p:nvGrpSpPr>
          <p:cNvPr id="162871" name="Group 61"/>
          <p:cNvGrpSpPr>
            <a:grpSpLocks/>
          </p:cNvGrpSpPr>
          <p:nvPr/>
        </p:nvGrpSpPr>
        <p:grpSpPr bwMode="auto">
          <a:xfrm>
            <a:off x="2976563" y="3421063"/>
            <a:ext cx="1284287" cy="963612"/>
            <a:chOff x="4339" y="210"/>
            <a:chExt cx="809" cy="607"/>
          </a:xfrm>
        </p:grpSpPr>
        <p:pic>
          <p:nvPicPr>
            <p:cNvPr id="162872" name="Picture 60" descr="ConA_24h3"/>
            <p:cNvPicPr>
              <a:picLocks noChangeAspect="1" noChangeArrowheads="1"/>
            </p:cNvPicPr>
            <p:nvPr/>
          </p:nvPicPr>
          <p:blipFill>
            <a:blip r:embed="rId16">
              <a:lum bright="36000" contrast="60000"/>
            </a:blip>
            <a:srcRect/>
            <a:stretch>
              <a:fillRect/>
            </a:stretch>
          </p:blipFill>
          <p:spPr bwMode="auto">
            <a:xfrm>
              <a:off x="4339" y="210"/>
              <a:ext cx="809" cy="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73" name="Line 30"/>
            <p:cNvSpPr>
              <a:spLocks noChangeAspect="1" noChangeShapeType="1"/>
            </p:cNvSpPr>
            <p:nvPr/>
          </p:nvSpPr>
          <p:spPr bwMode="auto">
            <a:xfrm>
              <a:off x="4431" y="210"/>
              <a:ext cx="0" cy="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874" name="Line 31"/>
            <p:cNvSpPr>
              <a:spLocks noChangeAspect="1" noChangeShapeType="1"/>
            </p:cNvSpPr>
            <p:nvPr/>
          </p:nvSpPr>
          <p:spPr bwMode="auto">
            <a:xfrm>
              <a:off x="5051" y="210"/>
              <a:ext cx="0" cy="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aphicFrame>
        <p:nvGraphicFramePr>
          <p:cNvPr id="162875" name="Object 3"/>
          <p:cNvGraphicFramePr>
            <a:graphicFrameLocks noChangeAspect="1"/>
          </p:cNvGraphicFramePr>
          <p:nvPr/>
        </p:nvGraphicFramePr>
        <p:xfrm>
          <a:off x="5797550" y="3716338"/>
          <a:ext cx="3238500" cy="201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图表" r:id="rId17" imgW="4749800" imgH="2616200" progId="Excel.Sheet.8">
                  <p:embed/>
                </p:oleObj>
              </mc:Choice>
              <mc:Fallback>
                <p:oleObj name="图表" r:id="rId17" imgW="4749800" imgH="2616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43" r="25665" b="24165"/>
                      <a:stretch>
                        <a:fillRect/>
                      </a:stretch>
                    </p:blipFill>
                    <p:spPr bwMode="auto">
                      <a:xfrm>
                        <a:off x="5797550" y="3716338"/>
                        <a:ext cx="3238500" cy="201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76" name="Text Box 13"/>
          <p:cNvSpPr txBox="1">
            <a:spLocks noChangeAspect="1" noChangeArrowheads="1"/>
          </p:cNvSpPr>
          <p:nvPr/>
        </p:nvSpPr>
        <p:spPr bwMode="auto">
          <a:xfrm>
            <a:off x="7334250" y="491172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latin typeface="Times New Roman" pitchFamily="18" charset="0"/>
                <a:ea typeface="MS PGothic" pitchFamily="34" charset="-128"/>
              </a:rPr>
              <a:t>*</a:t>
            </a:r>
          </a:p>
        </p:txBody>
      </p:sp>
      <p:sp>
        <p:nvSpPr>
          <p:cNvPr id="162877" name="Text Box 14"/>
          <p:cNvSpPr txBox="1">
            <a:spLocks noChangeAspect="1" noChangeArrowheads="1"/>
          </p:cNvSpPr>
          <p:nvPr/>
        </p:nvSpPr>
        <p:spPr bwMode="auto">
          <a:xfrm>
            <a:off x="7454900" y="4579938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latin typeface="Times New Roman" pitchFamily="18" charset="0"/>
                <a:ea typeface="MS PGothic" pitchFamily="34" charset="-128"/>
              </a:rPr>
              <a:t>*</a:t>
            </a:r>
          </a:p>
        </p:txBody>
      </p:sp>
      <p:sp>
        <p:nvSpPr>
          <p:cNvPr id="162878" name="Text Box 15"/>
          <p:cNvSpPr txBox="1">
            <a:spLocks noChangeAspect="1" noChangeArrowheads="1"/>
          </p:cNvSpPr>
          <p:nvPr/>
        </p:nvSpPr>
        <p:spPr bwMode="auto">
          <a:xfrm>
            <a:off x="8374063" y="3892550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latin typeface="Times New Roman" pitchFamily="18" charset="0"/>
                <a:ea typeface="MS PGothic" pitchFamily="34" charset="-128"/>
              </a:rPr>
              <a:t>*</a:t>
            </a:r>
          </a:p>
        </p:txBody>
      </p:sp>
      <p:sp>
        <p:nvSpPr>
          <p:cNvPr id="162879" name="Line 16"/>
          <p:cNvSpPr>
            <a:spLocks noChangeAspect="1" noChangeShapeType="1"/>
          </p:cNvSpPr>
          <p:nvPr/>
        </p:nvSpPr>
        <p:spPr bwMode="auto">
          <a:xfrm>
            <a:off x="8305800" y="4165600"/>
            <a:ext cx="419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2880" name="Line 17"/>
          <p:cNvSpPr>
            <a:spLocks noChangeAspect="1" noChangeShapeType="1"/>
          </p:cNvSpPr>
          <p:nvPr/>
        </p:nvSpPr>
        <p:spPr bwMode="auto">
          <a:xfrm>
            <a:off x="7346950" y="5170488"/>
            <a:ext cx="239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2881" name="Line 18"/>
          <p:cNvSpPr>
            <a:spLocks noChangeAspect="1" noChangeShapeType="1"/>
          </p:cNvSpPr>
          <p:nvPr/>
        </p:nvSpPr>
        <p:spPr bwMode="auto">
          <a:xfrm>
            <a:off x="7346950" y="4841875"/>
            <a:ext cx="4810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2882" name="Text Box 59"/>
          <p:cNvSpPr txBox="1">
            <a:spLocks noChangeArrowheads="1"/>
          </p:cNvSpPr>
          <p:nvPr/>
        </p:nvSpPr>
        <p:spPr bwMode="auto">
          <a:xfrm>
            <a:off x="5251450" y="3716338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>
                <a:ea typeface="MS PGothic" pitchFamily="34" charset="-128"/>
              </a:rPr>
              <a:t>D</a:t>
            </a:r>
          </a:p>
        </p:txBody>
      </p:sp>
      <p:sp>
        <p:nvSpPr>
          <p:cNvPr id="162883" name="Text Box 66"/>
          <p:cNvSpPr txBox="1">
            <a:spLocks noChangeArrowheads="1"/>
          </p:cNvSpPr>
          <p:nvPr/>
        </p:nvSpPr>
        <p:spPr bwMode="auto">
          <a:xfrm>
            <a:off x="6337300" y="5727700"/>
            <a:ext cx="2166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altLang="zh-CN" sz="1400" b="1"/>
              <a:t>      </a:t>
            </a:r>
            <a:r>
              <a:rPr lang="en-CA" altLang="zh-CN" sz="1200" b="1"/>
              <a:t>0h          12h             24h</a:t>
            </a:r>
          </a:p>
          <a:p>
            <a:pPr algn="ctr"/>
            <a:r>
              <a:rPr lang="en-CA" altLang="zh-CN" sz="1200" b="1"/>
              <a:t>    Time post-wound  </a:t>
            </a:r>
            <a:endParaRPr lang="en-US" altLang="zh-CN" sz="1200" b="1"/>
          </a:p>
        </p:txBody>
      </p:sp>
      <p:sp>
        <p:nvSpPr>
          <p:cNvPr id="162884" name="Text Box 67"/>
          <p:cNvSpPr txBox="1">
            <a:spLocks noChangeArrowheads="1"/>
          </p:cNvSpPr>
          <p:nvPr/>
        </p:nvSpPr>
        <p:spPr bwMode="auto">
          <a:xfrm rot="-5400000">
            <a:off x="4905375" y="4483100"/>
            <a:ext cx="136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altLang="zh-CN" sz="1400" b="1"/>
              <a:t>Migrated cells</a:t>
            </a:r>
            <a:endParaRPr lang="en-US" altLang="zh-CN" sz="1400" b="1"/>
          </a:p>
        </p:txBody>
      </p:sp>
    </p:spTree>
    <p:extLst>
      <p:ext uri="{BB962C8B-B14F-4D97-AF65-F5344CB8AC3E}">
        <p14:creationId xmlns:p14="http://schemas.microsoft.com/office/powerpoint/2010/main" val="33704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miR20b_TargetNet_Act"/>
          <p:cNvPicPr>
            <a:picLocks noChangeAspect="1" noChangeArrowheads="1"/>
          </p:cNvPicPr>
          <p:nvPr/>
        </p:nvPicPr>
        <p:blipFill>
          <a:blip r:embed="rId3"/>
          <a:srcRect l="7056" t="6982"/>
          <a:stretch>
            <a:fillRect/>
          </a:stretch>
        </p:blipFill>
        <p:spPr bwMode="auto">
          <a:xfrm>
            <a:off x="566738" y="457200"/>
            <a:ext cx="5300662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3" name="Text Box 17"/>
          <p:cNvSpPr txBox="1">
            <a:spLocks noChangeArrowheads="1"/>
          </p:cNvSpPr>
          <p:nvPr/>
        </p:nvSpPr>
        <p:spPr bwMode="auto">
          <a:xfrm>
            <a:off x="6243638" y="4746625"/>
            <a:ext cx="963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>
                <a:ea typeface="MS PGothic" pitchFamily="34" charset="-128"/>
              </a:rPr>
              <a:t>Phenotype</a:t>
            </a:r>
          </a:p>
        </p:txBody>
      </p:sp>
      <p:grpSp>
        <p:nvGrpSpPr>
          <p:cNvPr id="165894" name="Group 20"/>
          <p:cNvGrpSpPr>
            <a:grpSpLocks/>
          </p:cNvGrpSpPr>
          <p:nvPr/>
        </p:nvGrpSpPr>
        <p:grpSpPr bwMode="auto">
          <a:xfrm>
            <a:off x="6011863" y="3602038"/>
            <a:ext cx="1431925" cy="1657350"/>
            <a:chOff x="3787" y="2269"/>
            <a:chExt cx="902" cy="1044"/>
          </a:xfrm>
        </p:grpSpPr>
        <p:sp>
          <p:nvSpPr>
            <p:cNvPr id="165895" name="Line 5"/>
            <p:cNvSpPr>
              <a:spLocks noChangeShapeType="1"/>
            </p:cNvSpPr>
            <p:nvPr/>
          </p:nvSpPr>
          <p:spPr bwMode="auto">
            <a:xfrm>
              <a:off x="3787" y="2352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896" name="Line 6"/>
            <p:cNvSpPr>
              <a:spLocks noChangeShapeType="1"/>
            </p:cNvSpPr>
            <p:nvPr/>
          </p:nvSpPr>
          <p:spPr bwMode="auto">
            <a:xfrm>
              <a:off x="3787" y="2496"/>
              <a:ext cx="144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897" name="Line 7"/>
            <p:cNvSpPr>
              <a:spLocks noChangeShapeType="1"/>
            </p:cNvSpPr>
            <p:nvPr/>
          </p:nvSpPr>
          <p:spPr bwMode="auto">
            <a:xfrm>
              <a:off x="3787" y="2640"/>
              <a:ext cx="144" cy="0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898" name="Line 8"/>
            <p:cNvSpPr>
              <a:spLocks noChangeShapeType="1"/>
            </p:cNvSpPr>
            <p:nvPr/>
          </p:nvSpPr>
          <p:spPr bwMode="auto">
            <a:xfrm>
              <a:off x="3787" y="2784"/>
              <a:ext cx="144" cy="0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899" name="Line 9"/>
            <p:cNvSpPr>
              <a:spLocks noChangeShapeType="1"/>
            </p:cNvSpPr>
            <p:nvPr/>
          </p:nvSpPr>
          <p:spPr bwMode="auto">
            <a:xfrm>
              <a:off x="3787" y="2928"/>
              <a:ext cx="14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900" name="Line 10"/>
            <p:cNvSpPr>
              <a:spLocks noChangeShapeType="1"/>
            </p:cNvSpPr>
            <p:nvPr/>
          </p:nvSpPr>
          <p:spPr bwMode="auto">
            <a:xfrm>
              <a:off x="3787" y="3072"/>
              <a:ext cx="144" cy="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901" name="Line 11"/>
            <p:cNvSpPr>
              <a:spLocks noChangeShapeType="1"/>
            </p:cNvSpPr>
            <p:nvPr/>
          </p:nvSpPr>
          <p:spPr bwMode="auto">
            <a:xfrm>
              <a:off x="3787" y="3216"/>
              <a:ext cx="14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902" name="Text Box 12"/>
            <p:cNvSpPr txBox="1">
              <a:spLocks noChangeArrowheads="1"/>
            </p:cNvSpPr>
            <p:nvPr/>
          </p:nvSpPr>
          <p:spPr bwMode="auto">
            <a:xfrm>
              <a:off x="3933" y="2269"/>
              <a:ext cx="5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MS PGothic" pitchFamily="34" charset="-128"/>
                </a:rPr>
                <a:t>Reaction</a:t>
              </a:r>
            </a:p>
          </p:txBody>
        </p:sp>
        <p:sp>
          <p:nvSpPr>
            <p:cNvPr id="165903" name="Text Box 13"/>
            <p:cNvSpPr txBox="1">
              <a:spLocks noChangeArrowheads="1"/>
            </p:cNvSpPr>
            <p:nvPr/>
          </p:nvSpPr>
          <p:spPr bwMode="auto">
            <a:xfrm>
              <a:off x="3933" y="2420"/>
              <a:ext cx="6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MS PGothic" pitchFamily="34" charset="-128"/>
                </a:rPr>
                <a:t>Expression</a:t>
              </a:r>
            </a:p>
          </p:txBody>
        </p:sp>
        <p:sp>
          <p:nvSpPr>
            <p:cNvPr id="165904" name="Text Box 14"/>
            <p:cNvSpPr txBox="1">
              <a:spLocks noChangeArrowheads="1"/>
            </p:cNvSpPr>
            <p:nvPr/>
          </p:nvSpPr>
          <p:spPr bwMode="auto">
            <a:xfrm>
              <a:off x="3933" y="2562"/>
              <a:ext cx="7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MS PGothic" pitchFamily="34" charset="-128"/>
                </a:rPr>
                <a:t>Post-transl. m</a:t>
              </a:r>
            </a:p>
          </p:txBody>
        </p:sp>
        <p:sp>
          <p:nvSpPr>
            <p:cNvPr id="165905" name="Text Box 15"/>
            <p:cNvSpPr txBox="1">
              <a:spLocks noChangeArrowheads="1"/>
            </p:cNvSpPr>
            <p:nvPr/>
          </p:nvSpPr>
          <p:spPr bwMode="auto">
            <a:xfrm>
              <a:off x="3933" y="2708"/>
              <a:ext cx="5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MS PGothic" pitchFamily="34" charset="-128"/>
                </a:rPr>
                <a:t>Activation</a:t>
              </a:r>
            </a:p>
          </p:txBody>
        </p:sp>
        <p:sp>
          <p:nvSpPr>
            <p:cNvPr id="165906" name="Text Box 16"/>
            <p:cNvSpPr txBox="1">
              <a:spLocks noChangeArrowheads="1"/>
            </p:cNvSpPr>
            <p:nvPr/>
          </p:nvSpPr>
          <p:spPr bwMode="auto">
            <a:xfrm>
              <a:off x="3933" y="2852"/>
              <a:ext cx="5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MS PGothic" pitchFamily="34" charset="-128"/>
                </a:rPr>
                <a:t>Inhibiton</a:t>
              </a:r>
            </a:p>
          </p:txBody>
        </p:sp>
        <p:sp>
          <p:nvSpPr>
            <p:cNvPr id="165907" name="Text Box 18"/>
            <p:cNvSpPr txBox="1">
              <a:spLocks noChangeArrowheads="1"/>
            </p:cNvSpPr>
            <p:nvPr/>
          </p:nvSpPr>
          <p:spPr bwMode="auto">
            <a:xfrm>
              <a:off x="3933" y="3140"/>
              <a:ext cx="4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MS PGothic" pitchFamily="34" charset="-128"/>
                </a:rPr>
                <a:t>Binding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7538" y="5783385"/>
            <a:ext cx="4635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miR-20b </a:t>
            </a:r>
            <a:r>
              <a:rPr lang="en-US" sz="1400" dirty="0" err="1" smtClean="0"/>
              <a:t>pulldown</a:t>
            </a:r>
            <a:r>
              <a:rPr lang="en-US" sz="1400" dirty="0" smtClean="0"/>
              <a:t> and high through-put RNA-</a:t>
            </a:r>
            <a:r>
              <a:rPr lang="en-US" sz="1400" dirty="0" err="1" smtClean="0"/>
              <a:t>Seq</a:t>
            </a:r>
            <a:endParaRPr lang="en-US" sz="1400" dirty="0" smtClean="0"/>
          </a:p>
          <a:p>
            <a:r>
              <a:rPr lang="en-US" sz="1400" dirty="0" smtClean="0"/>
              <a:t>The network was generated using software STRING 9.0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42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 smtClean="0"/>
              <a:t>3. </a:t>
            </a:r>
            <a:r>
              <a:rPr lang="en-US" altLang="zh-CN" sz="4000" b="1" dirty="0" err="1" smtClean="0"/>
              <a:t>miRNAs</a:t>
            </a:r>
            <a:r>
              <a:rPr lang="en-US" altLang="zh-CN" sz="4000" b="1" dirty="0" smtClean="0"/>
              <a:t> as tumor suppressors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The most remarkable tumor suppressor </a:t>
            </a:r>
            <a:r>
              <a:rPr lang="en-US" altLang="zh-CN" sz="2400" dirty="0" err="1" smtClean="0"/>
              <a:t>miRNAs</a:t>
            </a:r>
            <a:r>
              <a:rPr lang="en-US" altLang="zh-CN" sz="2400" dirty="0" smtClean="0"/>
              <a:t> are members of the let family, the miR-15a-16-1 cluster, the miR-34 family, and the miR-143-145 cluster.</a:t>
            </a:r>
          </a:p>
          <a:p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2555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0"/>
            <a:ext cx="8229600" cy="5486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pPr eaLnBrk="1" hangingPunct="1"/>
            <a:r>
              <a:rPr lang="en-US" altLang="zh-CN" sz="3200" b="1" kern="0" dirty="0" smtClean="0"/>
              <a:t>I. The World of non-coding RNAs</a:t>
            </a:r>
          </a:p>
        </p:txBody>
      </p:sp>
      <p:sp>
        <p:nvSpPr>
          <p:cNvPr id="2" name="Rectangle 1"/>
          <p:cNvSpPr/>
          <p:nvPr/>
        </p:nvSpPr>
        <p:spPr>
          <a:xfrm>
            <a:off x="3347864" y="1700808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ncRNAs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2891951"/>
            <a:ext cx="1872208" cy="11551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microRNAs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siRNAs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2891951"/>
            <a:ext cx="2664296" cy="13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Small RNAs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</a:rPr>
              <a:t>snoRNAs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snRNAs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piRNAs</a:t>
            </a:r>
            <a:r>
              <a:rPr lang="en-US" sz="2000" b="1" dirty="0" smtClean="0">
                <a:solidFill>
                  <a:srgbClr val="FF0000"/>
                </a:solidFill>
              </a:rPr>
              <a:t> etc.)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8882" y="2891951"/>
            <a:ext cx="1872208" cy="11551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Medium and large RNAs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562" y="4422011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~18-25nt</a:t>
            </a:r>
          </a:p>
          <a:p>
            <a:r>
              <a:rPr lang="en-US" dirty="0" smtClean="0"/>
              <a:t>Regulation of gene </a:t>
            </a:r>
          </a:p>
          <a:p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71048" y="4422011"/>
            <a:ext cx="34291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~20-300nt</a:t>
            </a:r>
          </a:p>
          <a:p>
            <a:r>
              <a:rPr lang="en-US" dirty="0" smtClean="0"/>
              <a:t>Modification of target RNAs</a:t>
            </a:r>
          </a:p>
          <a:p>
            <a:r>
              <a:rPr lang="en-US" dirty="0" smtClean="0"/>
              <a:t>Synthesis of </a:t>
            </a:r>
            <a:r>
              <a:rPr lang="en-US" dirty="0" err="1" smtClean="0"/>
              <a:t>telomeric</a:t>
            </a:r>
            <a:r>
              <a:rPr lang="en-US" dirty="0" smtClean="0"/>
              <a:t> DNA,</a:t>
            </a:r>
          </a:p>
          <a:p>
            <a:r>
              <a:rPr lang="en-US" dirty="0" smtClean="0"/>
              <a:t>Chromatin structure</a:t>
            </a:r>
          </a:p>
          <a:p>
            <a:r>
              <a:rPr lang="en-US" dirty="0" smtClean="0"/>
              <a:t>Transcription modulation</a:t>
            </a:r>
          </a:p>
          <a:p>
            <a:r>
              <a:rPr lang="en-US" dirty="0" smtClean="0"/>
              <a:t>Nuclear structure and dynamics</a:t>
            </a:r>
          </a:p>
          <a:p>
            <a:r>
              <a:rPr lang="en-US" dirty="0" err="1" smtClean="0"/>
              <a:t>Gametogenes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37602" y="4422011"/>
            <a:ext cx="22108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300nt</a:t>
            </a:r>
          </a:p>
          <a:p>
            <a:r>
              <a:rPr lang="en-US" dirty="0" smtClean="0"/>
              <a:t>Imprinting</a:t>
            </a:r>
          </a:p>
          <a:p>
            <a:r>
              <a:rPr lang="en-US" dirty="0" smtClean="0"/>
              <a:t>X-inactivation</a:t>
            </a:r>
          </a:p>
          <a:p>
            <a:r>
              <a:rPr lang="en-US" dirty="0" smtClean="0"/>
              <a:t>Transcription</a:t>
            </a:r>
          </a:p>
          <a:p>
            <a:r>
              <a:rPr lang="en-US" dirty="0" smtClean="0"/>
              <a:t>Precursors of other </a:t>
            </a:r>
          </a:p>
          <a:p>
            <a:r>
              <a:rPr lang="en-US" dirty="0" smtClean="0"/>
              <a:t>small RNAs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" idx="1"/>
            <a:endCxn id="5" idx="0"/>
          </p:cNvCxnSpPr>
          <p:nvPr/>
        </p:nvCxnSpPr>
        <p:spPr>
          <a:xfrm flipH="1">
            <a:off x="1331640" y="2168860"/>
            <a:ext cx="2016224" cy="723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2"/>
          </p:cNvCxnSpPr>
          <p:nvPr/>
        </p:nvCxnSpPr>
        <p:spPr>
          <a:xfrm>
            <a:off x="4283968" y="2636912"/>
            <a:ext cx="0" cy="255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3"/>
            <a:endCxn id="7" idx="0"/>
          </p:cNvCxnSpPr>
          <p:nvPr/>
        </p:nvCxnSpPr>
        <p:spPr>
          <a:xfrm>
            <a:off x="5220072" y="2168860"/>
            <a:ext cx="2334914" cy="723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20" y="933162"/>
            <a:ext cx="85848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Broadly refers to the RNA molecules that do not encode any protein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875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CN" sz="4000" b="1" dirty="0" smtClean="0"/>
              <a:t>Role of miRNAs in bladder cancer development</a:t>
            </a:r>
          </a:p>
        </p:txBody>
      </p:sp>
      <p:pic>
        <p:nvPicPr>
          <p:cNvPr id="5" name="Picture 2" descr="http://www.frontiersin.org/files/Articles/39292/fgene-03-00310-HTML/image_m/fgene-03-00310-g00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13731"/>
            <a:ext cx="7416824" cy="549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/>
          <a:lstStyle/>
          <a:p>
            <a:r>
              <a:rPr lang="en-US" altLang="zh-CN" sz="4000" b="1" dirty="0" smtClean="0"/>
              <a:t>4. </a:t>
            </a:r>
            <a:r>
              <a:rPr lang="en-US" altLang="zh-CN" sz="4000" b="1" dirty="0" err="1" smtClean="0"/>
              <a:t>miRNA</a:t>
            </a:r>
            <a:r>
              <a:rPr lang="en-US" altLang="zh-CN" sz="4000" b="1" dirty="0" smtClean="0"/>
              <a:t> and metastasis</a:t>
            </a:r>
          </a:p>
        </p:txBody>
      </p:sp>
      <p:sp>
        <p:nvSpPr>
          <p:cNvPr id="159746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en-US" altLang="zh-CN" sz="2400" dirty="0" smtClean="0"/>
              <a:t>Recent progress in cancer research demonstrated an important role of miRNAs in cancer metastasis.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These miRNAs can be classified into metastatic activators and metastatic suppressors</a:t>
            </a:r>
          </a:p>
          <a:p>
            <a:endParaRPr lang="en-US" altLang="zh-CN" sz="2400" dirty="0" smtClean="0"/>
          </a:p>
          <a:p>
            <a:pPr>
              <a:buFontTx/>
              <a:buNone/>
            </a:pPr>
            <a:r>
              <a:rPr lang="en-US" altLang="zh-CN" sz="2400" dirty="0" smtClean="0"/>
              <a:t>   - </a:t>
            </a:r>
            <a:r>
              <a:rPr lang="en-US" altLang="zh-CN" sz="2400" dirty="0" smtClean="0">
                <a:solidFill>
                  <a:srgbClr val="3333FF"/>
                </a:solidFill>
              </a:rPr>
              <a:t>Metastatic activators</a:t>
            </a:r>
            <a:r>
              <a:rPr lang="en-US" altLang="zh-CN" sz="2400" dirty="0" smtClean="0"/>
              <a:t>, miR-10b, miR-21, miR-127, miR-199a, miR-210, miR-373, and miR-520c.</a:t>
            </a:r>
          </a:p>
          <a:p>
            <a:pPr>
              <a:buFontTx/>
              <a:buNone/>
            </a:pPr>
            <a:endParaRPr lang="en-US" altLang="zh-CN" sz="2400" dirty="0" smtClean="0"/>
          </a:p>
          <a:p>
            <a:pPr>
              <a:buFontTx/>
              <a:buNone/>
            </a:pPr>
            <a:r>
              <a:rPr lang="en-US" altLang="zh-CN" sz="2400" dirty="0" smtClean="0"/>
              <a:t>   - </a:t>
            </a:r>
            <a:r>
              <a:rPr lang="en-US" altLang="zh-CN" sz="2400" dirty="0" smtClean="0">
                <a:solidFill>
                  <a:srgbClr val="3333FF"/>
                </a:solidFill>
              </a:rPr>
              <a:t>Metastatic suppressors</a:t>
            </a:r>
            <a:r>
              <a:rPr lang="en-US" altLang="zh-CN" sz="2400" dirty="0" smtClean="0"/>
              <a:t>, miR-100, miR-126, miR-218, miR-335, and the let-7 family.</a:t>
            </a:r>
          </a:p>
        </p:txBody>
      </p:sp>
    </p:spTree>
    <p:extLst>
      <p:ext uri="{BB962C8B-B14F-4D97-AF65-F5344CB8AC3E}">
        <p14:creationId xmlns:p14="http://schemas.microsoft.com/office/powerpoint/2010/main" val="3861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/>
              <a:t>5</a:t>
            </a:r>
            <a:r>
              <a:rPr lang="en-US" altLang="zh-CN" sz="3200" b="1" dirty="0" smtClean="0"/>
              <a:t>. </a:t>
            </a:r>
            <a:r>
              <a:rPr lang="en-US" altLang="zh-CN" sz="3200" b="1" dirty="0" err="1" smtClean="0"/>
              <a:t>miRNAs</a:t>
            </a:r>
            <a:r>
              <a:rPr lang="en-US" altLang="zh-CN" sz="3200" b="1" dirty="0" smtClean="0"/>
              <a:t> as diagnostic and prognostic markers for cancer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/>
              <a:t>Different tumors and tumor </a:t>
            </a:r>
            <a:r>
              <a:rPr lang="en-US" altLang="zh-CN" sz="2000" dirty="0" err="1" smtClean="0"/>
              <a:t>sybtypes</a:t>
            </a:r>
            <a:r>
              <a:rPr lang="en-US" altLang="zh-CN" sz="2000" dirty="0" smtClean="0"/>
              <a:t> have </a:t>
            </a:r>
            <a:r>
              <a:rPr lang="en-US" altLang="zh-CN" sz="2000" dirty="0" smtClean="0">
                <a:solidFill>
                  <a:srgbClr val="C00000"/>
                </a:solidFill>
              </a:rPr>
              <a:t>specific </a:t>
            </a:r>
            <a:r>
              <a:rPr lang="en-US" altLang="zh-CN" sz="2000" dirty="0" err="1" smtClean="0">
                <a:solidFill>
                  <a:srgbClr val="C00000"/>
                </a:solidFill>
              </a:rPr>
              <a:t>miRNA</a:t>
            </a:r>
            <a:r>
              <a:rPr lang="en-US" altLang="zh-CN" sz="2000" dirty="0" smtClean="0">
                <a:solidFill>
                  <a:srgbClr val="C00000"/>
                </a:solidFill>
              </a:rPr>
              <a:t> signatures</a:t>
            </a:r>
            <a:r>
              <a:rPr lang="en-US" altLang="zh-CN" sz="2000" dirty="0" smtClean="0"/>
              <a:t>, which might be useful as diagnostic and prognostic markers.</a:t>
            </a:r>
          </a:p>
          <a:p>
            <a:r>
              <a:rPr lang="en-US" altLang="zh-CN" sz="2000" dirty="0" err="1" smtClean="0"/>
              <a:t>miRNA</a:t>
            </a:r>
            <a:r>
              <a:rPr lang="en-US" altLang="zh-CN" sz="2000" dirty="0" smtClean="0"/>
              <a:t> expression patterns can help distinguish tumor </a:t>
            </a:r>
            <a:r>
              <a:rPr lang="en-US" altLang="zh-CN" sz="2000" dirty="0" err="1" smtClean="0"/>
              <a:t>histopathological</a:t>
            </a:r>
            <a:r>
              <a:rPr lang="en-US" altLang="zh-CN" sz="2000" dirty="0" smtClean="0"/>
              <a:t> subtypes and provide </a:t>
            </a:r>
            <a:r>
              <a:rPr lang="en-US" altLang="zh-CN" sz="2000" dirty="0" smtClean="0">
                <a:solidFill>
                  <a:srgbClr val="C00000"/>
                </a:solidFill>
              </a:rPr>
              <a:t>signatures for the stage and grade differentiation </a:t>
            </a:r>
            <a:r>
              <a:rPr lang="en-US" altLang="zh-CN" sz="2000" smtClean="0">
                <a:solidFill>
                  <a:srgbClr val="C00000"/>
                </a:solidFill>
              </a:rPr>
              <a:t>of tumors</a:t>
            </a:r>
            <a:r>
              <a:rPr lang="en-US" altLang="zh-CN" sz="2000" dirty="0" smtClean="0"/>
              <a:t>.</a:t>
            </a:r>
          </a:p>
          <a:p>
            <a:r>
              <a:rPr lang="en-US" altLang="zh-CN" sz="2000" dirty="0" err="1" smtClean="0">
                <a:solidFill>
                  <a:srgbClr val="C00000"/>
                </a:solidFill>
              </a:rPr>
              <a:t>miRNA</a:t>
            </a:r>
            <a:r>
              <a:rPr lang="en-US" altLang="zh-CN" sz="2000" dirty="0" smtClean="0">
                <a:solidFill>
                  <a:srgbClr val="C00000"/>
                </a:solidFill>
              </a:rPr>
              <a:t> profiling of plasma and serum</a:t>
            </a:r>
            <a:r>
              <a:rPr lang="en-US" altLang="zh-CN" sz="2000" dirty="0" smtClean="0"/>
              <a:t> has displayed the potential in diagnosis and prognosis of cancers.</a:t>
            </a:r>
          </a:p>
        </p:txBody>
      </p:sp>
    </p:spTree>
    <p:extLst>
      <p:ext uri="{BB962C8B-B14F-4D97-AF65-F5344CB8AC3E}">
        <p14:creationId xmlns:p14="http://schemas.microsoft.com/office/powerpoint/2010/main" val="20211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/>
              <a:t>5</a:t>
            </a:r>
            <a:r>
              <a:rPr lang="en-US" altLang="zh-CN" sz="3200" b="1" dirty="0" smtClean="0"/>
              <a:t>. </a:t>
            </a:r>
            <a:r>
              <a:rPr lang="en-US" altLang="zh-CN" sz="3200" b="1" dirty="0" err="1" smtClean="0"/>
              <a:t>miRNAs</a:t>
            </a:r>
            <a:r>
              <a:rPr lang="en-US" altLang="zh-CN" sz="3200" b="1" dirty="0" smtClean="0"/>
              <a:t> as diagnostic and prognostic markers for cancer</a:t>
            </a:r>
          </a:p>
        </p:txBody>
      </p:sp>
      <p:pic>
        <p:nvPicPr>
          <p:cNvPr id="2050" name="Picture 2" descr="MicroRNA signatures in human canc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3538"/>
            <a:ext cx="8496944" cy="51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CN" sz="3200" b="1" dirty="0"/>
              <a:t>5</a:t>
            </a:r>
            <a:r>
              <a:rPr lang="en-US" altLang="zh-CN" sz="3200" b="1" dirty="0" smtClean="0"/>
              <a:t>. </a:t>
            </a:r>
            <a:r>
              <a:rPr lang="en-US" altLang="zh-CN" sz="3200" b="1" dirty="0" err="1" smtClean="0"/>
              <a:t>miRNAs</a:t>
            </a:r>
            <a:r>
              <a:rPr lang="en-US" altLang="zh-CN" sz="3200" b="1" dirty="0" smtClean="0"/>
              <a:t> as diagnostic and prognostic markers for cancer</a:t>
            </a:r>
          </a:p>
        </p:txBody>
      </p:sp>
      <p:pic>
        <p:nvPicPr>
          <p:cNvPr id="3074" name="Picture 2" descr="http://www.spandidos-publications.com/article_images/or/28/4/OR-28-04-1346-g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78072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3" descr="Prostate.jpg"/>
          <p:cNvPicPr>
            <a:picLocks noChangeAspect="1"/>
          </p:cNvPicPr>
          <p:nvPr/>
        </p:nvPicPr>
        <p:blipFill>
          <a:blip r:embed="rId3">
            <a:lum bright="-20000" contrast="30000"/>
          </a:blip>
          <a:srcRect t="50000" b="8002"/>
          <a:stretch>
            <a:fillRect/>
          </a:stretch>
        </p:blipFill>
        <p:spPr bwMode="auto">
          <a:xfrm>
            <a:off x="111125" y="333375"/>
            <a:ext cx="885348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56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2214" y="1511560"/>
            <a:ext cx="7774424" cy="1888463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Identification of differentially expressed small non-coding RNAs in a normal vs. tumor comparison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990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7" y="300731"/>
            <a:ext cx="8867105" cy="61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 smtClean="0"/>
              <a:t>Identification of differentially expressed small RNAs</a:t>
            </a:r>
            <a:endParaRPr lang="en-US" sz="30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556246"/>
              </p:ext>
            </p:extLst>
          </p:nvPr>
        </p:nvGraphicFramePr>
        <p:xfrm>
          <a:off x="244700" y="1352284"/>
          <a:ext cx="8654603" cy="488210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716225"/>
                <a:gridCol w="1051326"/>
                <a:gridCol w="974181"/>
                <a:gridCol w="1169744"/>
                <a:gridCol w="1008112"/>
                <a:gridCol w="860405"/>
                <a:gridCol w="874610"/>
              </a:tblGrid>
              <a:tr h="8470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Analysis step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miRNAs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piRNAs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snoRNAs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snRNAs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rRNAs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tRNAs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1239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Number of unique RNAs profiled (detected with atleast 1 read count)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1423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676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768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1025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459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572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56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RNAs retained after filtering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126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88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65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148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8371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Differentially expressed RNAs (FC&gt;2.0, FDR&lt;0.05)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80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76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05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Up-regulated RNAs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76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05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Down-regulated RNAs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32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2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068418"/>
              </p:ext>
            </p:extLst>
          </p:nvPr>
        </p:nvGraphicFramePr>
        <p:xfrm>
          <a:off x="1907704" y="620688"/>
          <a:ext cx="4757475" cy="22091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79219"/>
                <a:gridCol w="2378256"/>
              </a:tblGrid>
              <a:tr h="811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</a:rPr>
                        <a:t>miRNAs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Fold change in </a:t>
                      </a:r>
                      <a:r>
                        <a:rPr lang="en-US" sz="2000" dirty="0" err="1">
                          <a:effectLst/>
                        </a:rPr>
                        <a:t>NGS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4657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hsa-miR-574-3p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-5.8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4657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hsa-miR-99b-5p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-2.33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  <a:tr h="4657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hsa-miR-769-5p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-1.3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96395288"/>
              </p:ext>
            </p:extLst>
          </p:nvPr>
        </p:nvGraphicFramePr>
        <p:xfrm>
          <a:off x="2555776" y="3197620"/>
          <a:ext cx="3662265" cy="320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9585" y="495557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*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211960" y="443711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*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471585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*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91036" y="641368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p &lt; 0.05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9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0" y="32368"/>
            <a:ext cx="9024643" cy="7930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00" b="1" dirty="0" smtClean="0"/>
              <a:t>Results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300" b="1" dirty="0" smtClean="0"/>
              <a:t>miRNAs significant for Overall Survival</a:t>
            </a:r>
            <a:endParaRPr lang="en-US" sz="33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9683112"/>
              </p:ext>
            </p:extLst>
          </p:nvPr>
        </p:nvGraphicFramePr>
        <p:xfrm>
          <a:off x="1835696" y="1124744"/>
          <a:ext cx="5328591" cy="39949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5571"/>
                <a:gridCol w="1302398"/>
                <a:gridCol w="1215571"/>
                <a:gridCol w="1595051"/>
              </a:tblGrid>
              <a:tr h="83282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/>
                        <a:t>miRNA</a:t>
                      </a:r>
                      <a:r>
                        <a:rPr lang="en-US" sz="1500" dirty="0" smtClean="0"/>
                        <a:t> ID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Univariate </a:t>
                      </a:r>
                      <a:r>
                        <a:rPr lang="en-US" sz="1500" dirty="0" smtClean="0"/>
                        <a:t>Cox p-value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Permuted p-value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Fold change and direction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68580" marR="68580" anchor="ctr"/>
                </a:tc>
              </a:tr>
              <a:tr h="751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hsa-miR-15a-5p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0.02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0.03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12.16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(</a:t>
                      </a:r>
                      <a:r>
                        <a:rPr lang="en-US" sz="1500" dirty="0" smtClean="0">
                          <a:effectLst/>
                        </a:rPr>
                        <a:t>Up-</a:t>
                      </a:r>
                      <a:r>
                        <a:rPr lang="en-US" sz="1500" baseline="0" dirty="0" smtClean="0">
                          <a:effectLst/>
                        </a:rPr>
                        <a:t> </a:t>
                      </a:r>
                      <a:r>
                        <a:rPr lang="en-US" sz="1500" baseline="0" dirty="0" smtClean="0">
                          <a:effectLst/>
                        </a:rPr>
                        <a:t>in tumor)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</a:tr>
              <a:tr h="7525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hsa-miR-660-5p</a:t>
                      </a:r>
                      <a:endParaRPr lang="en-US" sz="15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0.03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0.04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12.89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(</a:t>
                      </a:r>
                      <a:r>
                        <a:rPr lang="en-US" sz="1500" dirty="0" smtClean="0">
                          <a:effectLst/>
                        </a:rPr>
                        <a:t>Up-</a:t>
                      </a:r>
                      <a:r>
                        <a:rPr lang="en-US" sz="1500" baseline="0" dirty="0" smtClean="0">
                          <a:effectLst/>
                        </a:rPr>
                        <a:t> </a:t>
                      </a:r>
                      <a:r>
                        <a:rPr lang="en-US" sz="1500" baseline="0" dirty="0" smtClean="0">
                          <a:effectLst/>
                        </a:rPr>
                        <a:t>in tumor)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</a:tr>
              <a:tr h="778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hsa-miR-574-3p</a:t>
                      </a:r>
                      <a:endParaRPr lang="en-US" sz="15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0.08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0.07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-</a:t>
                      </a:r>
                      <a:r>
                        <a:rPr lang="en-US" sz="1500" dirty="0" smtClean="0">
                          <a:effectLst/>
                        </a:rPr>
                        <a:t>5.78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(Down- in </a:t>
                      </a:r>
                      <a:r>
                        <a:rPr lang="en-US" sz="1500" dirty="0" smtClean="0">
                          <a:effectLst/>
                        </a:rPr>
                        <a:t>tumor)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hsa-miR-27a-3p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0.06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0.07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6.46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effectLst/>
                        </a:rPr>
                        <a:t>(</a:t>
                      </a:r>
                      <a:r>
                        <a:rPr lang="en-US" sz="1500" dirty="0" smtClean="0">
                          <a:effectLst/>
                        </a:rPr>
                        <a:t>Up-</a:t>
                      </a:r>
                      <a:r>
                        <a:rPr lang="en-US" sz="1500" baseline="0" dirty="0" smtClean="0">
                          <a:effectLst/>
                        </a:rPr>
                        <a:t> </a:t>
                      </a:r>
                      <a:r>
                        <a:rPr lang="en-US" sz="1500" baseline="0" dirty="0" smtClean="0">
                          <a:effectLst/>
                        </a:rPr>
                        <a:t>in tumor)</a:t>
                      </a:r>
                      <a:endParaRPr lang="en-US" sz="15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27038" y="241300"/>
            <a:ext cx="5022850" cy="4194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" name="Freeform 5"/>
          <p:cNvSpPr/>
          <p:nvPr/>
        </p:nvSpPr>
        <p:spPr>
          <a:xfrm>
            <a:off x="1543050" y="1279525"/>
            <a:ext cx="2430463" cy="204788"/>
          </a:xfrm>
          <a:custGeom>
            <a:avLst/>
            <a:gdLst>
              <a:gd name="connsiteX0" fmla="*/ 0 w 2194560"/>
              <a:gd name="connsiteY0" fmla="*/ 192258 h 220393"/>
              <a:gd name="connsiteX1" fmla="*/ 422031 w 2194560"/>
              <a:gd name="connsiteY1" fmla="*/ 9378 h 220393"/>
              <a:gd name="connsiteX2" fmla="*/ 675250 w 2194560"/>
              <a:gd name="connsiteY2" fmla="*/ 135987 h 220393"/>
              <a:gd name="connsiteX3" fmla="*/ 1111348 w 2194560"/>
              <a:gd name="connsiteY3" fmla="*/ 9378 h 220393"/>
              <a:gd name="connsiteX4" fmla="*/ 1406770 w 2194560"/>
              <a:gd name="connsiteY4" fmla="*/ 178190 h 220393"/>
              <a:gd name="connsiteX5" fmla="*/ 1856936 w 2194560"/>
              <a:gd name="connsiteY5" fmla="*/ 51581 h 220393"/>
              <a:gd name="connsiteX6" fmla="*/ 2194560 w 2194560"/>
              <a:gd name="connsiteY6" fmla="*/ 220393 h 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220393">
                <a:moveTo>
                  <a:pt x="0" y="192258"/>
                </a:moveTo>
                <a:cubicBezTo>
                  <a:pt x="154744" y="105507"/>
                  <a:pt x="309489" y="18757"/>
                  <a:pt x="422031" y="9378"/>
                </a:cubicBezTo>
                <a:cubicBezTo>
                  <a:pt x="534573" y="0"/>
                  <a:pt x="560364" y="135987"/>
                  <a:pt x="675250" y="135987"/>
                </a:cubicBezTo>
                <a:cubicBezTo>
                  <a:pt x="790136" y="135987"/>
                  <a:pt x="989428" y="2344"/>
                  <a:pt x="1111348" y="9378"/>
                </a:cubicBezTo>
                <a:cubicBezTo>
                  <a:pt x="1233268" y="16412"/>
                  <a:pt x="1282505" y="171156"/>
                  <a:pt x="1406770" y="178190"/>
                </a:cubicBezTo>
                <a:cubicBezTo>
                  <a:pt x="1531035" y="185224"/>
                  <a:pt x="1725638" y="44547"/>
                  <a:pt x="1856936" y="51581"/>
                </a:cubicBezTo>
                <a:cubicBezTo>
                  <a:pt x="1988234" y="58615"/>
                  <a:pt x="2091397" y="139504"/>
                  <a:pt x="2194560" y="22039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" name="Freeform 6"/>
          <p:cNvSpPr/>
          <p:nvPr/>
        </p:nvSpPr>
        <p:spPr>
          <a:xfrm>
            <a:off x="1354138" y="1268413"/>
            <a:ext cx="2430462" cy="204787"/>
          </a:xfrm>
          <a:custGeom>
            <a:avLst/>
            <a:gdLst>
              <a:gd name="connsiteX0" fmla="*/ 0 w 2194560"/>
              <a:gd name="connsiteY0" fmla="*/ 192258 h 220393"/>
              <a:gd name="connsiteX1" fmla="*/ 422031 w 2194560"/>
              <a:gd name="connsiteY1" fmla="*/ 9378 h 220393"/>
              <a:gd name="connsiteX2" fmla="*/ 675250 w 2194560"/>
              <a:gd name="connsiteY2" fmla="*/ 135987 h 220393"/>
              <a:gd name="connsiteX3" fmla="*/ 1111348 w 2194560"/>
              <a:gd name="connsiteY3" fmla="*/ 9378 h 220393"/>
              <a:gd name="connsiteX4" fmla="*/ 1406770 w 2194560"/>
              <a:gd name="connsiteY4" fmla="*/ 178190 h 220393"/>
              <a:gd name="connsiteX5" fmla="*/ 1856936 w 2194560"/>
              <a:gd name="connsiteY5" fmla="*/ 51581 h 220393"/>
              <a:gd name="connsiteX6" fmla="*/ 2194560 w 2194560"/>
              <a:gd name="connsiteY6" fmla="*/ 220393 h 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220393">
                <a:moveTo>
                  <a:pt x="0" y="192258"/>
                </a:moveTo>
                <a:cubicBezTo>
                  <a:pt x="154744" y="105507"/>
                  <a:pt x="309489" y="18757"/>
                  <a:pt x="422031" y="9378"/>
                </a:cubicBezTo>
                <a:cubicBezTo>
                  <a:pt x="534573" y="0"/>
                  <a:pt x="560364" y="135987"/>
                  <a:pt x="675250" y="135987"/>
                </a:cubicBezTo>
                <a:cubicBezTo>
                  <a:pt x="790136" y="135987"/>
                  <a:pt x="989428" y="2344"/>
                  <a:pt x="1111348" y="9378"/>
                </a:cubicBezTo>
                <a:cubicBezTo>
                  <a:pt x="1233268" y="16412"/>
                  <a:pt x="1282505" y="171156"/>
                  <a:pt x="1406770" y="178190"/>
                </a:cubicBezTo>
                <a:cubicBezTo>
                  <a:pt x="1531035" y="185224"/>
                  <a:pt x="1725638" y="44547"/>
                  <a:pt x="1856936" y="51581"/>
                </a:cubicBezTo>
                <a:cubicBezTo>
                  <a:pt x="1988234" y="58615"/>
                  <a:pt x="2091397" y="139504"/>
                  <a:pt x="2194560" y="22039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522538" y="1952625"/>
            <a:ext cx="79216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 78"/>
          <p:cNvSpPr/>
          <p:nvPr/>
        </p:nvSpPr>
        <p:spPr>
          <a:xfrm>
            <a:off x="3970338" y="1338263"/>
            <a:ext cx="684212" cy="188912"/>
          </a:xfrm>
          <a:custGeom>
            <a:avLst/>
            <a:gdLst>
              <a:gd name="connsiteX0" fmla="*/ 0 w 683443"/>
              <a:gd name="connsiteY0" fmla="*/ 150829 h 190107"/>
              <a:gd name="connsiteX1" fmla="*/ 80128 w 683443"/>
              <a:gd name="connsiteY1" fmla="*/ 188536 h 190107"/>
              <a:gd name="connsiteX2" fmla="*/ 193250 w 683443"/>
              <a:gd name="connsiteY2" fmla="*/ 160255 h 190107"/>
              <a:gd name="connsiteX3" fmla="*/ 400639 w 683443"/>
              <a:gd name="connsiteY3" fmla="*/ 14140 h 190107"/>
              <a:gd name="connsiteX4" fmla="*/ 683443 w 683443"/>
              <a:gd name="connsiteY4" fmla="*/ 75414 h 19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443" h="190107">
                <a:moveTo>
                  <a:pt x="0" y="150829"/>
                </a:moveTo>
                <a:cubicBezTo>
                  <a:pt x="23960" y="168897"/>
                  <a:pt x="47920" y="186965"/>
                  <a:pt x="80128" y="188536"/>
                </a:cubicBezTo>
                <a:cubicBezTo>
                  <a:pt x="112336" y="190107"/>
                  <a:pt x="139832" y="189321"/>
                  <a:pt x="193250" y="160255"/>
                </a:cubicBezTo>
                <a:cubicBezTo>
                  <a:pt x="246669" y="131189"/>
                  <a:pt x="318940" y="28280"/>
                  <a:pt x="400639" y="14140"/>
                </a:cubicBezTo>
                <a:cubicBezTo>
                  <a:pt x="482338" y="0"/>
                  <a:pt x="582890" y="37707"/>
                  <a:pt x="683443" y="75414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87" name="Freeform 86"/>
          <p:cNvSpPr/>
          <p:nvPr/>
        </p:nvSpPr>
        <p:spPr>
          <a:xfrm>
            <a:off x="3789363" y="1327150"/>
            <a:ext cx="682625" cy="188913"/>
          </a:xfrm>
          <a:custGeom>
            <a:avLst/>
            <a:gdLst>
              <a:gd name="connsiteX0" fmla="*/ 0 w 683443"/>
              <a:gd name="connsiteY0" fmla="*/ 150829 h 190107"/>
              <a:gd name="connsiteX1" fmla="*/ 80128 w 683443"/>
              <a:gd name="connsiteY1" fmla="*/ 188536 h 190107"/>
              <a:gd name="connsiteX2" fmla="*/ 193250 w 683443"/>
              <a:gd name="connsiteY2" fmla="*/ 160255 h 190107"/>
              <a:gd name="connsiteX3" fmla="*/ 400639 w 683443"/>
              <a:gd name="connsiteY3" fmla="*/ 14140 h 190107"/>
              <a:gd name="connsiteX4" fmla="*/ 683443 w 683443"/>
              <a:gd name="connsiteY4" fmla="*/ 75414 h 19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443" h="190107">
                <a:moveTo>
                  <a:pt x="0" y="150829"/>
                </a:moveTo>
                <a:cubicBezTo>
                  <a:pt x="23960" y="168897"/>
                  <a:pt x="47920" y="186965"/>
                  <a:pt x="80128" y="188536"/>
                </a:cubicBezTo>
                <a:cubicBezTo>
                  <a:pt x="112336" y="190107"/>
                  <a:pt x="139832" y="189321"/>
                  <a:pt x="193250" y="160255"/>
                </a:cubicBezTo>
                <a:cubicBezTo>
                  <a:pt x="246669" y="131189"/>
                  <a:pt x="318940" y="28280"/>
                  <a:pt x="400639" y="14140"/>
                </a:cubicBezTo>
                <a:cubicBezTo>
                  <a:pt x="482338" y="0"/>
                  <a:pt x="582890" y="37707"/>
                  <a:pt x="683443" y="75414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89" name="TextBox 88"/>
          <p:cNvSpPr txBox="1"/>
          <p:nvPr/>
        </p:nvSpPr>
        <p:spPr>
          <a:xfrm>
            <a:off x="1425575" y="620713"/>
            <a:ext cx="1211263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b="1" dirty="0"/>
              <a:t>Imprinting</a:t>
            </a:r>
          </a:p>
          <a:p>
            <a:pPr>
              <a:defRPr/>
            </a:pPr>
            <a:r>
              <a:rPr lang="en-CA" sz="1400" dirty="0" err="1"/>
              <a:t>Xist</a:t>
            </a:r>
            <a:r>
              <a:rPr lang="en-CA" sz="1400" dirty="0"/>
              <a:t>/</a:t>
            </a:r>
            <a:r>
              <a:rPr lang="en-CA" sz="1400" dirty="0" err="1"/>
              <a:t>Tsix</a:t>
            </a:r>
            <a:r>
              <a:rPr lang="en-CA" sz="1400" dirty="0"/>
              <a:t> RNAs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59188" y="692150"/>
            <a:ext cx="1377950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b="1" dirty="0"/>
              <a:t>Stability</a:t>
            </a:r>
          </a:p>
          <a:p>
            <a:pPr>
              <a:defRPr/>
            </a:pPr>
            <a:r>
              <a:rPr lang="en-CA" sz="1400" dirty="0"/>
              <a:t>Telomerase RNA</a:t>
            </a:r>
          </a:p>
        </p:txBody>
      </p:sp>
      <p:sp>
        <p:nvSpPr>
          <p:cNvPr id="96" name="Freeform 95"/>
          <p:cNvSpPr/>
          <p:nvPr/>
        </p:nvSpPr>
        <p:spPr>
          <a:xfrm>
            <a:off x="2163763" y="2420938"/>
            <a:ext cx="2430462" cy="204787"/>
          </a:xfrm>
          <a:custGeom>
            <a:avLst/>
            <a:gdLst>
              <a:gd name="connsiteX0" fmla="*/ 0 w 2194560"/>
              <a:gd name="connsiteY0" fmla="*/ 192258 h 220393"/>
              <a:gd name="connsiteX1" fmla="*/ 422031 w 2194560"/>
              <a:gd name="connsiteY1" fmla="*/ 9378 h 220393"/>
              <a:gd name="connsiteX2" fmla="*/ 675250 w 2194560"/>
              <a:gd name="connsiteY2" fmla="*/ 135987 h 220393"/>
              <a:gd name="connsiteX3" fmla="*/ 1111348 w 2194560"/>
              <a:gd name="connsiteY3" fmla="*/ 9378 h 220393"/>
              <a:gd name="connsiteX4" fmla="*/ 1406770 w 2194560"/>
              <a:gd name="connsiteY4" fmla="*/ 178190 h 220393"/>
              <a:gd name="connsiteX5" fmla="*/ 1856936 w 2194560"/>
              <a:gd name="connsiteY5" fmla="*/ 51581 h 220393"/>
              <a:gd name="connsiteX6" fmla="*/ 2194560 w 2194560"/>
              <a:gd name="connsiteY6" fmla="*/ 220393 h 22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60" h="220393">
                <a:moveTo>
                  <a:pt x="0" y="192258"/>
                </a:moveTo>
                <a:cubicBezTo>
                  <a:pt x="154744" y="105507"/>
                  <a:pt x="309489" y="18757"/>
                  <a:pt x="422031" y="9378"/>
                </a:cubicBezTo>
                <a:cubicBezTo>
                  <a:pt x="534573" y="0"/>
                  <a:pt x="560364" y="135987"/>
                  <a:pt x="675250" y="135987"/>
                </a:cubicBezTo>
                <a:cubicBezTo>
                  <a:pt x="790136" y="135987"/>
                  <a:pt x="989428" y="2344"/>
                  <a:pt x="1111348" y="9378"/>
                </a:cubicBezTo>
                <a:cubicBezTo>
                  <a:pt x="1233268" y="16412"/>
                  <a:pt x="1282505" y="171156"/>
                  <a:pt x="1406770" y="178190"/>
                </a:cubicBezTo>
                <a:cubicBezTo>
                  <a:pt x="1531035" y="185224"/>
                  <a:pt x="1725638" y="44547"/>
                  <a:pt x="1856936" y="51581"/>
                </a:cubicBezTo>
                <a:cubicBezTo>
                  <a:pt x="1988234" y="58615"/>
                  <a:pt x="2091397" y="139504"/>
                  <a:pt x="2194560" y="22039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5" name="Freeform 104"/>
          <p:cNvSpPr/>
          <p:nvPr/>
        </p:nvSpPr>
        <p:spPr>
          <a:xfrm>
            <a:off x="2782888" y="2460625"/>
            <a:ext cx="442912" cy="90488"/>
          </a:xfrm>
          <a:custGeom>
            <a:avLst/>
            <a:gdLst>
              <a:gd name="connsiteX0" fmla="*/ 0 w 443060"/>
              <a:gd name="connsiteY0" fmla="*/ 37707 h 91126"/>
              <a:gd name="connsiteX1" fmla="*/ 70702 w 443060"/>
              <a:gd name="connsiteY1" fmla="*/ 75414 h 91126"/>
              <a:gd name="connsiteX2" fmla="*/ 103695 w 443060"/>
              <a:gd name="connsiteY2" fmla="*/ 89555 h 91126"/>
              <a:gd name="connsiteX3" fmla="*/ 150829 w 443060"/>
              <a:gd name="connsiteY3" fmla="*/ 84841 h 91126"/>
              <a:gd name="connsiteX4" fmla="*/ 254524 w 443060"/>
              <a:gd name="connsiteY4" fmla="*/ 61274 h 91126"/>
              <a:gd name="connsiteX5" fmla="*/ 443060 w 443060"/>
              <a:gd name="connsiteY5" fmla="*/ 0 h 9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060" h="91126">
                <a:moveTo>
                  <a:pt x="0" y="37707"/>
                </a:moveTo>
                <a:cubicBezTo>
                  <a:pt x="26710" y="52240"/>
                  <a:pt x="53420" y="66773"/>
                  <a:pt x="70702" y="75414"/>
                </a:cubicBezTo>
                <a:cubicBezTo>
                  <a:pt x="87985" y="84055"/>
                  <a:pt x="90341" y="87984"/>
                  <a:pt x="103695" y="89555"/>
                </a:cubicBezTo>
                <a:cubicBezTo>
                  <a:pt x="117050" y="91126"/>
                  <a:pt x="125691" y="89554"/>
                  <a:pt x="150829" y="84841"/>
                </a:cubicBezTo>
                <a:cubicBezTo>
                  <a:pt x="175967" y="80128"/>
                  <a:pt x="205819" y="75414"/>
                  <a:pt x="254524" y="61274"/>
                </a:cubicBezTo>
                <a:cubicBezTo>
                  <a:pt x="303229" y="47134"/>
                  <a:pt x="373144" y="23567"/>
                  <a:pt x="443060" y="0"/>
                </a:cubicBezTo>
              </a:path>
            </a:pathLst>
          </a:cu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6" name="Freeform 105"/>
          <p:cNvSpPr/>
          <p:nvPr/>
        </p:nvSpPr>
        <p:spPr>
          <a:xfrm>
            <a:off x="3603625" y="2492375"/>
            <a:ext cx="444500" cy="92075"/>
          </a:xfrm>
          <a:custGeom>
            <a:avLst/>
            <a:gdLst>
              <a:gd name="connsiteX0" fmla="*/ 0 w 443060"/>
              <a:gd name="connsiteY0" fmla="*/ 37707 h 91126"/>
              <a:gd name="connsiteX1" fmla="*/ 70702 w 443060"/>
              <a:gd name="connsiteY1" fmla="*/ 75414 h 91126"/>
              <a:gd name="connsiteX2" fmla="*/ 103695 w 443060"/>
              <a:gd name="connsiteY2" fmla="*/ 89555 h 91126"/>
              <a:gd name="connsiteX3" fmla="*/ 150829 w 443060"/>
              <a:gd name="connsiteY3" fmla="*/ 84841 h 91126"/>
              <a:gd name="connsiteX4" fmla="*/ 254524 w 443060"/>
              <a:gd name="connsiteY4" fmla="*/ 61274 h 91126"/>
              <a:gd name="connsiteX5" fmla="*/ 443060 w 443060"/>
              <a:gd name="connsiteY5" fmla="*/ 0 h 9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060" h="91126">
                <a:moveTo>
                  <a:pt x="0" y="37707"/>
                </a:moveTo>
                <a:cubicBezTo>
                  <a:pt x="26710" y="52240"/>
                  <a:pt x="53420" y="66773"/>
                  <a:pt x="70702" y="75414"/>
                </a:cubicBezTo>
                <a:cubicBezTo>
                  <a:pt x="87985" y="84055"/>
                  <a:pt x="90341" y="87984"/>
                  <a:pt x="103695" y="89555"/>
                </a:cubicBezTo>
                <a:cubicBezTo>
                  <a:pt x="117050" y="91126"/>
                  <a:pt x="125691" y="89554"/>
                  <a:pt x="150829" y="84841"/>
                </a:cubicBezTo>
                <a:cubicBezTo>
                  <a:pt x="175967" y="80128"/>
                  <a:pt x="205819" y="75414"/>
                  <a:pt x="254524" y="61274"/>
                </a:cubicBezTo>
                <a:cubicBezTo>
                  <a:pt x="303229" y="47134"/>
                  <a:pt x="373144" y="23567"/>
                  <a:pt x="443060" y="0"/>
                </a:cubicBezTo>
              </a:path>
            </a:pathLst>
          </a:cu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09" name="Freeform 108"/>
          <p:cNvSpPr/>
          <p:nvPr/>
        </p:nvSpPr>
        <p:spPr>
          <a:xfrm>
            <a:off x="3316288" y="3429000"/>
            <a:ext cx="1225550" cy="144463"/>
          </a:xfrm>
          <a:custGeom>
            <a:avLst/>
            <a:gdLst>
              <a:gd name="connsiteX0" fmla="*/ 0 w 1225484"/>
              <a:gd name="connsiteY0" fmla="*/ 105265 h 144543"/>
              <a:gd name="connsiteX1" fmla="*/ 235670 w 1225484"/>
              <a:gd name="connsiteY1" fmla="*/ 6284 h 144543"/>
              <a:gd name="connsiteX2" fmla="*/ 560894 w 1225484"/>
              <a:gd name="connsiteY2" fmla="*/ 142972 h 144543"/>
              <a:gd name="connsiteX3" fmla="*/ 895546 w 1225484"/>
              <a:gd name="connsiteY3" fmla="*/ 15710 h 144543"/>
              <a:gd name="connsiteX4" fmla="*/ 1225484 w 1225484"/>
              <a:gd name="connsiteY4" fmla="*/ 109978 h 14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484" h="144543">
                <a:moveTo>
                  <a:pt x="0" y="105265"/>
                </a:moveTo>
                <a:cubicBezTo>
                  <a:pt x="71094" y="52632"/>
                  <a:pt x="142188" y="0"/>
                  <a:pt x="235670" y="6284"/>
                </a:cubicBezTo>
                <a:cubicBezTo>
                  <a:pt x="329152" y="12568"/>
                  <a:pt x="450915" y="141401"/>
                  <a:pt x="560894" y="142972"/>
                </a:cubicBezTo>
                <a:cubicBezTo>
                  <a:pt x="670873" y="144543"/>
                  <a:pt x="784781" y="21209"/>
                  <a:pt x="895546" y="15710"/>
                </a:cubicBezTo>
                <a:cubicBezTo>
                  <a:pt x="1006311" y="10211"/>
                  <a:pt x="1115897" y="60094"/>
                  <a:pt x="1225484" y="10997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0" name="TextBox 109"/>
          <p:cNvSpPr txBox="1"/>
          <p:nvPr/>
        </p:nvSpPr>
        <p:spPr>
          <a:xfrm>
            <a:off x="3082925" y="1609725"/>
            <a:ext cx="1963738" cy="739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b="1" dirty="0"/>
              <a:t>Transcription regulation</a:t>
            </a:r>
          </a:p>
          <a:p>
            <a:pPr>
              <a:defRPr/>
            </a:pPr>
            <a:r>
              <a:rPr lang="en-CA" sz="1400" dirty="0"/>
              <a:t>Long ncRNA, </a:t>
            </a:r>
            <a:r>
              <a:rPr lang="en-CA" sz="1400" dirty="0" err="1"/>
              <a:t>siRNA</a:t>
            </a:r>
            <a:r>
              <a:rPr lang="en-CA" sz="1400" dirty="0"/>
              <a:t>, </a:t>
            </a:r>
          </a:p>
          <a:p>
            <a:pPr>
              <a:defRPr/>
            </a:pPr>
            <a:r>
              <a:rPr lang="en-CA" sz="1400" dirty="0"/>
              <a:t>piRNA, 75K RNA</a:t>
            </a:r>
          </a:p>
        </p:txBody>
      </p:sp>
      <p:cxnSp>
        <p:nvCxnSpPr>
          <p:cNvPr id="111" name="Straight Arrow Connector 110"/>
          <p:cNvCxnSpPr/>
          <p:nvPr/>
        </p:nvCxnSpPr>
        <p:spPr>
          <a:xfrm rot="5400000">
            <a:off x="3497263" y="3032125"/>
            <a:ext cx="79216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067175" y="2708275"/>
            <a:ext cx="881063" cy="5238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Splicing</a:t>
            </a:r>
          </a:p>
          <a:p>
            <a:pPr>
              <a:defRPr/>
            </a:pPr>
            <a:r>
              <a:rPr lang="en-CA" sz="1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snRNA</a:t>
            </a:r>
            <a:endParaRPr lang="en-CA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074863" y="1628775"/>
            <a:ext cx="700087" cy="523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b="1" dirty="0"/>
              <a:t>Editing</a:t>
            </a:r>
          </a:p>
          <a:p>
            <a:pPr>
              <a:defRPr/>
            </a:pPr>
            <a:r>
              <a:rPr lang="en-CA" sz="1400" dirty="0" err="1"/>
              <a:t>gRNA</a:t>
            </a:r>
            <a:endParaRPr lang="en-CA" sz="1400" dirty="0"/>
          </a:p>
        </p:txBody>
      </p:sp>
      <p:cxnSp>
        <p:nvCxnSpPr>
          <p:cNvPr id="115" name="Straight Arrow Connector 114"/>
          <p:cNvCxnSpPr/>
          <p:nvPr/>
        </p:nvCxnSpPr>
        <p:spPr>
          <a:xfrm flipH="1">
            <a:off x="1425575" y="1557338"/>
            <a:ext cx="21907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reeform 116"/>
          <p:cNvSpPr/>
          <p:nvPr/>
        </p:nvSpPr>
        <p:spPr>
          <a:xfrm>
            <a:off x="706438" y="2276475"/>
            <a:ext cx="1225550" cy="144463"/>
          </a:xfrm>
          <a:custGeom>
            <a:avLst/>
            <a:gdLst>
              <a:gd name="connsiteX0" fmla="*/ 0 w 1225484"/>
              <a:gd name="connsiteY0" fmla="*/ 105265 h 144543"/>
              <a:gd name="connsiteX1" fmla="*/ 235670 w 1225484"/>
              <a:gd name="connsiteY1" fmla="*/ 6284 h 144543"/>
              <a:gd name="connsiteX2" fmla="*/ 560894 w 1225484"/>
              <a:gd name="connsiteY2" fmla="*/ 142972 h 144543"/>
              <a:gd name="connsiteX3" fmla="*/ 895546 w 1225484"/>
              <a:gd name="connsiteY3" fmla="*/ 15710 h 144543"/>
              <a:gd name="connsiteX4" fmla="*/ 1225484 w 1225484"/>
              <a:gd name="connsiteY4" fmla="*/ 109978 h 14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484" h="144543">
                <a:moveTo>
                  <a:pt x="0" y="105265"/>
                </a:moveTo>
                <a:cubicBezTo>
                  <a:pt x="71094" y="52632"/>
                  <a:pt x="142188" y="0"/>
                  <a:pt x="235670" y="6284"/>
                </a:cubicBezTo>
                <a:cubicBezTo>
                  <a:pt x="329152" y="12568"/>
                  <a:pt x="450915" y="141401"/>
                  <a:pt x="560894" y="142972"/>
                </a:cubicBezTo>
                <a:cubicBezTo>
                  <a:pt x="670873" y="144543"/>
                  <a:pt x="784781" y="21209"/>
                  <a:pt x="895546" y="15710"/>
                </a:cubicBezTo>
                <a:cubicBezTo>
                  <a:pt x="1006311" y="10211"/>
                  <a:pt x="1115897" y="60094"/>
                  <a:pt x="1225484" y="109978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284" name="TextBox 117"/>
          <p:cNvSpPr txBox="1">
            <a:spLocks noChangeArrowheads="1"/>
          </p:cNvSpPr>
          <p:nvPr/>
        </p:nvSpPr>
        <p:spPr bwMode="auto">
          <a:xfrm>
            <a:off x="490538" y="1968500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pre-rRNA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1425575" y="2420938"/>
            <a:ext cx="0" cy="7921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107504" y="2546350"/>
            <a:ext cx="1236662" cy="522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Modification</a:t>
            </a:r>
          </a:p>
          <a:p>
            <a:pPr>
              <a:defRPr/>
            </a:pPr>
            <a:r>
              <a:rPr lang="en-CA" sz="14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snoRNA</a:t>
            </a:r>
            <a:endParaRPr lang="en-CA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777875" y="3284538"/>
            <a:ext cx="1225550" cy="144462"/>
          </a:xfrm>
          <a:custGeom>
            <a:avLst/>
            <a:gdLst>
              <a:gd name="connsiteX0" fmla="*/ 0 w 1225484"/>
              <a:gd name="connsiteY0" fmla="*/ 105265 h 144543"/>
              <a:gd name="connsiteX1" fmla="*/ 235670 w 1225484"/>
              <a:gd name="connsiteY1" fmla="*/ 6284 h 144543"/>
              <a:gd name="connsiteX2" fmla="*/ 560894 w 1225484"/>
              <a:gd name="connsiteY2" fmla="*/ 142972 h 144543"/>
              <a:gd name="connsiteX3" fmla="*/ 895546 w 1225484"/>
              <a:gd name="connsiteY3" fmla="*/ 15710 h 144543"/>
              <a:gd name="connsiteX4" fmla="*/ 1225484 w 1225484"/>
              <a:gd name="connsiteY4" fmla="*/ 109978 h 14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484" h="144543">
                <a:moveTo>
                  <a:pt x="0" y="105265"/>
                </a:moveTo>
                <a:cubicBezTo>
                  <a:pt x="71094" y="52632"/>
                  <a:pt x="142188" y="0"/>
                  <a:pt x="235670" y="6284"/>
                </a:cubicBezTo>
                <a:cubicBezTo>
                  <a:pt x="329152" y="12568"/>
                  <a:pt x="450915" y="141401"/>
                  <a:pt x="560894" y="142972"/>
                </a:cubicBezTo>
                <a:cubicBezTo>
                  <a:pt x="670873" y="144543"/>
                  <a:pt x="784781" y="21209"/>
                  <a:pt x="895546" y="15710"/>
                </a:cubicBezTo>
                <a:cubicBezTo>
                  <a:pt x="1006311" y="10211"/>
                  <a:pt x="1115897" y="60094"/>
                  <a:pt x="1225484" y="109978"/>
                </a:cubicBezTo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288" name="Rectangle 129"/>
          <p:cNvSpPr>
            <a:spLocks noChangeArrowheads="1"/>
          </p:cNvSpPr>
          <p:nvPr/>
        </p:nvSpPr>
        <p:spPr bwMode="auto">
          <a:xfrm>
            <a:off x="850900" y="3141663"/>
            <a:ext cx="2619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n-US" sz="800"/>
              <a:t>Ψ</a:t>
            </a:r>
            <a:endParaRPr lang="en-CA" altLang="en-US" sz="800"/>
          </a:p>
        </p:txBody>
      </p:sp>
      <p:sp>
        <p:nvSpPr>
          <p:cNvPr id="11289" name="Rectangle 130"/>
          <p:cNvSpPr>
            <a:spLocks noChangeArrowheads="1"/>
          </p:cNvSpPr>
          <p:nvPr/>
        </p:nvSpPr>
        <p:spPr bwMode="auto">
          <a:xfrm>
            <a:off x="1238250" y="3284538"/>
            <a:ext cx="261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n-US" sz="800"/>
              <a:t>Ψ</a:t>
            </a:r>
            <a:endParaRPr lang="en-CA" altLang="en-US" sz="800"/>
          </a:p>
        </p:txBody>
      </p:sp>
      <p:sp>
        <p:nvSpPr>
          <p:cNvPr id="11290" name="Rectangle 131"/>
          <p:cNvSpPr>
            <a:spLocks noChangeArrowheads="1"/>
          </p:cNvSpPr>
          <p:nvPr/>
        </p:nvSpPr>
        <p:spPr bwMode="auto">
          <a:xfrm>
            <a:off x="1814513" y="3213100"/>
            <a:ext cx="2619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en-US" sz="800"/>
              <a:t>Ψ</a:t>
            </a:r>
            <a:endParaRPr lang="en-CA" altLang="en-US" sz="800"/>
          </a:p>
        </p:txBody>
      </p:sp>
      <p:cxnSp>
        <p:nvCxnSpPr>
          <p:cNvPr id="133" name="Straight Arrow Connector 132"/>
          <p:cNvCxnSpPr/>
          <p:nvPr/>
        </p:nvCxnSpPr>
        <p:spPr>
          <a:xfrm flipH="1">
            <a:off x="1258888" y="3500438"/>
            <a:ext cx="73025" cy="7207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2" name="TextBox 134"/>
          <p:cNvSpPr txBox="1">
            <a:spLocks noChangeArrowheads="1"/>
          </p:cNvSpPr>
          <p:nvPr/>
        </p:nvSpPr>
        <p:spPr bwMode="auto">
          <a:xfrm>
            <a:off x="900113" y="4221163"/>
            <a:ext cx="563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rRNA</a:t>
            </a:r>
          </a:p>
        </p:txBody>
      </p:sp>
      <p:cxnSp>
        <p:nvCxnSpPr>
          <p:cNvPr id="136" name="Straight Arrow Connector 135"/>
          <p:cNvCxnSpPr/>
          <p:nvPr/>
        </p:nvCxnSpPr>
        <p:spPr>
          <a:xfrm flipH="1">
            <a:off x="3875088" y="3644900"/>
            <a:ext cx="1587" cy="12239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Freeform 137"/>
          <p:cNvSpPr/>
          <p:nvPr/>
        </p:nvSpPr>
        <p:spPr>
          <a:xfrm>
            <a:off x="3298825" y="4868863"/>
            <a:ext cx="1225550" cy="144462"/>
          </a:xfrm>
          <a:custGeom>
            <a:avLst/>
            <a:gdLst>
              <a:gd name="connsiteX0" fmla="*/ 0 w 1225484"/>
              <a:gd name="connsiteY0" fmla="*/ 105265 h 144543"/>
              <a:gd name="connsiteX1" fmla="*/ 235670 w 1225484"/>
              <a:gd name="connsiteY1" fmla="*/ 6284 h 144543"/>
              <a:gd name="connsiteX2" fmla="*/ 560894 w 1225484"/>
              <a:gd name="connsiteY2" fmla="*/ 142972 h 144543"/>
              <a:gd name="connsiteX3" fmla="*/ 895546 w 1225484"/>
              <a:gd name="connsiteY3" fmla="*/ 15710 h 144543"/>
              <a:gd name="connsiteX4" fmla="*/ 1225484 w 1225484"/>
              <a:gd name="connsiteY4" fmla="*/ 109978 h 14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484" h="144543">
                <a:moveTo>
                  <a:pt x="0" y="105265"/>
                </a:moveTo>
                <a:cubicBezTo>
                  <a:pt x="71094" y="52632"/>
                  <a:pt x="142188" y="0"/>
                  <a:pt x="235670" y="6284"/>
                </a:cubicBezTo>
                <a:cubicBezTo>
                  <a:pt x="329152" y="12568"/>
                  <a:pt x="450915" y="141401"/>
                  <a:pt x="560894" y="142972"/>
                </a:cubicBezTo>
                <a:cubicBezTo>
                  <a:pt x="670873" y="144543"/>
                  <a:pt x="784781" y="21209"/>
                  <a:pt x="895546" y="15710"/>
                </a:cubicBezTo>
                <a:cubicBezTo>
                  <a:pt x="1006311" y="10211"/>
                  <a:pt x="1115897" y="60094"/>
                  <a:pt x="1225484" y="10997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1295" name="TextBox 139"/>
          <p:cNvSpPr txBox="1">
            <a:spLocks noChangeArrowheads="1"/>
          </p:cNvSpPr>
          <p:nvPr/>
        </p:nvSpPr>
        <p:spPr bwMode="auto">
          <a:xfrm>
            <a:off x="3082925" y="45815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mRNA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738688" y="4130675"/>
            <a:ext cx="1890712" cy="7381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A" sz="1400" b="1" dirty="0">
                <a:solidFill>
                  <a:schemeClr val="bg1"/>
                </a:solidFill>
              </a:rPr>
              <a:t>Posttranscriptional </a:t>
            </a:r>
          </a:p>
          <a:p>
            <a:pPr>
              <a:defRPr/>
            </a:pPr>
            <a:r>
              <a:rPr lang="en-CA" sz="1400" b="1" dirty="0">
                <a:solidFill>
                  <a:schemeClr val="bg1"/>
                </a:solidFill>
              </a:rPr>
              <a:t>regulation</a:t>
            </a:r>
          </a:p>
          <a:p>
            <a:pPr>
              <a:defRPr/>
            </a:pPr>
            <a:r>
              <a:rPr lang="en-CA" sz="1400" dirty="0">
                <a:solidFill>
                  <a:schemeClr val="bg1"/>
                </a:solidFill>
              </a:rPr>
              <a:t>miRNA, </a:t>
            </a:r>
            <a:r>
              <a:rPr lang="en-CA" sz="1400" dirty="0" err="1">
                <a:solidFill>
                  <a:schemeClr val="bg1"/>
                </a:solidFill>
              </a:rPr>
              <a:t>siRNA</a:t>
            </a:r>
            <a:endParaRPr lang="en-CA" sz="1400" dirty="0">
              <a:solidFill>
                <a:schemeClr val="bg1"/>
              </a:solidFill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4738688" y="4941888"/>
            <a:ext cx="17287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Freeform 143"/>
          <p:cNvSpPr/>
          <p:nvPr/>
        </p:nvSpPr>
        <p:spPr>
          <a:xfrm>
            <a:off x="6610350" y="4724400"/>
            <a:ext cx="952500" cy="566738"/>
          </a:xfrm>
          <a:custGeom>
            <a:avLst/>
            <a:gdLst>
              <a:gd name="connsiteX0" fmla="*/ 202019 w 951614"/>
              <a:gd name="connsiteY0" fmla="*/ 329610 h 565298"/>
              <a:gd name="connsiteX1" fmla="*/ 584791 w 951614"/>
              <a:gd name="connsiteY1" fmla="*/ 265814 h 565298"/>
              <a:gd name="connsiteX2" fmla="*/ 584791 w 951614"/>
              <a:gd name="connsiteY2" fmla="*/ 265814 h 565298"/>
              <a:gd name="connsiteX3" fmla="*/ 552893 w 951614"/>
              <a:gd name="connsiteY3" fmla="*/ 223284 h 565298"/>
              <a:gd name="connsiteX4" fmla="*/ 340242 w 951614"/>
              <a:gd name="connsiteY4" fmla="*/ 170121 h 565298"/>
              <a:gd name="connsiteX5" fmla="*/ 170121 w 951614"/>
              <a:gd name="connsiteY5" fmla="*/ 180754 h 565298"/>
              <a:gd name="connsiteX6" fmla="*/ 499730 w 951614"/>
              <a:gd name="connsiteY6" fmla="*/ 467833 h 565298"/>
              <a:gd name="connsiteX7" fmla="*/ 595423 w 951614"/>
              <a:gd name="connsiteY7" fmla="*/ 361507 h 565298"/>
              <a:gd name="connsiteX8" fmla="*/ 382772 w 951614"/>
              <a:gd name="connsiteY8" fmla="*/ 127591 h 565298"/>
              <a:gd name="connsiteX9" fmla="*/ 74428 w 951614"/>
              <a:gd name="connsiteY9" fmla="*/ 223284 h 565298"/>
              <a:gd name="connsiteX10" fmla="*/ 212651 w 951614"/>
              <a:gd name="connsiteY10" fmla="*/ 435935 h 565298"/>
              <a:gd name="connsiteX11" fmla="*/ 318977 w 951614"/>
              <a:gd name="connsiteY11" fmla="*/ 116958 h 565298"/>
              <a:gd name="connsiteX12" fmla="*/ 882502 w 951614"/>
              <a:gd name="connsiteY12" fmla="*/ 233917 h 565298"/>
              <a:gd name="connsiteX13" fmla="*/ 733647 w 951614"/>
              <a:gd name="connsiteY13" fmla="*/ 425303 h 565298"/>
              <a:gd name="connsiteX14" fmla="*/ 425302 w 951614"/>
              <a:gd name="connsiteY14" fmla="*/ 382772 h 565298"/>
              <a:gd name="connsiteX15" fmla="*/ 574158 w 951614"/>
              <a:gd name="connsiteY15" fmla="*/ 85061 h 565298"/>
              <a:gd name="connsiteX16" fmla="*/ 63795 w 951614"/>
              <a:gd name="connsiteY16" fmla="*/ 21265 h 565298"/>
              <a:gd name="connsiteX17" fmla="*/ 191386 w 951614"/>
              <a:gd name="connsiteY17" fmla="*/ 212651 h 565298"/>
              <a:gd name="connsiteX18" fmla="*/ 457200 w 951614"/>
              <a:gd name="connsiteY18" fmla="*/ 318977 h 565298"/>
              <a:gd name="connsiteX19" fmla="*/ 542260 w 951614"/>
              <a:gd name="connsiteY19" fmla="*/ 531628 h 565298"/>
              <a:gd name="connsiteX20" fmla="*/ 542260 w 951614"/>
              <a:gd name="connsiteY20" fmla="*/ 520996 h 56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51614" h="565298">
                <a:moveTo>
                  <a:pt x="202019" y="329610"/>
                </a:moveTo>
                <a:lnTo>
                  <a:pt x="584791" y="265814"/>
                </a:lnTo>
                <a:lnTo>
                  <a:pt x="584791" y="265814"/>
                </a:lnTo>
                <a:cubicBezTo>
                  <a:pt x="579475" y="258726"/>
                  <a:pt x="593651" y="239233"/>
                  <a:pt x="552893" y="223284"/>
                </a:cubicBezTo>
                <a:cubicBezTo>
                  <a:pt x="512135" y="207335"/>
                  <a:pt x="404037" y="177209"/>
                  <a:pt x="340242" y="170121"/>
                </a:cubicBezTo>
                <a:cubicBezTo>
                  <a:pt x="276447" y="163033"/>
                  <a:pt x="143540" y="131135"/>
                  <a:pt x="170121" y="180754"/>
                </a:cubicBezTo>
                <a:cubicBezTo>
                  <a:pt x="196702" y="230373"/>
                  <a:pt x="428846" y="437708"/>
                  <a:pt x="499730" y="467833"/>
                </a:cubicBezTo>
                <a:cubicBezTo>
                  <a:pt x="570614" y="497959"/>
                  <a:pt x="614916" y="418214"/>
                  <a:pt x="595423" y="361507"/>
                </a:cubicBezTo>
                <a:cubicBezTo>
                  <a:pt x="575930" y="304800"/>
                  <a:pt x="469604" y="150628"/>
                  <a:pt x="382772" y="127591"/>
                </a:cubicBezTo>
                <a:cubicBezTo>
                  <a:pt x="295940" y="104554"/>
                  <a:pt x="102782" y="171893"/>
                  <a:pt x="74428" y="223284"/>
                </a:cubicBezTo>
                <a:cubicBezTo>
                  <a:pt x="46075" y="274675"/>
                  <a:pt x="171893" y="453656"/>
                  <a:pt x="212651" y="435935"/>
                </a:cubicBezTo>
                <a:cubicBezTo>
                  <a:pt x="253409" y="418214"/>
                  <a:pt x="207335" y="150628"/>
                  <a:pt x="318977" y="116958"/>
                </a:cubicBezTo>
                <a:cubicBezTo>
                  <a:pt x="430619" y="83288"/>
                  <a:pt x="813390" y="182526"/>
                  <a:pt x="882502" y="233917"/>
                </a:cubicBezTo>
                <a:cubicBezTo>
                  <a:pt x="951614" y="285308"/>
                  <a:pt x="809847" y="400494"/>
                  <a:pt x="733647" y="425303"/>
                </a:cubicBezTo>
                <a:cubicBezTo>
                  <a:pt x="657447" y="450112"/>
                  <a:pt x="451884" y="439479"/>
                  <a:pt x="425302" y="382772"/>
                </a:cubicBezTo>
                <a:cubicBezTo>
                  <a:pt x="398721" y="326065"/>
                  <a:pt x="634409" y="145312"/>
                  <a:pt x="574158" y="85061"/>
                </a:cubicBezTo>
                <a:cubicBezTo>
                  <a:pt x="513907" y="24810"/>
                  <a:pt x="127590" y="0"/>
                  <a:pt x="63795" y="21265"/>
                </a:cubicBezTo>
                <a:cubicBezTo>
                  <a:pt x="0" y="42530"/>
                  <a:pt x="125819" y="163032"/>
                  <a:pt x="191386" y="212651"/>
                </a:cubicBezTo>
                <a:cubicBezTo>
                  <a:pt x="256953" y="262270"/>
                  <a:pt x="398721" y="265814"/>
                  <a:pt x="457200" y="318977"/>
                </a:cubicBezTo>
                <a:cubicBezTo>
                  <a:pt x="515679" y="372140"/>
                  <a:pt x="528083" y="497958"/>
                  <a:pt x="542260" y="531628"/>
                </a:cubicBezTo>
                <a:cubicBezTo>
                  <a:pt x="556437" y="565298"/>
                  <a:pt x="549348" y="543147"/>
                  <a:pt x="542260" y="520996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5" name="TextBox 144"/>
          <p:cNvSpPr txBox="1"/>
          <p:nvPr/>
        </p:nvSpPr>
        <p:spPr>
          <a:xfrm>
            <a:off x="4924425" y="5065713"/>
            <a:ext cx="1552575" cy="523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A" sz="1400" b="1" dirty="0">
                <a:solidFill>
                  <a:schemeClr val="bg1"/>
                </a:solidFill>
              </a:rPr>
              <a:t>Translation</a:t>
            </a:r>
          </a:p>
          <a:p>
            <a:pPr>
              <a:defRPr/>
            </a:pPr>
            <a:r>
              <a:rPr lang="en-CA" sz="1400" dirty="0" err="1">
                <a:solidFill>
                  <a:schemeClr val="bg1"/>
                </a:solidFill>
              </a:rPr>
              <a:t>rRNA</a:t>
            </a:r>
            <a:r>
              <a:rPr lang="en-CA" sz="1400" dirty="0">
                <a:solidFill>
                  <a:schemeClr val="bg1"/>
                </a:solidFill>
              </a:rPr>
              <a:t>, </a:t>
            </a:r>
            <a:r>
              <a:rPr lang="en-CA" sz="1400" dirty="0" err="1">
                <a:solidFill>
                  <a:schemeClr val="bg1"/>
                </a:solidFill>
              </a:rPr>
              <a:t>tRNA</a:t>
            </a:r>
            <a:r>
              <a:rPr lang="en-CA" sz="1400" dirty="0">
                <a:solidFill>
                  <a:schemeClr val="bg1"/>
                </a:solidFill>
              </a:rPr>
              <a:t>, </a:t>
            </a:r>
            <a:r>
              <a:rPr lang="en-CA" sz="1400" dirty="0" err="1">
                <a:solidFill>
                  <a:schemeClr val="bg1"/>
                </a:solidFill>
              </a:rPr>
              <a:t>tRF</a:t>
            </a:r>
            <a:endParaRPr lang="en-CA" sz="1400" dirty="0">
              <a:solidFill>
                <a:schemeClr val="bg1"/>
              </a:solidFill>
            </a:endParaRPr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7115175" y="4149725"/>
            <a:ext cx="285750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/>
          <p:cNvSpPr/>
          <p:nvPr/>
        </p:nvSpPr>
        <p:spPr>
          <a:xfrm rot="795378">
            <a:off x="6610350" y="3357563"/>
            <a:ext cx="1873250" cy="647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chemeClr val="tx1"/>
                </a:solidFill>
              </a:rPr>
              <a:t>ER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7440613" y="4292600"/>
            <a:ext cx="1017587" cy="5238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A" sz="1400" b="1" dirty="0">
                <a:solidFill>
                  <a:schemeClr val="bg1"/>
                </a:solidFill>
              </a:rPr>
              <a:t>Transport</a:t>
            </a:r>
          </a:p>
          <a:p>
            <a:pPr>
              <a:defRPr/>
            </a:pPr>
            <a:r>
              <a:rPr lang="en-CA" sz="1400" dirty="0">
                <a:solidFill>
                  <a:schemeClr val="bg1"/>
                </a:solidFill>
              </a:rPr>
              <a:t>SRP</a:t>
            </a:r>
            <a:r>
              <a:rPr lang="en-CA" sz="1400" b="1" dirty="0">
                <a:solidFill>
                  <a:schemeClr val="bg1"/>
                </a:solidFill>
              </a:rPr>
              <a:t> </a:t>
            </a:r>
            <a:r>
              <a:rPr lang="en-CA" sz="1400" dirty="0">
                <a:solidFill>
                  <a:schemeClr val="bg1"/>
                </a:solidFill>
              </a:rPr>
              <a:t>RNA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819400" y="5084763"/>
            <a:ext cx="1600200" cy="5238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A" sz="1400" b="1" dirty="0">
                <a:solidFill>
                  <a:schemeClr val="bg1"/>
                </a:solidFill>
              </a:rPr>
              <a:t>Modification</a:t>
            </a:r>
          </a:p>
          <a:p>
            <a:pPr>
              <a:defRPr/>
            </a:pPr>
            <a:r>
              <a:rPr lang="en-CA" sz="1400" dirty="0" err="1">
                <a:solidFill>
                  <a:schemeClr val="bg1"/>
                </a:solidFill>
              </a:rPr>
              <a:t>RNaseP</a:t>
            </a:r>
            <a:r>
              <a:rPr lang="en-CA" sz="1400" dirty="0">
                <a:solidFill>
                  <a:schemeClr val="bg1"/>
                </a:solidFill>
              </a:rPr>
              <a:t>, </a:t>
            </a:r>
            <a:r>
              <a:rPr lang="en-CA" sz="1400" dirty="0" err="1">
                <a:solidFill>
                  <a:schemeClr val="bg1"/>
                </a:solidFill>
              </a:rPr>
              <a:t>snoRNA</a:t>
            </a:r>
            <a:endParaRPr lang="en-CA" sz="1400" dirty="0">
              <a:solidFill>
                <a:schemeClr val="bg1"/>
              </a:solidFill>
            </a:endParaRPr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4522788" y="5300663"/>
            <a:ext cx="2873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/>
          <p:cNvSpPr/>
          <p:nvPr/>
        </p:nvSpPr>
        <p:spPr>
          <a:xfrm>
            <a:off x="1524000" y="3357563"/>
            <a:ext cx="1828800" cy="935037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b="1" dirty="0">
                <a:solidFill>
                  <a:schemeClr val="tx1"/>
                </a:solidFill>
              </a:rPr>
              <a:t>Nucleolus</a:t>
            </a:r>
          </a:p>
        </p:txBody>
      </p:sp>
      <p:sp>
        <p:nvSpPr>
          <p:cNvPr id="11306" name="TextBox 159"/>
          <p:cNvSpPr txBox="1">
            <a:spLocks noChangeArrowheads="1"/>
          </p:cNvSpPr>
          <p:nvPr/>
        </p:nvSpPr>
        <p:spPr bwMode="auto">
          <a:xfrm rot="-1516072">
            <a:off x="2584450" y="3859213"/>
            <a:ext cx="733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scaRNA</a:t>
            </a:r>
          </a:p>
        </p:txBody>
      </p:sp>
      <p:sp>
        <p:nvSpPr>
          <p:cNvPr id="11307" name="TextBox 160"/>
          <p:cNvSpPr txBox="1">
            <a:spLocks noChangeArrowheads="1"/>
          </p:cNvSpPr>
          <p:nvPr/>
        </p:nvSpPr>
        <p:spPr bwMode="auto">
          <a:xfrm>
            <a:off x="2124075" y="3357563"/>
            <a:ext cx="66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snRNA</a:t>
            </a:r>
          </a:p>
        </p:txBody>
      </p:sp>
      <p:sp>
        <p:nvSpPr>
          <p:cNvPr id="11308" name="TextBox 161"/>
          <p:cNvSpPr txBox="1">
            <a:spLocks noChangeArrowheads="1"/>
          </p:cNvSpPr>
          <p:nvPr/>
        </p:nvSpPr>
        <p:spPr bwMode="auto">
          <a:xfrm>
            <a:off x="1865313" y="3933825"/>
            <a:ext cx="762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snoRNA</a:t>
            </a:r>
          </a:p>
        </p:txBody>
      </p:sp>
      <p:sp>
        <p:nvSpPr>
          <p:cNvPr id="11309" name="TextBox 162"/>
          <p:cNvSpPr txBox="1">
            <a:spLocks noChangeArrowheads="1"/>
          </p:cNvSpPr>
          <p:nvPr/>
        </p:nvSpPr>
        <p:spPr bwMode="auto">
          <a:xfrm>
            <a:off x="2339975" y="2636838"/>
            <a:ext cx="94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Nucleus</a:t>
            </a:r>
          </a:p>
        </p:txBody>
      </p:sp>
      <p:sp>
        <p:nvSpPr>
          <p:cNvPr id="11310" name="TextBox 163"/>
          <p:cNvSpPr txBox="1">
            <a:spLocks noChangeArrowheads="1"/>
          </p:cNvSpPr>
          <p:nvPr/>
        </p:nvSpPr>
        <p:spPr bwMode="auto">
          <a:xfrm>
            <a:off x="1971675" y="2184400"/>
            <a:ext cx="944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pre-mRNA</a:t>
            </a:r>
          </a:p>
        </p:txBody>
      </p:sp>
      <p:sp>
        <p:nvSpPr>
          <p:cNvPr id="11311" name="TextBox 164"/>
          <p:cNvSpPr txBox="1">
            <a:spLocks noChangeArrowheads="1"/>
          </p:cNvSpPr>
          <p:nvPr/>
        </p:nvSpPr>
        <p:spPr bwMode="auto">
          <a:xfrm>
            <a:off x="2663825" y="1033463"/>
            <a:ext cx="51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DNA</a:t>
            </a:r>
          </a:p>
        </p:txBody>
      </p:sp>
      <p:sp>
        <p:nvSpPr>
          <p:cNvPr id="11312" name="TextBox 165"/>
          <p:cNvSpPr txBox="1">
            <a:spLocks noChangeArrowheads="1"/>
          </p:cNvSpPr>
          <p:nvPr/>
        </p:nvSpPr>
        <p:spPr bwMode="auto">
          <a:xfrm>
            <a:off x="4284663" y="1320800"/>
            <a:ext cx="865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Telomere</a:t>
            </a:r>
          </a:p>
        </p:txBody>
      </p:sp>
      <p:sp>
        <p:nvSpPr>
          <p:cNvPr id="11313" name="TextBox 166"/>
          <p:cNvSpPr txBox="1">
            <a:spLocks noChangeArrowheads="1"/>
          </p:cNvSpPr>
          <p:nvPr/>
        </p:nvSpPr>
        <p:spPr bwMode="auto">
          <a:xfrm>
            <a:off x="3203575" y="3192463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400"/>
              <a:t>mRNA</a:t>
            </a:r>
          </a:p>
        </p:txBody>
      </p:sp>
      <p:sp>
        <p:nvSpPr>
          <p:cNvPr id="11314" name="TextBox 167"/>
          <p:cNvSpPr txBox="1">
            <a:spLocks noChangeArrowheads="1"/>
          </p:cNvSpPr>
          <p:nvPr/>
        </p:nvSpPr>
        <p:spPr bwMode="auto">
          <a:xfrm>
            <a:off x="1403350" y="4941888"/>
            <a:ext cx="119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1800" b="1"/>
              <a:t>Cytoplasm</a:t>
            </a:r>
          </a:p>
        </p:txBody>
      </p:sp>
      <p:sp>
        <p:nvSpPr>
          <p:cNvPr id="11315" name="Rectangle 1"/>
          <p:cNvSpPr>
            <a:spLocks noChangeArrowheads="1"/>
          </p:cNvSpPr>
          <p:nvPr/>
        </p:nvSpPr>
        <p:spPr bwMode="auto">
          <a:xfrm>
            <a:off x="152400" y="565785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GB" altLang="en-US" sz="1800" b="1" dirty="0" smtClean="0">
                <a:latin typeface="Times New Roman" pitchFamily="18" charset="0"/>
              </a:rPr>
              <a:t>The</a:t>
            </a:r>
            <a:r>
              <a:rPr lang="en-GB" altLang="en-US" sz="1800" dirty="0" smtClean="0">
                <a:latin typeface="Times New Roman" pitchFamily="18" charset="0"/>
              </a:rPr>
              <a:t> </a:t>
            </a:r>
            <a:r>
              <a:rPr lang="en-GB" altLang="en-US" sz="1800" b="1" dirty="0">
                <a:latin typeface="Times New Roman" pitchFamily="18" charset="0"/>
              </a:rPr>
              <a:t>main groups of ncRNAs and their possible role in a human cell.</a:t>
            </a:r>
            <a:r>
              <a:rPr lang="en-GB" altLang="en-US" sz="1800" dirty="0">
                <a:latin typeface="Times New Roman" pitchFamily="18" charset="0"/>
              </a:rPr>
              <a:t> The shaded boxes represent different functional groups of ncRNAs, each of them combines several groups from NONCODE classification. </a:t>
            </a:r>
            <a:r>
              <a:rPr lang="en-GB" altLang="en-US" sz="1800" dirty="0" err="1">
                <a:latin typeface="Times New Roman" pitchFamily="18" charset="0"/>
              </a:rPr>
              <a:t>snoRNA</a:t>
            </a:r>
            <a:r>
              <a:rPr lang="en-GB" altLang="en-US" sz="1800" dirty="0">
                <a:latin typeface="Times New Roman" pitchFamily="18" charset="0"/>
              </a:rPr>
              <a:t> and </a:t>
            </a:r>
            <a:r>
              <a:rPr lang="en-GB" altLang="en-US" sz="1800" dirty="0" err="1">
                <a:latin typeface="Times New Roman" pitchFamily="18" charset="0"/>
              </a:rPr>
              <a:t>RNaseP</a:t>
            </a:r>
            <a:r>
              <a:rPr lang="en-GB" altLang="en-US" sz="1800" dirty="0">
                <a:latin typeface="Times New Roman" pitchFamily="18" charset="0"/>
              </a:rPr>
              <a:t> are non-coding RNAs that modify other ncRNAs.</a:t>
            </a:r>
            <a:endParaRPr lang="en-GB" altLang="en-US" sz="18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810124" y="181174"/>
            <a:ext cx="4333875" cy="8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400" b="1" dirty="0" smtClean="0">
                <a:solidFill>
                  <a:schemeClr val="tx2"/>
                </a:solidFill>
                <a:latin typeface="Comic Sans MS" pitchFamily="66" charset="0"/>
              </a:rPr>
              <a:t>Various ncRNAs in human cells</a:t>
            </a:r>
            <a:endParaRPr lang="en-CA" altLang="en-US" sz="3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81" y="129635"/>
            <a:ext cx="8939676" cy="707077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 </a:t>
            </a:r>
            <a:r>
              <a:rPr lang="en-US" sz="3000" b="1" dirty="0"/>
              <a:t>miRNAs significant for </a:t>
            </a:r>
            <a:r>
              <a:rPr lang="en-US" sz="3000" b="1" dirty="0" smtClean="0"/>
              <a:t>Recurrence Free </a:t>
            </a:r>
            <a:r>
              <a:rPr lang="en-US" sz="3000" b="1" dirty="0"/>
              <a:t>Survival</a:t>
            </a:r>
            <a:endParaRPr lang="en-US" sz="3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5829819"/>
              </p:ext>
            </p:extLst>
          </p:nvPr>
        </p:nvGraphicFramePr>
        <p:xfrm>
          <a:off x="755577" y="1916832"/>
          <a:ext cx="7128791" cy="24339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9145"/>
                <a:gridCol w="1370318"/>
                <a:gridCol w="1565870"/>
                <a:gridCol w="2543458"/>
              </a:tblGrid>
              <a:tr h="864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effectLst/>
                        </a:rPr>
                        <a:t>miRNA</a:t>
                      </a:r>
                      <a:r>
                        <a:rPr lang="en-US" sz="1500" kern="1200" dirty="0">
                          <a:effectLst/>
                        </a:rPr>
                        <a:t> ID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effectLst/>
                        </a:rPr>
                        <a:t>Univariate</a:t>
                      </a:r>
                      <a:r>
                        <a:rPr lang="en-US" sz="1500" kern="1200" dirty="0">
                          <a:effectLst/>
                        </a:rPr>
                        <a:t> Cox p-value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Permuted p-value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Fold </a:t>
                      </a:r>
                      <a:r>
                        <a:rPr lang="en-US" sz="1500" kern="1200" dirty="0" smtClean="0">
                          <a:effectLst/>
                        </a:rPr>
                        <a:t>change and direction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</a:tr>
              <a:tr h="784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effectLst/>
                        </a:rPr>
                        <a:t>hsa-miR-193b-3p</a:t>
                      </a:r>
                      <a:endParaRPr lang="en-US" sz="15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0.09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0.09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-</a:t>
                      </a:r>
                      <a:r>
                        <a:rPr lang="en-US" sz="1500" kern="1200" dirty="0" smtClean="0">
                          <a:effectLst/>
                        </a:rPr>
                        <a:t>4.33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(Down-regulated in tumor)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</a:tr>
              <a:tr h="784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effectLst/>
                        </a:rPr>
                        <a:t>hsa-miR-15a-5p</a:t>
                      </a:r>
                      <a:endParaRPr lang="en-US" sz="15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0.08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0.1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12.16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effectLst/>
                        </a:rPr>
                        <a:t>(Up-regulated in tumor)</a:t>
                      </a:r>
                      <a:endParaRPr lang="en-US" sz="15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979" marR="61979" marT="41320" marB="413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7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US" altLang="zh-CN" sz="3200" b="1" dirty="0"/>
              <a:t>6</a:t>
            </a:r>
            <a:r>
              <a:rPr lang="en-US" altLang="zh-CN" sz="3200" b="1" dirty="0" smtClean="0"/>
              <a:t>. Hypermethylation of miRNA genes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pPr>
              <a:buFontTx/>
              <a:buNone/>
            </a:pPr>
            <a:endParaRPr lang="en-US" altLang="zh-CN" sz="2000" dirty="0" smtClean="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800" dirty="0" smtClean="0"/>
              <a:t>Epigenetic silencing of tumor suppressor </a:t>
            </a:r>
            <a:r>
              <a:rPr lang="en-US" altLang="zh-CN" sz="1800" dirty="0" err="1" smtClean="0"/>
              <a:t>miRNAs</a:t>
            </a:r>
            <a:r>
              <a:rPr lang="en-US" altLang="zh-CN" sz="1800" dirty="0" smtClean="0"/>
              <a:t> by </a:t>
            </a:r>
            <a:r>
              <a:rPr lang="en-US" altLang="zh-CN" sz="1800" dirty="0" err="1" smtClean="0"/>
              <a:t>CpG</a:t>
            </a:r>
            <a:r>
              <a:rPr lang="en-US" altLang="zh-CN" sz="1800" dirty="0" smtClean="0"/>
              <a:t> island </a:t>
            </a:r>
            <a:r>
              <a:rPr lang="en-US" altLang="zh-CN" sz="1800" dirty="0" err="1" smtClean="0"/>
              <a:t>hypermethylation</a:t>
            </a:r>
            <a:r>
              <a:rPr lang="en-US" altLang="zh-CN" sz="1800" dirty="0" smtClean="0"/>
              <a:t> is emerging as a common hallmark of cancers.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800" dirty="0" smtClean="0"/>
              <a:t>Among the </a:t>
            </a:r>
            <a:r>
              <a:rPr lang="en-US" altLang="zh-CN" sz="1800" dirty="0" err="1" smtClean="0"/>
              <a:t>miRNAs</a:t>
            </a:r>
            <a:r>
              <a:rPr lang="en-US" altLang="zh-CN" sz="1800" dirty="0" smtClean="0"/>
              <a:t> that are reactivated by DNA </a:t>
            </a:r>
            <a:r>
              <a:rPr lang="en-US" altLang="zh-CN" sz="1800" dirty="0" err="1" smtClean="0"/>
              <a:t>demethyalting</a:t>
            </a:r>
            <a:r>
              <a:rPr lang="en-US" altLang="zh-CN" sz="1800" dirty="0" smtClean="0"/>
              <a:t> agents, miR-148a, miR-34b/c, and miR-9 were found to undergo specific </a:t>
            </a:r>
            <a:r>
              <a:rPr lang="en-US" altLang="zh-CN" sz="1800" dirty="0" err="1" smtClean="0"/>
              <a:t>hypermethylation</a:t>
            </a:r>
            <a:r>
              <a:rPr lang="en-US" altLang="zh-CN" sz="1800" dirty="0" smtClean="0"/>
              <a:t>-associated silencing in cancer cells compared with normal tissues. 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800" dirty="0" smtClean="0"/>
              <a:t>The reintroduction of miR-148a and miR-34b/c in cancer cells with epigenetic inactivation inhibited cancer cell motility, reduced tumor growth, and inhibited metastasis formation in </a:t>
            </a:r>
            <a:r>
              <a:rPr lang="en-US" altLang="zh-CN" sz="1800" dirty="0" err="1" smtClean="0"/>
              <a:t>xenograft</a:t>
            </a:r>
            <a:r>
              <a:rPr lang="en-US" altLang="zh-CN" sz="1800" dirty="0" smtClean="0"/>
              <a:t> models, with an associated down-regulation of the </a:t>
            </a:r>
            <a:r>
              <a:rPr lang="en-US" altLang="zh-CN" sz="1800" dirty="0" err="1" smtClean="0"/>
              <a:t>miRNAoncogenic</a:t>
            </a:r>
            <a:r>
              <a:rPr lang="en-US" altLang="zh-CN" sz="1800" dirty="0" smtClean="0"/>
              <a:t> target genes, such as C-MYC, E2F3, CDK6, and TGIF2.</a:t>
            </a:r>
          </a:p>
          <a:p>
            <a:endParaRPr lang="en-US" altLang="zh-CN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512" y="325330"/>
            <a:ext cx="3240000" cy="472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3321" r="3656" b="38291"/>
          <a:stretch>
            <a:fillRect/>
          </a:stretch>
        </p:blipFill>
        <p:spPr>
          <a:xfrm>
            <a:off x="6698280" y="1167060"/>
            <a:ext cx="2160000" cy="3643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06180"/>
            <a:ext cx="807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Lujambio</a:t>
            </a:r>
            <a:r>
              <a:rPr lang="en-US" sz="1400" dirty="0" smtClean="0"/>
              <a:t> A, et al. A microRNA DNA methylation signature for human cancer metastasis. PNAS 105,</a:t>
            </a:r>
          </a:p>
          <a:p>
            <a:r>
              <a:rPr lang="en-US" sz="1400" dirty="0" smtClean="0"/>
              <a:t>13556-61 (2008).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5029200"/>
            <a:ext cx="294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Bisulfite</a:t>
            </a:r>
            <a:r>
              <a:rPr lang="en-US" sz="1200" dirty="0" smtClean="0"/>
              <a:t> genomic sequencing analysis</a:t>
            </a:r>
          </a:p>
          <a:p>
            <a:r>
              <a:rPr lang="en-US" sz="1200" dirty="0" smtClean="0"/>
              <a:t>In normal tissue and metastatic cell lines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42582"/>
          <a:stretch>
            <a:fillRect/>
          </a:stretch>
        </p:blipFill>
        <p:spPr>
          <a:xfrm>
            <a:off x="142844" y="1784351"/>
            <a:ext cx="2484000" cy="2462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3"/>
          <p:cNvPicPr>
            <a:picLocks noChangeAspect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2124075" y="404813"/>
            <a:ext cx="49815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TextBox 4"/>
          <p:cNvSpPr txBox="1">
            <a:spLocks noChangeArrowheads="1"/>
          </p:cNvSpPr>
          <p:nvPr/>
        </p:nvSpPr>
        <p:spPr bwMode="auto">
          <a:xfrm>
            <a:off x="496888" y="6289575"/>
            <a:ext cx="5171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dirty="0"/>
              <a:t>Adapted from </a:t>
            </a:r>
            <a:r>
              <a:rPr lang="en-US" altLang="zh-CN" sz="1400" dirty="0" err="1"/>
              <a:t>MicroRNAs,http</a:t>
            </a:r>
            <a:r>
              <a:rPr lang="en-US" altLang="zh-CN" sz="1400" dirty="0"/>
              <a:t>://</a:t>
            </a:r>
            <a:r>
              <a:rPr lang="en-US" altLang="zh-CN" sz="1400" dirty="0" err="1"/>
              <a:t>www.epigenetics.ch</a:t>
            </a:r>
            <a:r>
              <a:rPr lang="en-US" altLang="zh-CN" sz="1400" dirty="0"/>
              <a:t>/</a:t>
            </a:r>
            <a:r>
              <a:rPr lang="en-US" altLang="zh-CN" sz="1400" dirty="0" err="1"/>
              <a:t>mirna.html</a:t>
            </a:r>
            <a:endParaRPr lang="en-US" altLang="zh-C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-171400"/>
            <a:ext cx="9468544" cy="1143000"/>
          </a:xfrm>
        </p:spPr>
        <p:txBody>
          <a:bodyPr/>
          <a:lstStyle/>
          <a:p>
            <a:pPr algn="l"/>
            <a:r>
              <a:rPr lang="en-US" altLang="zh-CN" sz="3600" b="1" dirty="0" smtClean="0"/>
              <a:t>V. The story of tumor suppressor-miR-34a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000" dirty="0" smtClean="0">
                <a:solidFill>
                  <a:srgbClr val="3333FF"/>
                </a:solidFill>
              </a:rPr>
              <a:t>miR-34a</a:t>
            </a:r>
            <a:r>
              <a:rPr lang="en-US" altLang="zh-CN" sz="2000" dirty="0" smtClean="0"/>
              <a:t> belongs to a family of evolutionarily conserved microRNAs, which includes other two members, </a:t>
            </a:r>
            <a:r>
              <a:rPr lang="en-US" altLang="zh-CN" sz="2000" dirty="0" smtClean="0">
                <a:solidFill>
                  <a:srgbClr val="3333FF"/>
                </a:solidFill>
              </a:rPr>
              <a:t>miR-34b and c</a:t>
            </a:r>
            <a:r>
              <a:rPr lang="en-US" altLang="zh-CN" sz="2000" dirty="0" smtClean="0"/>
              <a:t>, with single, recognizable orthologues in several invertebrate species (He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Nature 2007);</a:t>
            </a:r>
          </a:p>
          <a:p>
            <a:pPr>
              <a:lnSpc>
                <a:spcPct val="80000"/>
              </a:lnSpc>
            </a:pPr>
            <a:endParaRPr lang="en-US" altLang="zh-CN" sz="2000" dirty="0" smtClean="0"/>
          </a:p>
          <a:p>
            <a:pPr>
              <a:lnSpc>
                <a:spcPct val="80000"/>
              </a:lnSpc>
            </a:pPr>
            <a:r>
              <a:rPr lang="en-US" altLang="zh-CN" sz="2000" dirty="0" smtClean="0"/>
              <a:t>A </a:t>
            </a:r>
            <a:r>
              <a:rPr lang="en-US" altLang="zh-CN" sz="2000" dirty="0" smtClean="0">
                <a:solidFill>
                  <a:srgbClr val="3333FF"/>
                </a:solidFill>
              </a:rPr>
              <a:t>direct transcriptional target of tumor suppressor p53</a:t>
            </a:r>
            <a:r>
              <a:rPr lang="en-US" altLang="zh-CN" sz="2000" dirty="0" smtClean="0"/>
              <a:t> (Chang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Mol Cell 2007; Raver-</a:t>
            </a:r>
            <a:r>
              <a:rPr lang="en-US" altLang="zh-CN" sz="2000" dirty="0" err="1" smtClean="0"/>
              <a:t>Shapira</a:t>
            </a:r>
            <a:r>
              <a:rPr lang="en-US" altLang="zh-CN" sz="2000" dirty="0" smtClean="0"/>
              <a:t>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Mol Cell 2007);</a:t>
            </a:r>
          </a:p>
          <a:p>
            <a:pPr>
              <a:lnSpc>
                <a:spcPct val="80000"/>
              </a:lnSpc>
            </a:pPr>
            <a:endParaRPr lang="en-US" altLang="zh-CN" sz="2000" dirty="0" smtClean="0"/>
          </a:p>
          <a:p>
            <a:pPr>
              <a:lnSpc>
                <a:spcPct val="80000"/>
              </a:lnSpc>
            </a:pPr>
            <a:r>
              <a:rPr lang="en-US" altLang="zh-CN" sz="2000" dirty="0" smtClean="0"/>
              <a:t>Plays a crucial role in p53-mediated biological processes, such as </a:t>
            </a:r>
            <a:r>
              <a:rPr lang="en-US" altLang="zh-CN" sz="2000" dirty="0" smtClean="0">
                <a:solidFill>
                  <a:srgbClr val="3333FF"/>
                </a:solidFill>
              </a:rPr>
              <a:t>cell cycle arrest</a:t>
            </a:r>
            <a:r>
              <a:rPr lang="en-US" altLang="zh-CN" sz="2000" dirty="0" smtClean="0"/>
              <a:t>, </a:t>
            </a:r>
            <a:r>
              <a:rPr lang="en-US" altLang="zh-CN" sz="2000" dirty="0" smtClean="0">
                <a:solidFill>
                  <a:srgbClr val="3333FF"/>
                </a:solidFill>
              </a:rPr>
              <a:t>apoptosis</a:t>
            </a:r>
            <a:r>
              <a:rPr lang="en-US" altLang="zh-CN" sz="2000" dirty="0" smtClean="0"/>
              <a:t> and </a:t>
            </a:r>
            <a:r>
              <a:rPr lang="en-US" altLang="zh-CN" sz="2000" dirty="0" smtClean="0">
                <a:solidFill>
                  <a:srgbClr val="3333FF"/>
                </a:solidFill>
              </a:rPr>
              <a:t>senescence</a:t>
            </a:r>
            <a:r>
              <a:rPr lang="en-US" altLang="zh-CN" sz="2000" dirty="0" smtClean="0"/>
              <a:t>, through directly silencing target genes associated with cell cycle control and proliferation, such as </a:t>
            </a:r>
            <a:r>
              <a:rPr lang="en-US" altLang="zh-CN" sz="2000" dirty="0" err="1" smtClean="0"/>
              <a:t>cyclin</a:t>
            </a:r>
            <a:r>
              <a:rPr lang="en-US" altLang="zh-CN" sz="2000" dirty="0" smtClean="0"/>
              <a:t> E2, CDK4/6, MET, Notch and E2F (He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Mol Cell 2007; Li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Cancer Res 2009;Tazawa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PNAS 2007);</a:t>
            </a:r>
          </a:p>
          <a:p>
            <a:pPr>
              <a:lnSpc>
                <a:spcPct val="80000"/>
              </a:lnSpc>
            </a:pPr>
            <a:endParaRPr lang="en-US" altLang="zh-CN" sz="2000" dirty="0" smtClean="0"/>
          </a:p>
          <a:p>
            <a:pPr>
              <a:lnSpc>
                <a:spcPct val="80000"/>
              </a:lnSpc>
            </a:pPr>
            <a:r>
              <a:rPr lang="en-US" altLang="zh-CN" sz="2000" dirty="0" smtClean="0">
                <a:solidFill>
                  <a:srgbClr val="C00000"/>
                </a:solidFill>
              </a:rPr>
              <a:t>Inactivation of miR-34a by aberrant </a:t>
            </a:r>
            <a:r>
              <a:rPr lang="en-US" altLang="zh-CN" sz="2000" dirty="0" err="1" smtClean="0">
                <a:solidFill>
                  <a:srgbClr val="C00000"/>
                </a:solidFill>
              </a:rPr>
              <a:t>CpG</a:t>
            </a:r>
            <a:r>
              <a:rPr lang="en-US" altLang="zh-CN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err="1" smtClean="0">
                <a:solidFill>
                  <a:srgbClr val="C00000"/>
                </a:solidFill>
              </a:rPr>
              <a:t>methylation</a:t>
            </a:r>
            <a:r>
              <a:rPr lang="en-US" altLang="zh-CN" sz="2000" dirty="0" smtClean="0"/>
              <a:t> has been indicated in human malignancies (</a:t>
            </a:r>
            <a:r>
              <a:rPr lang="en-US" altLang="zh-CN" sz="2000" dirty="0" err="1" smtClean="0"/>
              <a:t>Lodygin</a:t>
            </a:r>
            <a:r>
              <a:rPr lang="en-US" altLang="zh-CN" sz="2000" dirty="0" smtClean="0"/>
              <a:t>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Cell Cycle 2008; Vogt </a:t>
            </a:r>
            <a:r>
              <a:rPr lang="en-US" altLang="zh-CN" sz="2000" i="1" dirty="0" smtClean="0"/>
              <a:t>et al</a:t>
            </a:r>
            <a:r>
              <a:rPr lang="en-US" altLang="zh-CN" sz="2000" dirty="0" smtClean="0"/>
              <a:t>., </a:t>
            </a:r>
            <a:r>
              <a:rPr lang="en-US" altLang="zh-CN" sz="2000" dirty="0" err="1" smtClean="0"/>
              <a:t>Virchows</a:t>
            </a:r>
            <a:r>
              <a:rPr lang="en-US" altLang="zh-CN" sz="2000" dirty="0" smtClean="0"/>
              <a:t> Arch 2011). </a:t>
            </a:r>
          </a:p>
          <a:p>
            <a:pPr>
              <a:lnSpc>
                <a:spcPct val="80000"/>
              </a:lnSpc>
            </a:pPr>
            <a:endParaRPr lang="zh-CN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281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>
            <a:graphicFrameLocks/>
          </p:cNvGraphicFramePr>
          <p:nvPr/>
        </p:nvGraphicFramePr>
        <p:xfrm>
          <a:off x="533400" y="304800"/>
          <a:ext cx="25717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6" name="Text Box 13"/>
          <p:cNvSpPr txBox="1">
            <a:spLocks noChangeArrowheads="1"/>
          </p:cNvSpPr>
          <p:nvPr/>
        </p:nvSpPr>
        <p:spPr bwMode="auto">
          <a:xfrm>
            <a:off x="2290763" y="6143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18437" name="Text Box 14"/>
          <p:cNvSpPr txBox="1">
            <a:spLocks noChangeArrowheads="1"/>
          </p:cNvSpPr>
          <p:nvPr/>
        </p:nvSpPr>
        <p:spPr bwMode="auto">
          <a:xfrm>
            <a:off x="2524125" y="514350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354013" y="22860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A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912389"/>
              </p:ext>
            </p:extLst>
          </p:nvPr>
        </p:nvGraphicFramePr>
        <p:xfrm>
          <a:off x="457200" y="3068960"/>
          <a:ext cx="2581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440" name="Text Box 15"/>
          <p:cNvSpPr txBox="1">
            <a:spLocks noChangeArrowheads="1"/>
          </p:cNvSpPr>
          <p:nvPr/>
        </p:nvSpPr>
        <p:spPr bwMode="auto">
          <a:xfrm>
            <a:off x="2465388" y="391827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18441" name="Text Box 16"/>
          <p:cNvSpPr txBox="1">
            <a:spLocks noChangeArrowheads="1"/>
          </p:cNvSpPr>
          <p:nvPr/>
        </p:nvSpPr>
        <p:spPr bwMode="auto">
          <a:xfrm>
            <a:off x="2227263" y="3894460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4267200" y="347663"/>
          <a:ext cx="38766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789527"/>
              </p:ext>
            </p:extLst>
          </p:nvPr>
        </p:nvGraphicFramePr>
        <p:xfrm>
          <a:off x="4267200" y="2996952"/>
          <a:ext cx="38671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444" name="Text Box 25"/>
          <p:cNvSpPr txBox="1">
            <a:spLocks noChangeArrowheads="1"/>
          </p:cNvSpPr>
          <p:nvPr/>
        </p:nvSpPr>
        <p:spPr bwMode="auto">
          <a:xfrm>
            <a:off x="4087813" y="30480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B</a:t>
            </a:r>
          </a:p>
        </p:txBody>
      </p:sp>
      <p:sp>
        <p:nvSpPr>
          <p:cNvPr id="18445" name="TextBox 1"/>
          <p:cNvSpPr txBox="1">
            <a:spLocks noChangeArrowheads="1"/>
          </p:cNvSpPr>
          <p:nvPr/>
        </p:nvSpPr>
        <p:spPr bwMode="auto">
          <a:xfrm>
            <a:off x="5799138" y="1157288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6" name="TextBox 36"/>
          <p:cNvSpPr txBox="1">
            <a:spLocks noChangeArrowheads="1"/>
          </p:cNvSpPr>
          <p:nvPr/>
        </p:nvSpPr>
        <p:spPr bwMode="auto">
          <a:xfrm>
            <a:off x="6389688" y="13763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7" name="TextBox 37"/>
          <p:cNvSpPr txBox="1">
            <a:spLocks noChangeArrowheads="1"/>
          </p:cNvSpPr>
          <p:nvPr/>
        </p:nvSpPr>
        <p:spPr bwMode="auto">
          <a:xfrm>
            <a:off x="6972300" y="1304925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8" name="TextBox 38"/>
          <p:cNvSpPr txBox="1">
            <a:spLocks noChangeArrowheads="1"/>
          </p:cNvSpPr>
          <p:nvPr/>
        </p:nvSpPr>
        <p:spPr bwMode="auto">
          <a:xfrm>
            <a:off x="7566025" y="2014538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9" name="TextBox 39"/>
          <p:cNvSpPr txBox="1">
            <a:spLocks noChangeArrowheads="1"/>
          </p:cNvSpPr>
          <p:nvPr/>
        </p:nvSpPr>
        <p:spPr bwMode="auto">
          <a:xfrm>
            <a:off x="5772150" y="4083004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50" name="TextBox 40"/>
          <p:cNvSpPr txBox="1">
            <a:spLocks noChangeArrowheads="1"/>
          </p:cNvSpPr>
          <p:nvPr/>
        </p:nvSpPr>
        <p:spPr bwMode="auto">
          <a:xfrm>
            <a:off x="6370638" y="4868816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51" name="TextBox 41"/>
          <p:cNvSpPr txBox="1">
            <a:spLocks noChangeArrowheads="1"/>
          </p:cNvSpPr>
          <p:nvPr/>
        </p:nvSpPr>
        <p:spPr bwMode="auto">
          <a:xfrm>
            <a:off x="6958013" y="3154316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52" name="TextBox 42"/>
          <p:cNvSpPr txBox="1">
            <a:spLocks noChangeArrowheads="1"/>
          </p:cNvSpPr>
          <p:nvPr/>
        </p:nvSpPr>
        <p:spPr bwMode="auto">
          <a:xfrm>
            <a:off x="7551738" y="4740229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" name="Rectangle 1"/>
          <p:cNvSpPr/>
          <p:nvPr/>
        </p:nvSpPr>
        <p:spPr>
          <a:xfrm>
            <a:off x="-14288" y="5934670"/>
            <a:ext cx="9158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further investigations of the roles of small RNAs in IR responses, we found that IR-induced miR-34a expression was inversely correlated with the levels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</a:t>
            </a:r>
            <a:r>
              <a:rPr lang="en-US" baseline="30000" dirty="0" smtClean="0"/>
              <a:t>)</a:t>
            </a:r>
            <a:r>
              <a:rPr lang="en-US" dirty="0" smtClean="0"/>
              <a:t> (A).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>
            <a:graphicFrameLocks/>
          </p:cNvGraphicFramePr>
          <p:nvPr/>
        </p:nvGraphicFramePr>
        <p:xfrm>
          <a:off x="533400" y="304800"/>
          <a:ext cx="25717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6" name="Text Box 13"/>
          <p:cNvSpPr txBox="1">
            <a:spLocks noChangeArrowheads="1"/>
          </p:cNvSpPr>
          <p:nvPr/>
        </p:nvSpPr>
        <p:spPr bwMode="auto">
          <a:xfrm>
            <a:off x="2290763" y="6143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18437" name="Text Box 14"/>
          <p:cNvSpPr txBox="1">
            <a:spLocks noChangeArrowheads="1"/>
          </p:cNvSpPr>
          <p:nvPr/>
        </p:nvSpPr>
        <p:spPr bwMode="auto">
          <a:xfrm>
            <a:off x="2524125" y="514350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354013" y="22860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A</a:t>
            </a: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389255"/>
              </p:ext>
            </p:extLst>
          </p:nvPr>
        </p:nvGraphicFramePr>
        <p:xfrm>
          <a:off x="457200" y="3068960"/>
          <a:ext cx="2581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440" name="Text Box 15"/>
          <p:cNvSpPr txBox="1">
            <a:spLocks noChangeArrowheads="1"/>
          </p:cNvSpPr>
          <p:nvPr/>
        </p:nvSpPr>
        <p:spPr bwMode="auto">
          <a:xfrm>
            <a:off x="2465388" y="391827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18441" name="Text Box 16"/>
          <p:cNvSpPr txBox="1">
            <a:spLocks noChangeArrowheads="1"/>
          </p:cNvSpPr>
          <p:nvPr/>
        </p:nvSpPr>
        <p:spPr bwMode="auto">
          <a:xfrm>
            <a:off x="2227263" y="3894460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600">
                <a:latin typeface="Times New Roman" charset="0"/>
                <a:ea typeface="宋体" charset="-122"/>
              </a:rPr>
              <a:t>*</a:t>
            </a:r>
          </a:p>
        </p:txBody>
      </p:sp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4267200" y="347663"/>
          <a:ext cx="38766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766703"/>
              </p:ext>
            </p:extLst>
          </p:nvPr>
        </p:nvGraphicFramePr>
        <p:xfrm>
          <a:off x="4267200" y="2996952"/>
          <a:ext cx="38671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444" name="Text Box 25"/>
          <p:cNvSpPr txBox="1">
            <a:spLocks noChangeArrowheads="1"/>
          </p:cNvSpPr>
          <p:nvPr/>
        </p:nvSpPr>
        <p:spPr bwMode="auto">
          <a:xfrm>
            <a:off x="4087813" y="30480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B</a:t>
            </a:r>
          </a:p>
        </p:txBody>
      </p:sp>
      <p:sp>
        <p:nvSpPr>
          <p:cNvPr id="18445" name="TextBox 1"/>
          <p:cNvSpPr txBox="1">
            <a:spLocks noChangeArrowheads="1"/>
          </p:cNvSpPr>
          <p:nvPr/>
        </p:nvSpPr>
        <p:spPr bwMode="auto">
          <a:xfrm>
            <a:off x="5799138" y="1157288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6" name="TextBox 36"/>
          <p:cNvSpPr txBox="1">
            <a:spLocks noChangeArrowheads="1"/>
          </p:cNvSpPr>
          <p:nvPr/>
        </p:nvSpPr>
        <p:spPr bwMode="auto">
          <a:xfrm>
            <a:off x="6389688" y="13763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7" name="TextBox 37"/>
          <p:cNvSpPr txBox="1">
            <a:spLocks noChangeArrowheads="1"/>
          </p:cNvSpPr>
          <p:nvPr/>
        </p:nvSpPr>
        <p:spPr bwMode="auto">
          <a:xfrm>
            <a:off x="6972300" y="1304925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8" name="TextBox 38"/>
          <p:cNvSpPr txBox="1">
            <a:spLocks noChangeArrowheads="1"/>
          </p:cNvSpPr>
          <p:nvPr/>
        </p:nvSpPr>
        <p:spPr bwMode="auto">
          <a:xfrm>
            <a:off x="7566025" y="2014538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49" name="TextBox 39"/>
          <p:cNvSpPr txBox="1">
            <a:spLocks noChangeArrowheads="1"/>
          </p:cNvSpPr>
          <p:nvPr/>
        </p:nvSpPr>
        <p:spPr bwMode="auto">
          <a:xfrm>
            <a:off x="5772150" y="4083004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50" name="TextBox 40"/>
          <p:cNvSpPr txBox="1">
            <a:spLocks noChangeArrowheads="1"/>
          </p:cNvSpPr>
          <p:nvPr/>
        </p:nvSpPr>
        <p:spPr bwMode="auto">
          <a:xfrm>
            <a:off x="6370638" y="4868816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51" name="TextBox 41"/>
          <p:cNvSpPr txBox="1">
            <a:spLocks noChangeArrowheads="1"/>
          </p:cNvSpPr>
          <p:nvPr/>
        </p:nvSpPr>
        <p:spPr bwMode="auto">
          <a:xfrm>
            <a:off x="6958013" y="3154316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18452" name="TextBox 42"/>
          <p:cNvSpPr txBox="1">
            <a:spLocks noChangeArrowheads="1"/>
          </p:cNvSpPr>
          <p:nvPr/>
        </p:nvSpPr>
        <p:spPr bwMode="auto">
          <a:xfrm>
            <a:off x="7551738" y="4740229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" name="Rectangle 1"/>
          <p:cNvSpPr/>
          <p:nvPr/>
        </p:nvSpPr>
        <p:spPr>
          <a:xfrm>
            <a:off x="-14288" y="5934670"/>
            <a:ext cx="9158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miR-34a was downregulated in all the breast cancer cell lines examined </a:t>
            </a:r>
            <a:r>
              <a:rPr lang="en-US" dirty="0" smtClean="0"/>
              <a:t>(B</a:t>
            </a:r>
            <a:r>
              <a:rPr lang="en-US" dirty="0"/>
              <a:t>, upper panel), </a:t>
            </a:r>
            <a:r>
              <a:rPr lang="en-US" dirty="0" smtClean="0"/>
              <a:t>and </a:t>
            </a:r>
            <a:r>
              <a:rPr lang="en-US" dirty="0"/>
              <a:t>the levels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were elevated in these breast cancer cell lines </a:t>
            </a:r>
            <a:r>
              <a:rPr lang="en-US" dirty="0" smtClean="0"/>
              <a:t>(B, </a:t>
            </a:r>
            <a:r>
              <a:rPr lang="en-US" dirty="0"/>
              <a:t>lower panel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667750"/>
              </p:ext>
            </p:extLst>
          </p:nvPr>
        </p:nvGraphicFramePr>
        <p:xfrm>
          <a:off x="6265324" y="2809737"/>
          <a:ext cx="2839505" cy="241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396169"/>
              </p:ext>
            </p:extLst>
          </p:nvPr>
        </p:nvGraphicFramePr>
        <p:xfrm>
          <a:off x="6265325" y="316966"/>
          <a:ext cx="2852949" cy="2535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693057"/>
              </p:ext>
            </p:extLst>
          </p:nvPr>
        </p:nvGraphicFramePr>
        <p:xfrm>
          <a:off x="3783234" y="325760"/>
          <a:ext cx="208954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820235"/>
              </p:ext>
            </p:extLst>
          </p:nvPr>
        </p:nvGraphicFramePr>
        <p:xfrm>
          <a:off x="3766884" y="2846040"/>
          <a:ext cx="20916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99254" y="35414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14" name="Char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190382"/>
              </p:ext>
            </p:extLst>
          </p:nvPr>
        </p:nvGraphicFramePr>
        <p:xfrm>
          <a:off x="-1" y="378437"/>
          <a:ext cx="3806075" cy="257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257318"/>
              </p:ext>
            </p:extLst>
          </p:nvPr>
        </p:nvGraphicFramePr>
        <p:xfrm>
          <a:off x="11341" y="2827750"/>
          <a:ext cx="3806075" cy="257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4093" y="35414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6628" y="23996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9104" y="24513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5142" y="120238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5102" y="121823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1466" y="135138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77230" y="186631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84381" y="361350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6550" y="348994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25102" y="373851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5142" y="422108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5182" y="301843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05222" y="409855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0004" y="33237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" y="5589240"/>
            <a:ext cx="91394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To establish the ratio of endogenous miR-34a to </a:t>
            </a:r>
            <a:r>
              <a:rPr lang="en-US" sz="1600" dirty="0" err="1"/>
              <a:t>tRNA</a:t>
            </a:r>
            <a:r>
              <a:rPr lang="en-US" sz="1600" baseline="30000" dirty="0" err="1"/>
              <a:t>Met</a:t>
            </a:r>
            <a:r>
              <a:rPr lang="en-US" sz="1600" baseline="30000" dirty="0"/>
              <a:t>(CAT)</a:t>
            </a:r>
            <a:r>
              <a:rPr lang="en-US" sz="1600" dirty="0"/>
              <a:t> molecules, we generated standard curves with two variants of Ct value and molecule </a:t>
            </a:r>
            <a:r>
              <a:rPr lang="en-US" sz="1600" dirty="0" smtClean="0"/>
              <a:t>number.</a:t>
            </a:r>
          </a:p>
          <a:p>
            <a:r>
              <a:rPr lang="en-US" sz="1600" dirty="0"/>
              <a:t>The ratio of miR-34a to </a:t>
            </a:r>
            <a:r>
              <a:rPr lang="en-US" sz="1600" dirty="0" err="1"/>
              <a:t>tRNA</a:t>
            </a:r>
            <a:r>
              <a:rPr lang="en-US" sz="1600" baseline="30000" dirty="0" err="1"/>
              <a:t>Met</a:t>
            </a:r>
            <a:r>
              <a:rPr lang="en-US" sz="1600" baseline="30000" dirty="0"/>
              <a:t>(CAT)</a:t>
            </a:r>
            <a:r>
              <a:rPr lang="en-US" sz="1600" dirty="0"/>
              <a:t> molecules ranged from 1:169 to 1:188 in IR-exposed HMECs. This ratio in breast cancer cell lines, however, ranged from 1:7.299 × 10</a:t>
            </a:r>
            <a:r>
              <a:rPr lang="en-US" sz="1600" baseline="30000" dirty="0"/>
              <a:t>3</a:t>
            </a:r>
            <a:r>
              <a:rPr lang="en-US" sz="1600" dirty="0"/>
              <a:t> to 1:1.745 × 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56234" y="-18365"/>
            <a:ext cx="8439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miR-34a may physically interact with and functionally target </a:t>
            </a:r>
            <a:r>
              <a:rPr lang="en-US" b="1" dirty="0" err="1"/>
              <a:t>tRNA</a:t>
            </a:r>
            <a:r>
              <a:rPr lang="en-US" b="1" baseline="30000" dirty="0" err="1"/>
              <a:t>Met</a:t>
            </a:r>
            <a:r>
              <a:rPr lang="en-US" b="1" baseline="30000" dirty="0"/>
              <a:t>(CAT)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01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/>
          <p:cNvSpPr txBox="1">
            <a:spLocks/>
          </p:cNvSpPr>
          <p:nvPr/>
        </p:nvSpPr>
        <p:spPr bwMode="auto">
          <a:xfrm>
            <a:off x="325562" y="620688"/>
            <a:ext cx="3587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1200" b="1" dirty="0">
                <a:latin typeface="Courier" charset="0"/>
              </a:rPr>
              <a:t>hsa-miR-34a</a:t>
            </a:r>
            <a:r>
              <a:rPr lang="en-US" altLang="zh-CN" sz="1200" dirty="0">
                <a:latin typeface="Courier" charset="0"/>
              </a:rPr>
              <a:t>: </a:t>
            </a:r>
            <a:r>
              <a:rPr lang="en-US" altLang="zh-CN" sz="1200" dirty="0" smtClean="0">
                <a:latin typeface="Courier" charset="0"/>
              </a:rPr>
              <a:t>  </a:t>
            </a:r>
            <a:r>
              <a:rPr lang="en-US" altLang="zh-CN" sz="1200" dirty="0" err="1" smtClean="0">
                <a:latin typeface="Courier" charset="0"/>
              </a:rPr>
              <a:t>uggcagugucuuagcugguugu</a:t>
            </a:r>
            <a:endParaRPr lang="en-US" altLang="zh-CN" sz="1200" dirty="0">
              <a:latin typeface="Courier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1200" b="1" dirty="0">
                <a:latin typeface="Courier" charset="0"/>
              </a:rPr>
              <a:t>rno-miR-34a</a:t>
            </a:r>
            <a:r>
              <a:rPr lang="en-US" altLang="zh-CN" sz="1200" dirty="0">
                <a:latin typeface="Courier" charset="0"/>
              </a:rPr>
              <a:t>: </a:t>
            </a:r>
            <a:r>
              <a:rPr lang="en-US" altLang="zh-CN" sz="1200" dirty="0" smtClean="0">
                <a:latin typeface="Courier" charset="0"/>
              </a:rPr>
              <a:t>   </a:t>
            </a:r>
            <a:r>
              <a:rPr lang="en-US" altLang="zh-CN" sz="1200" dirty="0" err="1" smtClean="0">
                <a:latin typeface="Courier" charset="0"/>
              </a:rPr>
              <a:t>uggcagugucuuagcugguugu</a:t>
            </a:r>
            <a:endParaRPr lang="en-US" altLang="zh-CN" sz="1200" dirty="0">
              <a:latin typeface="Courier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zh-CN" sz="1200" b="1" dirty="0">
                <a:latin typeface="Courier" charset="0"/>
              </a:rPr>
              <a:t>mmu-miR-34a</a:t>
            </a:r>
            <a:r>
              <a:rPr lang="en-US" altLang="zh-CN" sz="1200" dirty="0">
                <a:latin typeface="Courier" charset="0"/>
              </a:rPr>
              <a:t>: </a:t>
            </a:r>
            <a:r>
              <a:rPr lang="en-US" altLang="zh-CN" sz="1200" dirty="0" err="1">
                <a:latin typeface="Courier" charset="0"/>
              </a:rPr>
              <a:t>uggcagugucuuagcugguugu</a:t>
            </a:r>
            <a:endParaRPr lang="en-US" altLang="zh-CN" sz="1200" dirty="0">
              <a:latin typeface="Courier" charset="0"/>
            </a:endParaRPr>
          </a:p>
        </p:txBody>
      </p:sp>
      <p:grpSp>
        <p:nvGrpSpPr>
          <p:cNvPr id="20486" name="Group 1"/>
          <p:cNvGrpSpPr>
            <a:grpSpLocks/>
          </p:cNvGrpSpPr>
          <p:nvPr/>
        </p:nvGrpSpPr>
        <p:grpSpPr bwMode="auto">
          <a:xfrm>
            <a:off x="179512" y="1815086"/>
            <a:ext cx="2209800" cy="2324100"/>
            <a:chOff x="4876800" y="2420938"/>
            <a:chExt cx="2209800" cy="2324100"/>
          </a:xfrm>
        </p:grpSpPr>
        <p:grpSp>
          <p:nvGrpSpPr>
            <p:cNvPr id="20493" name="Group 17"/>
            <p:cNvGrpSpPr>
              <a:grpSpLocks/>
            </p:cNvGrpSpPr>
            <p:nvPr/>
          </p:nvGrpSpPr>
          <p:grpSpPr bwMode="auto">
            <a:xfrm>
              <a:off x="4876800" y="2514736"/>
              <a:ext cx="1920240" cy="2230302"/>
              <a:chOff x="3390900" y="3200400"/>
              <a:chExt cx="2590800" cy="3009900"/>
            </a:xfrm>
          </p:grpSpPr>
          <p:pic>
            <p:nvPicPr>
              <p:cNvPr id="20504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0900" y="3200400"/>
                <a:ext cx="2590800" cy="300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5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92" t="8464" r="45146" b="75871"/>
              <a:stretch>
                <a:fillRect/>
              </a:stretch>
            </p:blipFill>
            <p:spPr bwMode="auto">
              <a:xfrm>
                <a:off x="4702969" y="3871913"/>
                <a:ext cx="95250" cy="62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49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2" t="24684" r="47801" b="62341"/>
            <a:stretch>
              <a:fillRect/>
            </a:stretch>
          </p:blipFill>
          <p:spPr bwMode="auto">
            <a:xfrm>
              <a:off x="5771619" y="2761763"/>
              <a:ext cx="97071" cy="28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2" t="27531" r="47801" b="68750"/>
            <a:stretch>
              <a:fillRect/>
            </a:stretch>
          </p:blipFill>
          <p:spPr bwMode="auto">
            <a:xfrm>
              <a:off x="5771619" y="3164064"/>
              <a:ext cx="97071" cy="82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6578" r="23611" b="2106"/>
            <a:stretch>
              <a:fillRect/>
            </a:stretch>
          </p:blipFill>
          <p:spPr bwMode="auto">
            <a:xfrm>
              <a:off x="5678608" y="2685891"/>
              <a:ext cx="97071" cy="61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TextBox 35840"/>
            <p:cNvSpPr txBox="1">
              <a:spLocks noChangeArrowheads="1"/>
            </p:cNvSpPr>
            <p:nvPr/>
          </p:nvSpPr>
          <p:spPr bwMode="auto">
            <a:xfrm>
              <a:off x="5749892" y="2420938"/>
              <a:ext cx="298480" cy="2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r>
                <a:rPr lang="en-US" altLang="en-US" sz="1000" b="1"/>
                <a:t>3`</a:t>
              </a:r>
            </a:p>
          </p:txBody>
        </p:sp>
        <p:sp>
          <p:nvSpPr>
            <p:cNvPr id="20498" name="TextBox 45"/>
            <p:cNvSpPr txBox="1">
              <a:spLocks noChangeArrowheads="1"/>
            </p:cNvSpPr>
            <p:nvPr/>
          </p:nvSpPr>
          <p:spPr bwMode="auto">
            <a:xfrm>
              <a:off x="5211487" y="2819458"/>
              <a:ext cx="298723" cy="2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r>
                <a:rPr lang="en-US" altLang="en-US" sz="1000" b="1"/>
                <a:t>5`</a:t>
              </a:r>
            </a:p>
          </p:txBody>
        </p:sp>
        <p:sp>
          <p:nvSpPr>
            <p:cNvPr id="20499" name="TextBox 35843"/>
            <p:cNvSpPr txBox="1">
              <a:spLocks noChangeArrowheads="1"/>
            </p:cNvSpPr>
            <p:nvPr/>
          </p:nvSpPr>
          <p:spPr bwMode="auto">
            <a:xfrm rot="-5400000">
              <a:off x="5427703" y="2760684"/>
              <a:ext cx="5115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r>
                <a:rPr lang="en-US" altLang="en-US" sz="800" b="1">
                  <a:solidFill>
                    <a:srgbClr val="00B050"/>
                  </a:solidFill>
                  <a:latin typeface="Arial Narrow" charset="0"/>
                </a:rPr>
                <a:t>miR-34a</a:t>
              </a:r>
            </a:p>
          </p:txBody>
        </p:sp>
        <p:sp>
          <p:nvSpPr>
            <p:cNvPr id="20500" name="TextBox 35844"/>
            <p:cNvSpPr txBox="1">
              <a:spLocks noChangeArrowheads="1"/>
            </p:cNvSpPr>
            <p:nvPr/>
          </p:nvSpPr>
          <p:spPr bwMode="auto">
            <a:xfrm>
              <a:off x="6023488" y="2590916"/>
              <a:ext cx="1063112" cy="400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r>
                <a:rPr lang="en-US" altLang="en-US" sz="1000"/>
                <a:t>Amino acid</a:t>
              </a:r>
            </a:p>
            <a:p>
              <a:r>
                <a:rPr lang="en-US" altLang="en-US" sz="1000"/>
                <a:t>Attachment site</a:t>
              </a: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5943600" y="2705101"/>
              <a:ext cx="13652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2" t="27531" r="47801" b="68750"/>
            <a:stretch>
              <a:fillRect/>
            </a:stretch>
          </p:blipFill>
          <p:spPr bwMode="auto">
            <a:xfrm>
              <a:off x="5770329" y="2667000"/>
              <a:ext cx="97071" cy="82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2" t="27531" r="47801" b="68750"/>
            <a:stretch>
              <a:fillRect/>
            </a:stretch>
          </p:blipFill>
          <p:spPr bwMode="auto">
            <a:xfrm>
              <a:off x="5770329" y="3250817"/>
              <a:ext cx="97071" cy="82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-36512" y="5085184"/>
            <a:ext cx="43614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ature </a:t>
            </a:r>
            <a:r>
              <a:rPr lang="en-US" dirty="0"/>
              <a:t>miR-34a sequences in humans, rats, and mice shared 100% identity,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and </a:t>
            </a:r>
            <a:r>
              <a:rPr lang="en-US" dirty="0"/>
              <a:t>a potential binding motif for miR-34a and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was identified in the human sequence </a:t>
            </a:r>
          </a:p>
        </p:txBody>
      </p:sp>
      <p:pic>
        <p:nvPicPr>
          <p:cNvPr id="27" name="Picture 2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92"/>
          <a:stretch/>
        </p:blipFill>
        <p:spPr bwMode="auto">
          <a:xfrm>
            <a:off x="28956" y="4139186"/>
            <a:ext cx="3657600" cy="76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8956" y="35332"/>
            <a:ext cx="9115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Bioinformatics analysis of binding motif and pull down assay</a:t>
            </a:r>
            <a:endParaRPr lang="en-US" sz="2400" b="1" dirty="0"/>
          </a:p>
        </p:txBody>
      </p:sp>
      <p:sp>
        <p:nvSpPr>
          <p:cNvPr id="30" name="TextBox 35845"/>
          <p:cNvSpPr txBox="1">
            <a:spLocks noChangeArrowheads="1"/>
          </p:cNvSpPr>
          <p:nvPr/>
        </p:nvSpPr>
        <p:spPr bwMode="auto">
          <a:xfrm>
            <a:off x="2119437" y="2885922"/>
            <a:ext cx="1014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200" b="1" dirty="0" err="1"/>
              <a:t>tRNA</a:t>
            </a:r>
            <a:r>
              <a:rPr lang="en-US" altLang="en-US" sz="1200" b="1" baseline="30000" dirty="0" err="1"/>
              <a:t>Met</a:t>
            </a:r>
            <a:r>
              <a:rPr lang="en-US" altLang="en-US" sz="1200" b="1" baseline="30000" dirty="0"/>
              <a:t>(CAT)</a:t>
            </a:r>
          </a:p>
        </p:txBody>
      </p:sp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071683"/>
              </p:ext>
            </p:extLst>
          </p:nvPr>
        </p:nvGraphicFramePr>
        <p:xfrm>
          <a:off x="5796136" y="1195365"/>
          <a:ext cx="2850257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2" name="Rectangle 31"/>
          <p:cNvSpPr/>
          <p:nvPr/>
        </p:nvSpPr>
        <p:spPr>
          <a:xfrm>
            <a:off x="5156256" y="4581128"/>
            <a:ext cx="3987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tRNA</a:t>
            </a:r>
            <a:r>
              <a:rPr lang="en-US" baseline="30000" dirty="0" err="1" smtClean="0"/>
              <a:t>Met</a:t>
            </a:r>
            <a:r>
              <a:rPr lang="en-US" baseline="30000" dirty="0" smtClean="0"/>
              <a:t>(CAT</a:t>
            </a:r>
            <a:r>
              <a:rPr lang="en-US" baseline="30000" dirty="0"/>
              <a:t>)</a:t>
            </a:r>
            <a:r>
              <a:rPr lang="en-US" dirty="0"/>
              <a:t> was significantly enriched (10-fold) by the wild-type miR-34a </a:t>
            </a:r>
            <a:r>
              <a:rPr lang="en-US" dirty="0" smtClean="0"/>
              <a:t>probe, </a:t>
            </a:r>
            <a:r>
              <a:rPr lang="en-US" dirty="0"/>
              <a:t>while </a:t>
            </a:r>
            <a:r>
              <a:rPr lang="en-US" dirty="0" smtClean="0"/>
              <a:t>destroying the seed sequence prevented enrichment.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449184" y="521846"/>
          <a:ext cx="3343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212975" y="1128713"/>
            <a:ext cx="274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76575" y="1524000"/>
            <a:ext cx="274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54" name="TextBox 9"/>
          <p:cNvSpPr txBox="1">
            <a:spLocks noChangeArrowheads="1"/>
          </p:cNvSpPr>
          <p:nvPr/>
        </p:nvSpPr>
        <p:spPr bwMode="auto">
          <a:xfrm>
            <a:off x="2209800" y="881063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2555" name="TextBox 10"/>
          <p:cNvSpPr txBox="1">
            <a:spLocks noChangeArrowheads="1"/>
          </p:cNvSpPr>
          <p:nvPr/>
        </p:nvSpPr>
        <p:spPr bwMode="auto">
          <a:xfrm>
            <a:off x="3065463" y="12620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graphicFrame>
        <p:nvGraphicFramePr>
          <p:cNvPr id="46" name="Chart 45"/>
          <p:cNvGraphicFramePr>
            <a:graphicFrameLocks/>
          </p:cNvGraphicFramePr>
          <p:nvPr/>
        </p:nvGraphicFramePr>
        <p:xfrm>
          <a:off x="462100" y="3810000"/>
          <a:ext cx="36099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58" name="TextBox 36"/>
          <p:cNvSpPr txBox="1">
            <a:spLocks noChangeArrowheads="1"/>
          </p:cNvSpPr>
          <p:nvPr/>
        </p:nvSpPr>
        <p:spPr bwMode="auto">
          <a:xfrm>
            <a:off x="2589213" y="41957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2559" name="TextBox 37"/>
          <p:cNvSpPr txBox="1">
            <a:spLocks noChangeArrowheads="1"/>
          </p:cNvSpPr>
          <p:nvPr/>
        </p:nvSpPr>
        <p:spPr bwMode="auto">
          <a:xfrm>
            <a:off x="3222625" y="4251325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2560" name="TextBox 38"/>
          <p:cNvSpPr txBox="1">
            <a:spLocks noChangeArrowheads="1"/>
          </p:cNvSpPr>
          <p:nvPr/>
        </p:nvSpPr>
        <p:spPr bwMode="auto">
          <a:xfrm>
            <a:off x="3470275" y="4389438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graphicFrame>
        <p:nvGraphicFramePr>
          <p:cNvPr id="39" name="Chart 38"/>
          <p:cNvGraphicFramePr>
            <a:graphicFrameLocks/>
          </p:cNvGraphicFramePr>
          <p:nvPr/>
        </p:nvGraphicFramePr>
        <p:xfrm>
          <a:off x="4541838" y="609600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65" name="TextBox 14"/>
          <p:cNvSpPr txBox="1">
            <a:spLocks noChangeArrowheads="1"/>
          </p:cNvSpPr>
          <p:nvPr/>
        </p:nvSpPr>
        <p:spPr bwMode="auto">
          <a:xfrm>
            <a:off x="6438900" y="652463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2566" name="TextBox 14"/>
          <p:cNvSpPr txBox="1">
            <a:spLocks noChangeArrowheads="1"/>
          </p:cNvSpPr>
          <p:nvPr/>
        </p:nvSpPr>
        <p:spPr bwMode="auto">
          <a:xfrm>
            <a:off x="7599363" y="17192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4669" y="364502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To further confirm our findings, the seed sequence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was inserted downstream of the luciferase 3’UTR.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dual luciferase assay clearly showed an miR-34a-induced dose-dependent reduction in firefly luciferase </a:t>
            </a:r>
            <a:r>
              <a:rPr lang="en-US" dirty="0" smtClean="0"/>
              <a:t>activity and tRNA levels </a:t>
            </a:r>
            <a:r>
              <a:rPr lang="en-US" dirty="0"/>
              <a:t>in both empty vector and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smtClean="0"/>
              <a:t>reporter.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6234" y="35332"/>
            <a:ext cx="8439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Luciferase translational inhibition assay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281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frontiersin.org/files/Articles/34137/fgene-03-00204-HTML/image_m/fgene-03-00204-t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1559173"/>
            <a:ext cx="9036497" cy="37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181174"/>
            <a:ext cx="9071992" cy="8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400" b="1" dirty="0" smtClean="0">
                <a:solidFill>
                  <a:schemeClr val="tx2"/>
                </a:solidFill>
                <a:latin typeface="Comic Sans MS" pitchFamily="66" charset="0"/>
              </a:rPr>
              <a:t>Overview of miRNA/siRNA/</a:t>
            </a:r>
            <a:r>
              <a:rPr lang="en-CA" altLang="en-US" sz="3400" b="1" dirty="0" err="1" smtClean="0">
                <a:solidFill>
                  <a:schemeClr val="tx2"/>
                </a:solidFill>
                <a:latin typeface="Comic Sans MS" pitchFamily="66" charset="0"/>
              </a:rPr>
              <a:t>piRNA</a:t>
            </a:r>
            <a:endParaRPr lang="en-CA" altLang="en-US" sz="3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494235" y="533400"/>
            <a:ext cx="6408153" cy="4471174"/>
            <a:chOff x="468313" y="533400"/>
            <a:chExt cx="8544204" cy="4471174"/>
          </a:xfrm>
        </p:grpSpPr>
        <p:pic>
          <p:nvPicPr>
            <p:cNvPr id="9220" name="Picture 3" descr="Dox(+)_2_(c1+c2)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400" y="3270250"/>
              <a:ext cx="1727200" cy="129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1" name="Picture 4" descr="Dox(+)_2_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8988" y="1901825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5" descr="Dox(+)_2_c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8988" y="533400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6" descr="Dox(+)_3_c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68763" y="533400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7" descr="Dox(+)_3_c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68763" y="1901825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8" descr="Dox(+)_3_(c1+c2)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68763" y="3268663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" name="Picture 9" descr="Dox(-)_2_c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8313" y="1901825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10" descr="Dox(-)_2_c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8313" y="533400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11" descr="Dox(-)_2_(c1+c2)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8313" y="3268663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9" name="Picture 12" descr="Dox(-)_3_c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68538" y="1901825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0" name="Picture 13" descr="Dox(-)_3_c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68538" y="533400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1" name="Picture 14" descr="Dox(-)_3_(c1+c2)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68538" y="3268663"/>
              <a:ext cx="17272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2" name="Line 15"/>
            <p:cNvSpPr>
              <a:spLocks noChangeShapeType="1"/>
            </p:cNvSpPr>
            <p:nvPr/>
          </p:nvSpPr>
          <p:spPr bwMode="auto">
            <a:xfrm>
              <a:off x="468313" y="4705350"/>
              <a:ext cx="35274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6"/>
            <p:cNvSpPr>
              <a:spLocks noChangeShapeType="1"/>
            </p:cNvSpPr>
            <p:nvPr/>
          </p:nvSpPr>
          <p:spPr bwMode="auto">
            <a:xfrm>
              <a:off x="4068763" y="4705350"/>
              <a:ext cx="35274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Text Box 17"/>
            <p:cNvSpPr txBox="1">
              <a:spLocks noChangeArrowheads="1"/>
            </p:cNvSpPr>
            <p:nvPr/>
          </p:nvSpPr>
          <p:spPr bwMode="auto">
            <a:xfrm>
              <a:off x="1885950" y="4727575"/>
              <a:ext cx="5752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ea typeface="宋体" charset="-122"/>
                </a:rPr>
                <a:t>Dox (-)                                                                        Dox (+)</a:t>
              </a:r>
            </a:p>
          </p:txBody>
        </p:sp>
        <p:sp>
          <p:nvSpPr>
            <p:cNvPr id="9235" name="Text Box 18"/>
            <p:cNvSpPr txBox="1">
              <a:spLocks noChangeArrowheads="1"/>
            </p:cNvSpPr>
            <p:nvPr/>
          </p:nvSpPr>
          <p:spPr bwMode="auto">
            <a:xfrm>
              <a:off x="7550150" y="984250"/>
              <a:ext cx="146236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ea typeface="宋体" charset="-122"/>
                </a:rPr>
                <a:t>hsa-miR-34a</a:t>
              </a:r>
            </a:p>
          </p:txBody>
        </p:sp>
        <p:sp>
          <p:nvSpPr>
            <p:cNvPr id="9236" name="Text Box 19"/>
            <p:cNvSpPr txBox="1">
              <a:spLocks noChangeArrowheads="1"/>
            </p:cNvSpPr>
            <p:nvPr/>
          </p:nvSpPr>
          <p:spPr bwMode="auto">
            <a:xfrm>
              <a:off x="7550150" y="2328863"/>
              <a:ext cx="7356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宋体" charset="-122"/>
                </a:rPr>
                <a:t>DAPI</a:t>
              </a:r>
            </a:p>
          </p:txBody>
        </p:sp>
        <p:sp>
          <p:nvSpPr>
            <p:cNvPr id="9237" name="Text Box 20"/>
            <p:cNvSpPr txBox="1">
              <a:spLocks noChangeArrowheads="1"/>
            </p:cNvSpPr>
            <p:nvPr/>
          </p:nvSpPr>
          <p:spPr bwMode="auto">
            <a:xfrm>
              <a:off x="7550150" y="3719513"/>
              <a:ext cx="8489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ea typeface="宋体" charset="-122"/>
                </a:rPr>
                <a:t>Merge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58404" y="5004574"/>
            <a:ext cx="80460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 determine whether Ago2 was also involved in miR-34a-directed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cleavage, we stably transfected HCC1806 cells with a doxycycline (Dox)-inducible hsa-miR-34a </a:t>
            </a:r>
            <a:r>
              <a:rPr lang="en-US" dirty="0" smtClean="0"/>
              <a:t>plasmid.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Chart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135454"/>
              </p:ext>
            </p:extLst>
          </p:nvPr>
        </p:nvGraphicFramePr>
        <p:xfrm>
          <a:off x="1403648" y="836712"/>
          <a:ext cx="24955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2" name="Chart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680171"/>
              </p:ext>
            </p:extLst>
          </p:nvPr>
        </p:nvGraphicFramePr>
        <p:xfrm>
          <a:off x="4355976" y="836712"/>
          <a:ext cx="2514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4100879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Real-time </a:t>
            </a:r>
            <a:r>
              <a:rPr lang="en-US" dirty="0" err="1"/>
              <a:t>ChIP</a:t>
            </a:r>
            <a:r>
              <a:rPr lang="en-US" dirty="0"/>
              <a:t> RT-PCR indicated that hsa-miR-34a was significantly enriched by anti-Ago2 antibodies (2.5-fold, </a:t>
            </a:r>
            <a:r>
              <a:rPr lang="en-US" dirty="0" smtClean="0"/>
              <a:t>p=0.043); </a:t>
            </a:r>
            <a:r>
              <a:rPr lang="en-US" dirty="0"/>
              <a:t>as expected,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was also significantly enriched (1.4-fold, </a:t>
            </a:r>
            <a:r>
              <a:rPr lang="en-US" dirty="0" smtClean="0"/>
              <a:t>p=0.006), </a:t>
            </a:r>
            <a:r>
              <a:rPr lang="en-US" dirty="0"/>
              <a:t>although its enrichment was less substantial compared with miR-34a.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6234" y="35332"/>
            <a:ext cx="8439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Ago2 antibodies enrich miR-34a and tRNA-Met pools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543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7" name="Group 57"/>
          <p:cNvGrpSpPr>
            <a:grpSpLocks/>
          </p:cNvGrpSpPr>
          <p:nvPr/>
        </p:nvGrpSpPr>
        <p:grpSpPr bwMode="auto">
          <a:xfrm>
            <a:off x="3886200" y="178545"/>
            <a:ext cx="2468563" cy="2514600"/>
            <a:chOff x="3886200" y="609601"/>
            <a:chExt cx="2468880" cy="2264144"/>
          </a:xfrm>
        </p:grpSpPr>
        <p:graphicFrame>
          <p:nvGraphicFramePr>
            <p:cNvPr id="55" name="Chart 54"/>
            <p:cNvGraphicFramePr>
              <a:graphicFrameLocks noChangeAspect="1"/>
            </p:cNvGraphicFramePr>
            <p:nvPr/>
          </p:nvGraphicFramePr>
          <p:xfrm>
            <a:off x="3886200" y="609601"/>
            <a:ext cx="2468880" cy="2264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573" name="Text Box 9"/>
            <p:cNvSpPr txBox="1">
              <a:spLocks noChangeArrowheads="1"/>
            </p:cNvSpPr>
            <p:nvPr/>
          </p:nvSpPr>
          <p:spPr bwMode="auto">
            <a:xfrm>
              <a:off x="5747027" y="678211"/>
              <a:ext cx="253721" cy="47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zh-CN" altLang="en-US" sz="1400">
                  <a:latin typeface="Times New Roman" charset="0"/>
                  <a:ea typeface="宋体" charset="-122"/>
                </a:rPr>
                <a:t>*</a:t>
              </a:r>
            </a:p>
          </p:txBody>
        </p:sp>
        <p:sp>
          <p:nvSpPr>
            <p:cNvPr id="23574" name="Text Box 13"/>
            <p:cNvSpPr txBox="1">
              <a:spLocks noChangeArrowheads="1"/>
            </p:cNvSpPr>
            <p:nvPr/>
          </p:nvSpPr>
          <p:spPr bwMode="auto">
            <a:xfrm rot="-5400000">
              <a:off x="3444131" y="1442087"/>
              <a:ext cx="1775134" cy="46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1200" b="1">
                  <a:latin typeface="Arial Narrow" charset="0"/>
                </a:rPr>
                <a:t>Relative levels of miR-34a </a:t>
              </a:r>
            </a:p>
            <a:p>
              <a:pPr algn="ctr" eaLnBrk="1" hangingPunct="1"/>
              <a:r>
                <a:rPr lang="en-US" altLang="zh-CN" sz="1200" b="1">
                  <a:latin typeface="Arial Narrow" charset="0"/>
                </a:rPr>
                <a:t>(qRT-PCR)</a:t>
              </a:r>
            </a:p>
          </p:txBody>
        </p:sp>
      </p:grpSp>
      <p:grpSp>
        <p:nvGrpSpPr>
          <p:cNvPr id="23558" name="Group 58"/>
          <p:cNvGrpSpPr>
            <a:grpSpLocks/>
          </p:cNvGrpSpPr>
          <p:nvPr/>
        </p:nvGrpSpPr>
        <p:grpSpPr bwMode="auto">
          <a:xfrm>
            <a:off x="6502400" y="178545"/>
            <a:ext cx="2528888" cy="2514600"/>
            <a:chOff x="6502401" y="609600"/>
            <a:chExt cx="2529191" cy="2286000"/>
          </a:xfrm>
        </p:grpSpPr>
        <p:graphicFrame>
          <p:nvGraphicFramePr>
            <p:cNvPr id="56" name="Chart 55"/>
            <p:cNvGraphicFramePr>
              <a:graphicFrameLocks noChangeAspect="1"/>
            </p:cNvGraphicFramePr>
            <p:nvPr/>
          </p:nvGraphicFramePr>
          <p:xfrm>
            <a:off x="6502401" y="609600"/>
            <a:ext cx="2529191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3570" name="Text Box 10"/>
            <p:cNvSpPr txBox="1">
              <a:spLocks noChangeArrowheads="1"/>
            </p:cNvSpPr>
            <p:nvPr/>
          </p:nvSpPr>
          <p:spPr bwMode="auto">
            <a:xfrm>
              <a:off x="8401436" y="1257310"/>
              <a:ext cx="273103" cy="27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zh-CN" altLang="en-US" sz="1400">
                  <a:latin typeface="Times New Roman" charset="0"/>
                  <a:ea typeface="宋体" charset="-122"/>
                </a:rPr>
                <a:t>*</a:t>
              </a:r>
            </a:p>
          </p:txBody>
        </p:sp>
        <p:sp>
          <p:nvSpPr>
            <p:cNvPr id="23571" name="Text Box 14"/>
            <p:cNvSpPr txBox="1">
              <a:spLocks noChangeArrowheads="1"/>
            </p:cNvSpPr>
            <p:nvPr/>
          </p:nvSpPr>
          <p:spPr bwMode="auto">
            <a:xfrm rot="-5400000">
              <a:off x="5964183" y="1453726"/>
              <a:ext cx="1964255" cy="4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1200" b="1">
                  <a:latin typeface="Arial Narrow" charset="0"/>
                </a:rPr>
                <a:t>Relative levels of tRNA</a:t>
              </a:r>
              <a:r>
                <a:rPr lang="en-US" altLang="zh-CN" sz="1200" b="1" baseline="30000">
                  <a:latin typeface="Arial Narrow" charset="0"/>
                </a:rPr>
                <a:t>Met(CAT)</a:t>
              </a:r>
              <a:r>
                <a:rPr lang="en-US" altLang="zh-CN" sz="1200" b="1">
                  <a:latin typeface="Arial Narrow" charset="0"/>
                </a:rPr>
                <a:t> </a:t>
              </a:r>
            </a:p>
            <a:p>
              <a:pPr algn="ctr" eaLnBrk="1" hangingPunct="1"/>
              <a:r>
                <a:rPr lang="en-US" altLang="zh-CN" sz="1200" b="1">
                  <a:latin typeface="Arial Narrow" charset="0"/>
                </a:rPr>
                <a:t>(qRT-PCR)</a:t>
              </a:r>
            </a:p>
          </p:txBody>
        </p:sp>
      </p:grpSp>
      <p:sp>
        <p:nvSpPr>
          <p:cNvPr id="23559" name="Text Box 28"/>
          <p:cNvSpPr txBox="1">
            <a:spLocks noChangeArrowheads="1"/>
          </p:cNvSpPr>
          <p:nvPr/>
        </p:nvSpPr>
        <p:spPr bwMode="auto">
          <a:xfrm>
            <a:off x="3840163" y="116632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B</a:t>
            </a:r>
          </a:p>
        </p:txBody>
      </p:sp>
      <p:graphicFrame>
        <p:nvGraphicFramePr>
          <p:cNvPr id="62" name="Char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688421"/>
              </p:ext>
            </p:extLst>
          </p:nvPr>
        </p:nvGraphicFramePr>
        <p:xfrm>
          <a:off x="395336" y="141347"/>
          <a:ext cx="3291840" cy="281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82563" y="116632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A</a:t>
            </a:r>
          </a:p>
        </p:txBody>
      </p:sp>
      <p:sp>
        <p:nvSpPr>
          <p:cNvPr id="2" name="Right Brace 1"/>
          <p:cNvSpPr/>
          <p:nvPr/>
        </p:nvSpPr>
        <p:spPr>
          <a:xfrm>
            <a:off x="3043238" y="551607"/>
            <a:ext cx="76200" cy="457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63" name="TextBox 2"/>
          <p:cNvSpPr txBox="1">
            <a:spLocks noChangeArrowheads="1"/>
          </p:cNvSpPr>
          <p:nvPr/>
        </p:nvSpPr>
        <p:spPr bwMode="auto">
          <a:xfrm>
            <a:off x="3048000" y="650032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64" name="Right Brace 63"/>
          <p:cNvSpPr/>
          <p:nvPr/>
        </p:nvSpPr>
        <p:spPr>
          <a:xfrm>
            <a:off x="3276600" y="550020"/>
            <a:ext cx="76200" cy="7318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65" name="TextBox 64"/>
          <p:cNvSpPr txBox="1">
            <a:spLocks noChangeArrowheads="1"/>
          </p:cNvSpPr>
          <p:nvPr/>
        </p:nvSpPr>
        <p:spPr bwMode="auto">
          <a:xfrm>
            <a:off x="3294063" y="769095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87727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found that miR-34a induced by Dox significantly suppressed breast cancer cell proliferation and </a:t>
            </a:r>
            <a:r>
              <a:rPr lang="en-US" dirty="0" smtClean="0"/>
              <a:t>migration.</a:t>
            </a:r>
            <a:endParaRPr lang="en-US" dirty="0"/>
          </a:p>
          <a:p>
            <a:r>
              <a:rPr lang="en-US" dirty="0"/>
              <a:t>Ectopic miR-34a caused a profound reduction in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53" name="Group 27"/>
          <p:cNvGrpSpPr>
            <a:grpSpLocks/>
          </p:cNvGrpSpPr>
          <p:nvPr/>
        </p:nvGrpSpPr>
        <p:grpSpPr bwMode="auto">
          <a:xfrm>
            <a:off x="555625" y="2996952"/>
            <a:ext cx="4778375" cy="2819400"/>
            <a:chOff x="708652" y="381000"/>
            <a:chExt cx="4777747" cy="2819400"/>
          </a:xfrm>
        </p:grpSpPr>
        <p:sp>
          <p:nvSpPr>
            <p:cNvPr id="54" name="Text Box 6"/>
            <p:cNvSpPr txBox="1">
              <a:spLocks noChangeArrowheads="1"/>
            </p:cNvSpPr>
            <p:nvPr/>
          </p:nvSpPr>
          <p:spPr bwMode="auto">
            <a:xfrm>
              <a:off x="1371600" y="685800"/>
              <a:ext cx="33357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200" b="1"/>
                <a:t>0                               12                               24 </a:t>
              </a:r>
            </a:p>
          </p:txBody>
        </p:sp>
        <p:grpSp>
          <p:nvGrpSpPr>
            <p:cNvPr id="57" name="Group 32"/>
            <p:cNvGrpSpPr>
              <a:grpSpLocks noChangeAspect="1"/>
            </p:cNvGrpSpPr>
            <p:nvPr/>
          </p:nvGrpSpPr>
          <p:grpSpPr bwMode="auto">
            <a:xfrm>
              <a:off x="708652" y="954092"/>
              <a:ext cx="1463040" cy="1096202"/>
              <a:chOff x="1081088" y="649288"/>
              <a:chExt cx="2159000" cy="1617662"/>
            </a:xfrm>
          </p:grpSpPr>
          <p:pic>
            <p:nvPicPr>
              <p:cNvPr id="85" name="Picture 5" descr="Dox(-)2"/>
              <p:cNvPicPr>
                <a:picLocks noChangeAspect="1" noChangeArrowheads="1"/>
              </p:cNvPicPr>
              <p:nvPr/>
            </p:nvPicPr>
            <p:blipFill>
              <a:blip r:embed="rId6">
                <a:lum bright="6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088" y="649288"/>
                <a:ext cx="2159000" cy="161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Line 22"/>
              <p:cNvSpPr>
                <a:spLocks noChangeShapeType="1"/>
              </p:cNvSpPr>
              <p:nvPr/>
            </p:nvSpPr>
            <p:spPr bwMode="auto">
              <a:xfrm>
                <a:off x="1273175" y="6492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23"/>
              <p:cNvSpPr>
                <a:spLocks noChangeShapeType="1"/>
              </p:cNvSpPr>
              <p:nvPr/>
            </p:nvSpPr>
            <p:spPr bwMode="auto">
              <a:xfrm>
                <a:off x="3025775" y="6492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33"/>
            <p:cNvGrpSpPr>
              <a:grpSpLocks noChangeAspect="1"/>
            </p:cNvGrpSpPr>
            <p:nvPr/>
          </p:nvGrpSpPr>
          <p:grpSpPr bwMode="auto">
            <a:xfrm>
              <a:off x="708652" y="2104198"/>
              <a:ext cx="1463040" cy="1096202"/>
              <a:chOff x="1081088" y="2325688"/>
              <a:chExt cx="2159000" cy="1617662"/>
            </a:xfrm>
          </p:grpSpPr>
          <p:pic>
            <p:nvPicPr>
              <p:cNvPr id="82" name="Picture 8" descr="Dox(+)2"/>
              <p:cNvPicPr>
                <a:picLocks noChangeAspect="1" noChangeArrowheads="1"/>
              </p:cNvPicPr>
              <p:nvPr/>
            </p:nvPicPr>
            <p:blipFill>
              <a:blip r:embed="rId7">
                <a:lum bright="12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088" y="2325688"/>
                <a:ext cx="2159000" cy="161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Line 24"/>
              <p:cNvSpPr>
                <a:spLocks noChangeShapeType="1"/>
              </p:cNvSpPr>
              <p:nvPr/>
            </p:nvSpPr>
            <p:spPr bwMode="auto">
              <a:xfrm>
                <a:off x="1273175" y="23256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25"/>
              <p:cNvSpPr>
                <a:spLocks noChangeShapeType="1"/>
              </p:cNvSpPr>
              <p:nvPr/>
            </p:nvSpPr>
            <p:spPr bwMode="auto">
              <a:xfrm>
                <a:off x="3025775" y="23256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" name="Group 37"/>
            <p:cNvGrpSpPr>
              <a:grpSpLocks noChangeAspect="1"/>
            </p:cNvGrpSpPr>
            <p:nvPr/>
          </p:nvGrpSpPr>
          <p:grpSpPr bwMode="auto">
            <a:xfrm>
              <a:off x="2218364" y="2104198"/>
              <a:ext cx="1463040" cy="1096202"/>
              <a:chOff x="3305175" y="2325688"/>
              <a:chExt cx="2159000" cy="1617662"/>
            </a:xfrm>
          </p:grpSpPr>
          <p:pic>
            <p:nvPicPr>
              <p:cNvPr id="79" name="Picture 14" descr="Dox(+)3"/>
              <p:cNvPicPr>
                <a:picLocks noChangeAspect="1" noChangeArrowheads="1"/>
              </p:cNvPicPr>
              <p:nvPr/>
            </p:nvPicPr>
            <p:blipFill>
              <a:blip r:embed="rId8">
                <a:lum bright="18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5175" y="2325688"/>
                <a:ext cx="2159000" cy="161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Line 26"/>
              <p:cNvSpPr>
                <a:spLocks noChangeShapeType="1"/>
              </p:cNvSpPr>
              <p:nvPr/>
            </p:nvSpPr>
            <p:spPr bwMode="auto">
              <a:xfrm>
                <a:off x="3482975" y="23256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27"/>
              <p:cNvSpPr>
                <a:spLocks noChangeShapeType="1"/>
              </p:cNvSpPr>
              <p:nvPr/>
            </p:nvSpPr>
            <p:spPr bwMode="auto">
              <a:xfrm>
                <a:off x="5235575" y="23256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34"/>
            <p:cNvGrpSpPr>
              <a:grpSpLocks noChangeAspect="1"/>
            </p:cNvGrpSpPr>
            <p:nvPr/>
          </p:nvGrpSpPr>
          <p:grpSpPr bwMode="auto">
            <a:xfrm>
              <a:off x="3742364" y="2104198"/>
              <a:ext cx="1463040" cy="1096202"/>
              <a:chOff x="5514975" y="2325688"/>
              <a:chExt cx="2159000" cy="1617662"/>
            </a:xfrm>
          </p:grpSpPr>
          <p:pic>
            <p:nvPicPr>
              <p:cNvPr id="76" name="Picture 20" descr="Dox(+)2"/>
              <p:cNvPicPr>
                <a:picLocks noChangeAspect="1" noChangeArrowheads="1"/>
              </p:cNvPicPr>
              <p:nvPr/>
            </p:nvPicPr>
            <p:blipFill>
              <a:blip r:embed="rId9">
                <a:lum bright="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4975" y="2325688"/>
                <a:ext cx="2159000" cy="161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Line 28"/>
              <p:cNvSpPr>
                <a:spLocks noChangeShapeType="1"/>
              </p:cNvSpPr>
              <p:nvPr/>
            </p:nvSpPr>
            <p:spPr bwMode="auto">
              <a:xfrm>
                <a:off x="5692775" y="23256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29"/>
              <p:cNvSpPr>
                <a:spLocks noChangeShapeType="1"/>
              </p:cNvSpPr>
              <p:nvPr/>
            </p:nvSpPr>
            <p:spPr bwMode="auto">
              <a:xfrm>
                <a:off x="7445375" y="23256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36"/>
            <p:cNvGrpSpPr>
              <a:grpSpLocks noChangeAspect="1"/>
            </p:cNvGrpSpPr>
            <p:nvPr/>
          </p:nvGrpSpPr>
          <p:grpSpPr bwMode="auto">
            <a:xfrm>
              <a:off x="2218364" y="954092"/>
              <a:ext cx="1463040" cy="1096202"/>
              <a:chOff x="3305175" y="649288"/>
              <a:chExt cx="2159000" cy="1617662"/>
            </a:xfrm>
          </p:grpSpPr>
          <p:pic>
            <p:nvPicPr>
              <p:cNvPr id="73" name="Picture 11" descr="Dox(-)3"/>
              <p:cNvPicPr>
                <a:picLocks noChangeAspect="1" noChangeArrowheads="1"/>
              </p:cNvPicPr>
              <p:nvPr/>
            </p:nvPicPr>
            <p:blipFill>
              <a:blip r:embed="rId10">
                <a:lum bright="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5175" y="649288"/>
                <a:ext cx="2159000" cy="161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Line 30"/>
              <p:cNvSpPr>
                <a:spLocks noChangeShapeType="1"/>
              </p:cNvSpPr>
              <p:nvPr/>
            </p:nvSpPr>
            <p:spPr bwMode="auto">
              <a:xfrm>
                <a:off x="3482975" y="6492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31"/>
              <p:cNvSpPr>
                <a:spLocks noChangeShapeType="1"/>
              </p:cNvSpPr>
              <p:nvPr/>
            </p:nvSpPr>
            <p:spPr bwMode="auto">
              <a:xfrm>
                <a:off x="5235575" y="6492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35"/>
            <p:cNvGrpSpPr>
              <a:grpSpLocks noChangeAspect="1"/>
            </p:cNvGrpSpPr>
            <p:nvPr/>
          </p:nvGrpSpPr>
          <p:grpSpPr bwMode="auto">
            <a:xfrm>
              <a:off x="3742364" y="954092"/>
              <a:ext cx="1463040" cy="1096202"/>
              <a:chOff x="5514975" y="649288"/>
              <a:chExt cx="2159000" cy="1617662"/>
            </a:xfrm>
          </p:grpSpPr>
          <p:pic>
            <p:nvPicPr>
              <p:cNvPr id="70" name="Picture 15" descr="Dox(-)1"/>
              <p:cNvPicPr>
                <a:picLocks noChangeAspect="1" noChangeArrowheads="1"/>
              </p:cNvPicPr>
              <p:nvPr/>
            </p:nvPicPr>
            <p:blipFill>
              <a:blip r:embed="rId11">
                <a:lum bright="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4975" y="649288"/>
                <a:ext cx="2159000" cy="161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Line 32"/>
              <p:cNvSpPr>
                <a:spLocks noChangeShapeType="1"/>
              </p:cNvSpPr>
              <p:nvPr/>
            </p:nvSpPr>
            <p:spPr bwMode="auto">
              <a:xfrm>
                <a:off x="5692775" y="6492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33"/>
              <p:cNvSpPr>
                <a:spLocks noChangeShapeType="1"/>
              </p:cNvSpPr>
              <p:nvPr/>
            </p:nvSpPr>
            <p:spPr bwMode="auto">
              <a:xfrm>
                <a:off x="7445375" y="649288"/>
                <a:ext cx="0" cy="16002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Text Box 34"/>
            <p:cNvSpPr txBox="1">
              <a:spLocks noChangeArrowheads="1"/>
            </p:cNvSpPr>
            <p:nvPr/>
          </p:nvSpPr>
          <p:spPr bwMode="auto">
            <a:xfrm rot="-5400000">
              <a:off x="5014315" y="1380762"/>
              <a:ext cx="6286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200" b="1"/>
                <a:t>Dox(-)</a:t>
              </a:r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 rot="-5400000">
              <a:off x="5014315" y="2481086"/>
              <a:ext cx="6671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200" b="1"/>
                <a:t>Dox(+)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448330" y="685800"/>
              <a:ext cx="31237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38"/>
            <p:cNvSpPr txBox="1">
              <a:spLocks noChangeArrowheads="1"/>
            </p:cNvSpPr>
            <p:nvPr/>
          </p:nvSpPr>
          <p:spPr bwMode="auto">
            <a:xfrm>
              <a:off x="2265128" y="381000"/>
              <a:ext cx="14686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200" b="1"/>
                <a:t>Hours post-injury</a:t>
              </a:r>
            </a:p>
          </p:txBody>
        </p:sp>
      </p:grpSp>
      <p:graphicFrame>
        <p:nvGraphicFramePr>
          <p:cNvPr id="88" name="Chart 8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95194"/>
              </p:ext>
            </p:extLst>
          </p:nvPr>
        </p:nvGraphicFramePr>
        <p:xfrm>
          <a:off x="5800725" y="3206080"/>
          <a:ext cx="25050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7812360" y="3340224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400" dirty="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90" name="Line 29"/>
          <p:cNvSpPr>
            <a:spLocks noChangeShapeType="1"/>
          </p:cNvSpPr>
          <p:nvPr/>
        </p:nvSpPr>
        <p:spPr bwMode="auto">
          <a:xfrm>
            <a:off x="7827963" y="3570044"/>
            <a:ext cx="1825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1428750" y="87313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A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4632688" y="194846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B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720234" y="304802"/>
            <a:ext cx="2400893" cy="2359025"/>
            <a:chOff x="5257009" y="304800"/>
            <a:chExt cx="3201191" cy="2358334"/>
          </a:xfrm>
        </p:grpSpPr>
        <p:graphicFrame>
          <p:nvGraphicFramePr>
            <p:cNvPr id="62" name="Chart 61"/>
            <p:cNvGraphicFramePr>
              <a:graphicFrameLocks noChangeAspect="1"/>
            </p:cNvGraphicFramePr>
            <p:nvPr/>
          </p:nvGraphicFramePr>
          <p:xfrm>
            <a:off x="5715000" y="304800"/>
            <a:ext cx="2743200" cy="23583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297" name="Text Box 7"/>
            <p:cNvSpPr txBox="1">
              <a:spLocks noChangeArrowheads="1"/>
            </p:cNvSpPr>
            <p:nvPr/>
          </p:nvSpPr>
          <p:spPr bwMode="auto">
            <a:xfrm>
              <a:off x="7623347" y="447631"/>
              <a:ext cx="365912" cy="307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400">
                  <a:latin typeface="Times New Roman" charset="0"/>
                </a:rPr>
                <a:t>*</a:t>
              </a:r>
            </a:p>
          </p:txBody>
        </p:sp>
        <p:sp>
          <p:nvSpPr>
            <p:cNvPr id="10298" name="Text Box 18"/>
            <p:cNvSpPr txBox="1">
              <a:spLocks noChangeArrowheads="1"/>
            </p:cNvSpPr>
            <p:nvPr/>
          </p:nvSpPr>
          <p:spPr bwMode="auto">
            <a:xfrm rot="16200000">
              <a:off x="4695251" y="1031980"/>
              <a:ext cx="173906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>
                  <a:latin typeface="Arial Narrow" charset="0"/>
                </a:rPr>
                <a:t>Relative levels of miR-34a</a:t>
              </a:r>
            </a:p>
            <a:p>
              <a:pPr algn="ctr"/>
              <a:r>
                <a:rPr lang="en-US" altLang="zh-CN" sz="1200" b="1" dirty="0">
                  <a:latin typeface="Arial Narrow" charset="0"/>
                </a:rPr>
                <a:t>(</a:t>
              </a:r>
              <a:r>
                <a:rPr lang="en-US" altLang="zh-CN" sz="1200" b="1" dirty="0" err="1">
                  <a:latin typeface="Arial Narrow" charset="0"/>
                </a:rPr>
                <a:t>qRT</a:t>
              </a:r>
              <a:r>
                <a:rPr lang="en-US" altLang="zh-CN" sz="1200" b="1" dirty="0">
                  <a:latin typeface="Arial Narrow" charset="0"/>
                </a:rPr>
                <a:t>-PCR)</a:t>
              </a:r>
            </a:p>
          </p:txBody>
        </p:sp>
      </p:grp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565251" y="152401"/>
            <a:ext cx="2859112" cy="2569255"/>
            <a:chOff x="591615" y="228602"/>
            <a:chExt cx="3812745" cy="2569253"/>
          </a:xfrm>
        </p:grpSpPr>
        <p:graphicFrame>
          <p:nvGraphicFramePr>
            <p:cNvPr id="59" name="Char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7394166"/>
                </p:ext>
              </p:extLst>
            </p:nvPr>
          </p:nvGraphicFramePr>
          <p:xfrm>
            <a:off x="838200" y="228602"/>
            <a:ext cx="3566160" cy="24337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292" name="Text Box 11"/>
            <p:cNvSpPr txBox="1">
              <a:spLocks noChangeArrowheads="1"/>
            </p:cNvSpPr>
            <p:nvPr/>
          </p:nvSpPr>
          <p:spPr bwMode="auto">
            <a:xfrm>
              <a:off x="1371600" y="2520856"/>
              <a:ext cx="197777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>
                  <a:latin typeface="Arial Narrow" charset="0"/>
                </a:rPr>
                <a:t>Day post-transfection</a:t>
              </a:r>
            </a:p>
          </p:txBody>
        </p:sp>
        <p:sp>
          <p:nvSpPr>
            <p:cNvPr id="10293" name="Text Box 13"/>
            <p:cNvSpPr txBox="1">
              <a:spLocks noChangeArrowheads="1"/>
            </p:cNvSpPr>
            <p:nvPr/>
          </p:nvSpPr>
          <p:spPr bwMode="auto">
            <a:xfrm rot="16200000">
              <a:off x="-95307" y="1083146"/>
              <a:ext cx="1743233" cy="369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Arial Narrow" charset="0"/>
                </a:rPr>
                <a:t>Cell growth (MTT, 595 nm)</a:t>
              </a:r>
            </a:p>
          </p:txBody>
        </p:sp>
        <p:sp>
          <p:nvSpPr>
            <p:cNvPr id="58" name="Right Bracket 57"/>
            <p:cNvSpPr>
              <a:spLocks/>
            </p:cNvSpPr>
            <p:nvPr/>
          </p:nvSpPr>
          <p:spPr bwMode="auto">
            <a:xfrm>
              <a:off x="3636580" y="593727"/>
              <a:ext cx="41281" cy="1006474"/>
            </a:xfrm>
            <a:prstGeom prst="rightBracke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95" name="Text Box 10"/>
            <p:cNvSpPr txBox="1">
              <a:spLocks noChangeArrowheads="1"/>
            </p:cNvSpPr>
            <p:nvPr/>
          </p:nvSpPr>
          <p:spPr bwMode="auto">
            <a:xfrm>
              <a:off x="3677861" y="924136"/>
              <a:ext cx="2730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latin typeface="Times New Roman" charset="0"/>
                </a:rPr>
                <a:t>*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1265648" y="3121224"/>
            <a:ext cx="6529375" cy="2974775"/>
            <a:chOff x="163530" y="3121223"/>
            <a:chExt cx="8705833" cy="2974775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163530" y="3121223"/>
              <a:ext cx="5473362" cy="2822377"/>
              <a:chOff x="163543" y="530423"/>
              <a:chExt cx="5474207" cy="2822377"/>
            </a:xfrm>
          </p:grpSpPr>
          <p:sp>
            <p:nvSpPr>
              <p:cNvPr id="10255" name="Text Box 11"/>
              <p:cNvSpPr txBox="1">
                <a:spLocks noChangeArrowheads="1"/>
              </p:cNvSpPr>
              <p:nvPr/>
            </p:nvSpPr>
            <p:spPr bwMode="auto">
              <a:xfrm>
                <a:off x="1131120" y="838200"/>
                <a:ext cx="450663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200" b="1"/>
                  <a:t>0                              12                                 24 </a:t>
                </a:r>
              </a:p>
            </p:txBody>
          </p:sp>
          <p:sp>
            <p:nvSpPr>
              <p:cNvPr id="10256" name="Text Box 12"/>
              <p:cNvSpPr txBox="1">
                <a:spLocks noChangeArrowheads="1"/>
              </p:cNvSpPr>
              <p:nvPr/>
            </p:nvSpPr>
            <p:spPr bwMode="auto">
              <a:xfrm rot="16200000">
                <a:off x="4571165" y="1516369"/>
                <a:ext cx="1040670" cy="369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200" b="1"/>
                  <a:t>Neg control</a:t>
                </a:r>
              </a:p>
            </p:txBody>
          </p:sp>
          <p:sp>
            <p:nvSpPr>
              <p:cNvPr id="10257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4701010" y="2609522"/>
                <a:ext cx="780983" cy="369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200" b="1"/>
                  <a:t>miR-34a</a:t>
                </a:r>
              </a:p>
            </p:txBody>
          </p:sp>
          <p:grpSp>
            <p:nvGrpSpPr>
              <p:cNvPr id="6" name="Group 39"/>
              <p:cNvGrpSpPr>
                <a:grpSpLocks noChangeAspect="1"/>
              </p:cNvGrpSpPr>
              <p:nvPr/>
            </p:nvGrpSpPr>
            <p:grpSpPr bwMode="auto">
              <a:xfrm>
                <a:off x="463550" y="1106489"/>
                <a:ext cx="1463040" cy="1096712"/>
                <a:chOff x="685800" y="587375"/>
                <a:chExt cx="2047875" cy="1535113"/>
              </a:xfrm>
            </p:grpSpPr>
            <p:pic>
              <p:nvPicPr>
                <p:cNvPr id="10287" name="Picture 6" descr="1806Con(+)_0h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contrast="18000"/>
                </a:blip>
                <a:srcRect/>
                <a:stretch>
                  <a:fillRect/>
                </a:stretch>
              </p:blipFill>
              <p:spPr bwMode="auto">
                <a:xfrm>
                  <a:off x="685800" y="587375"/>
                  <a:ext cx="2047875" cy="1535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7" name="Group 23"/>
                <p:cNvGrpSpPr>
                  <a:grpSpLocks/>
                </p:cNvGrpSpPr>
                <p:nvPr/>
              </p:nvGrpSpPr>
              <p:grpSpPr bwMode="auto">
                <a:xfrm>
                  <a:off x="1066800" y="598488"/>
                  <a:ext cx="1295400" cy="1524000"/>
                  <a:chOff x="672" y="1680"/>
                  <a:chExt cx="816" cy="960"/>
                </a:xfrm>
              </p:grpSpPr>
              <p:sp>
                <p:nvSpPr>
                  <p:cNvPr id="10289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672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0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43"/>
              <p:cNvGrpSpPr>
                <a:grpSpLocks noChangeAspect="1"/>
              </p:cNvGrpSpPr>
              <p:nvPr/>
            </p:nvGrpSpPr>
            <p:grpSpPr bwMode="auto">
              <a:xfrm>
                <a:off x="1981200" y="1106489"/>
                <a:ext cx="1463040" cy="1096712"/>
                <a:chOff x="2819400" y="587375"/>
                <a:chExt cx="2047875" cy="1535113"/>
              </a:xfrm>
            </p:grpSpPr>
            <p:pic>
              <p:nvPicPr>
                <p:cNvPr id="10283" name="Picture 7" descr="Con(+)_12h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12000" contrast="12000"/>
                </a:blip>
                <a:srcRect/>
                <a:stretch>
                  <a:fillRect/>
                </a:stretch>
              </p:blipFill>
              <p:spPr bwMode="auto">
                <a:xfrm>
                  <a:off x="2819400" y="587375"/>
                  <a:ext cx="2047875" cy="1535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9" name="Group 24"/>
                <p:cNvGrpSpPr>
                  <a:grpSpLocks/>
                </p:cNvGrpSpPr>
                <p:nvPr/>
              </p:nvGrpSpPr>
              <p:grpSpPr bwMode="auto">
                <a:xfrm>
                  <a:off x="3124200" y="598488"/>
                  <a:ext cx="1295400" cy="1524000"/>
                  <a:chOff x="672" y="1680"/>
                  <a:chExt cx="816" cy="960"/>
                </a:xfrm>
              </p:grpSpPr>
              <p:sp>
                <p:nvSpPr>
                  <p:cNvPr id="10285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672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86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" name="Group 42"/>
              <p:cNvGrpSpPr>
                <a:grpSpLocks noChangeAspect="1"/>
              </p:cNvGrpSpPr>
              <p:nvPr/>
            </p:nvGrpSpPr>
            <p:grpSpPr bwMode="auto">
              <a:xfrm>
                <a:off x="3505200" y="1114111"/>
                <a:ext cx="1463040" cy="1096712"/>
                <a:chOff x="4953000" y="598488"/>
                <a:chExt cx="2047875" cy="1535112"/>
              </a:xfrm>
            </p:grpSpPr>
            <p:pic>
              <p:nvPicPr>
                <p:cNvPr id="10279" name="Picture 36" descr="Con(+)_24h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lum bright="6000" contrast="6000"/>
                </a:blip>
                <a:srcRect/>
                <a:stretch>
                  <a:fillRect/>
                </a:stretch>
              </p:blipFill>
              <p:spPr bwMode="auto">
                <a:xfrm>
                  <a:off x="4953000" y="598488"/>
                  <a:ext cx="2047875" cy="1535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1" name="Group 38"/>
                <p:cNvGrpSpPr>
                  <a:grpSpLocks/>
                </p:cNvGrpSpPr>
                <p:nvPr/>
              </p:nvGrpSpPr>
              <p:grpSpPr bwMode="auto">
                <a:xfrm>
                  <a:off x="5334000" y="598488"/>
                  <a:ext cx="1295400" cy="1524000"/>
                  <a:chOff x="672" y="1680"/>
                  <a:chExt cx="816" cy="960"/>
                </a:xfrm>
              </p:grpSpPr>
              <p:sp>
                <p:nvSpPr>
                  <p:cNvPr id="1028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672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8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261" name="Text Box 35"/>
              <p:cNvSpPr txBox="1">
                <a:spLocks noChangeArrowheads="1"/>
              </p:cNvSpPr>
              <p:nvPr/>
            </p:nvSpPr>
            <p:spPr bwMode="auto">
              <a:xfrm>
                <a:off x="163543" y="575846"/>
                <a:ext cx="44292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600" b="1" dirty="0"/>
                  <a:t>C</a:t>
                </a:r>
              </a:p>
            </p:txBody>
          </p:sp>
          <p:grpSp>
            <p:nvGrpSpPr>
              <p:cNvPr id="12" name="Group 45"/>
              <p:cNvGrpSpPr>
                <a:grpSpLocks noChangeAspect="1"/>
              </p:cNvGrpSpPr>
              <p:nvPr/>
            </p:nvGrpSpPr>
            <p:grpSpPr bwMode="auto">
              <a:xfrm>
                <a:off x="463550" y="2256088"/>
                <a:ext cx="1463040" cy="1096712"/>
                <a:chOff x="685800" y="2274888"/>
                <a:chExt cx="2047875" cy="1535112"/>
              </a:xfrm>
            </p:grpSpPr>
            <p:pic>
              <p:nvPicPr>
                <p:cNvPr id="10275" name="Picture 13" descr="1086miR34a(+)_0h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lum bright="12000" contrast="36000"/>
                </a:blip>
                <a:srcRect/>
                <a:stretch>
                  <a:fillRect/>
                </a:stretch>
              </p:blipFill>
              <p:spPr bwMode="auto">
                <a:xfrm>
                  <a:off x="685800" y="2274888"/>
                  <a:ext cx="2047875" cy="1535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3" name="Group 27"/>
                <p:cNvGrpSpPr>
                  <a:grpSpLocks/>
                </p:cNvGrpSpPr>
                <p:nvPr/>
              </p:nvGrpSpPr>
              <p:grpSpPr bwMode="auto">
                <a:xfrm>
                  <a:off x="1066800" y="2274888"/>
                  <a:ext cx="1295400" cy="1524000"/>
                  <a:chOff x="672" y="1680"/>
                  <a:chExt cx="816" cy="960"/>
                </a:xfrm>
              </p:grpSpPr>
              <p:sp>
                <p:nvSpPr>
                  <p:cNvPr id="1027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672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7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50"/>
              <p:cNvGrpSpPr>
                <a:grpSpLocks noChangeAspect="1"/>
              </p:cNvGrpSpPr>
              <p:nvPr/>
            </p:nvGrpSpPr>
            <p:grpSpPr bwMode="auto">
              <a:xfrm>
                <a:off x="1981200" y="2256088"/>
                <a:ext cx="1463040" cy="1096712"/>
                <a:chOff x="2819400" y="2274888"/>
                <a:chExt cx="2047875" cy="1535112"/>
              </a:xfrm>
            </p:grpSpPr>
            <p:pic>
              <p:nvPicPr>
                <p:cNvPr id="10271" name="Picture 18" descr="34a(+)_12h4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lum bright="12000" contrast="24000"/>
                </a:blip>
                <a:srcRect/>
                <a:stretch>
                  <a:fillRect/>
                </a:stretch>
              </p:blipFill>
              <p:spPr bwMode="auto">
                <a:xfrm>
                  <a:off x="2819400" y="2274888"/>
                  <a:ext cx="2047875" cy="1535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Group 30"/>
                <p:cNvGrpSpPr>
                  <a:grpSpLocks/>
                </p:cNvGrpSpPr>
                <p:nvPr/>
              </p:nvGrpSpPr>
              <p:grpSpPr bwMode="auto">
                <a:xfrm>
                  <a:off x="3124200" y="2274888"/>
                  <a:ext cx="1295400" cy="1524000"/>
                  <a:chOff x="672" y="1680"/>
                  <a:chExt cx="816" cy="960"/>
                </a:xfrm>
              </p:grpSpPr>
              <p:sp>
                <p:nvSpPr>
                  <p:cNvPr id="1027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72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7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" name="Group 55"/>
              <p:cNvGrpSpPr>
                <a:grpSpLocks noChangeAspect="1"/>
              </p:cNvGrpSpPr>
              <p:nvPr/>
            </p:nvGrpSpPr>
            <p:grpSpPr bwMode="auto">
              <a:xfrm>
                <a:off x="3505200" y="2256088"/>
                <a:ext cx="1463040" cy="1096712"/>
                <a:chOff x="4953000" y="2274888"/>
                <a:chExt cx="2047875" cy="1535112"/>
              </a:xfrm>
            </p:grpSpPr>
            <p:pic>
              <p:nvPicPr>
                <p:cNvPr id="10267" name="Picture 37" descr="34a(+)_24h6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contrast="30000"/>
                </a:blip>
                <a:srcRect/>
                <a:stretch>
                  <a:fillRect/>
                </a:stretch>
              </p:blipFill>
              <p:spPr bwMode="auto">
                <a:xfrm>
                  <a:off x="4953000" y="2274888"/>
                  <a:ext cx="2047875" cy="15351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7" name="Group 41"/>
                <p:cNvGrpSpPr>
                  <a:grpSpLocks/>
                </p:cNvGrpSpPr>
                <p:nvPr/>
              </p:nvGrpSpPr>
              <p:grpSpPr bwMode="auto">
                <a:xfrm>
                  <a:off x="5334000" y="2274888"/>
                  <a:ext cx="1295400" cy="1524000"/>
                  <a:chOff x="672" y="1680"/>
                  <a:chExt cx="816" cy="960"/>
                </a:xfrm>
              </p:grpSpPr>
              <p:sp>
                <p:nvSpPr>
                  <p:cNvPr id="1026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72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7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1680"/>
                    <a:ext cx="0" cy="96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cxnSp>
            <p:nvCxnSpPr>
              <p:cNvPr id="40" name="Straight Connector 39"/>
              <p:cNvCxnSpPr/>
              <p:nvPr/>
            </p:nvCxnSpPr>
            <p:spPr>
              <a:xfrm>
                <a:off x="1219376" y="838200"/>
                <a:ext cx="31088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66" name="TextBox 62"/>
              <p:cNvSpPr txBox="1">
                <a:spLocks noChangeArrowheads="1"/>
              </p:cNvSpPr>
              <p:nvPr/>
            </p:nvSpPr>
            <p:spPr bwMode="auto">
              <a:xfrm>
                <a:off x="1960611" y="530423"/>
                <a:ext cx="195853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Hours post-injury</a:t>
                </a:r>
              </a:p>
            </p:txBody>
          </p:sp>
        </p:grpSp>
        <p:grpSp>
          <p:nvGrpSpPr>
            <p:cNvPr id="18" name="Group 65"/>
            <p:cNvGrpSpPr>
              <a:grpSpLocks/>
            </p:cNvGrpSpPr>
            <p:nvPr/>
          </p:nvGrpSpPr>
          <p:grpSpPr bwMode="auto">
            <a:xfrm>
              <a:off x="5486400" y="3511538"/>
              <a:ext cx="3382963" cy="2584460"/>
              <a:chOff x="5486400" y="3429000"/>
              <a:chExt cx="3383280" cy="2584575"/>
            </a:xfrm>
          </p:grpSpPr>
          <p:graphicFrame>
            <p:nvGraphicFramePr>
              <p:cNvPr id="64" name="Chart 6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4708684"/>
                  </p:ext>
                </p:extLst>
              </p:nvPr>
            </p:nvGraphicFramePr>
            <p:xfrm>
              <a:off x="5486400" y="3429000"/>
              <a:ext cx="3383280" cy="25845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sp>
            <p:nvSpPr>
              <p:cNvPr id="10251" name="Text Box 7"/>
              <p:cNvSpPr txBox="1">
                <a:spLocks noChangeArrowheads="1"/>
              </p:cNvSpPr>
              <p:nvPr/>
            </p:nvSpPr>
            <p:spPr bwMode="auto">
              <a:xfrm>
                <a:off x="7376067" y="4654486"/>
                <a:ext cx="365946" cy="307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latin typeface="Times New Roman" charset="0"/>
                  </a:rPr>
                  <a:t>*</a:t>
                </a:r>
              </a:p>
            </p:txBody>
          </p:sp>
          <p:sp>
            <p:nvSpPr>
              <p:cNvPr id="10252" name="Text Box 8"/>
              <p:cNvSpPr txBox="1">
                <a:spLocks noChangeArrowheads="1"/>
              </p:cNvSpPr>
              <p:nvPr/>
            </p:nvSpPr>
            <p:spPr bwMode="auto">
              <a:xfrm>
                <a:off x="8225240" y="3614759"/>
                <a:ext cx="365946" cy="307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>
                    <a:latin typeface="Times New Roman" charset="0"/>
                  </a:rPr>
                  <a:t>*</a:t>
                </a:r>
              </a:p>
            </p:txBody>
          </p:sp>
          <p:sp>
            <p:nvSpPr>
              <p:cNvPr id="10253" name="Line 43"/>
              <p:cNvSpPr>
                <a:spLocks noChangeShapeType="1"/>
              </p:cNvSpPr>
              <p:nvPr/>
            </p:nvSpPr>
            <p:spPr bwMode="auto">
              <a:xfrm>
                <a:off x="7443844" y="4876800"/>
                <a:ext cx="1828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Line 43"/>
              <p:cNvSpPr>
                <a:spLocks noChangeShapeType="1"/>
              </p:cNvSpPr>
              <p:nvPr/>
            </p:nvSpPr>
            <p:spPr bwMode="auto">
              <a:xfrm>
                <a:off x="8316773" y="3850535"/>
                <a:ext cx="1828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265648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this finding was validated in transient transfection assays using the same parental cell line</a:t>
            </a:r>
          </a:p>
        </p:txBody>
      </p:sp>
    </p:spTree>
    <p:extLst>
      <p:ext uri="{BB962C8B-B14F-4D97-AF65-F5344CB8AC3E}">
        <p14:creationId xmlns:p14="http://schemas.microsoft.com/office/powerpoint/2010/main" val="18022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8" name="Picture 7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3254375"/>
            <a:ext cx="5000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9" name="Text Box 18"/>
          <p:cNvSpPr txBox="1">
            <a:spLocks noChangeAspect="1" noChangeArrowheads="1"/>
          </p:cNvSpPr>
          <p:nvPr/>
        </p:nvSpPr>
        <p:spPr bwMode="auto">
          <a:xfrm>
            <a:off x="2138363" y="3894138"/>
            <a:ext cx="5381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100" b="1"/>
              <a:t>Dox(-)</a:t>
            </a:r>
          </a:p>
        </p:txBody>
      </p:sp>
      <p:sp>
        <p:nvSpPr>
          <p:cNvPr id="25630" name="TextBox 14"/>
          <p:cNvSpPr txBox="1">
            <a:spLocks noChangeArrowheads="1"/>
          </p:cNvSpPr>
          <p:nvPr/>
        </p:nvSpPr>
        <p:spPr bwMode="auto">
          <a:xfrm>
            <a:off x="422275" y="2667000"/>
            <a:ext cx="320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E</a:t>
            </a:r>
          </a:p>
        </p:txBody>
      </p:sp>
      <p:grpSp>
        <p:nvGrpSpPr>
          <p:cNvPr id="25631" name="Group 62"/>
          <p:cNvGrpSpPr>
            <a:grpSpLocks/>
          </p:cNvGrpSpPr>
          <p:nvPr/>
        </p:nvGrpSpPr>
        <p:grpSpPr bwMode="auto">
          <a:xfrm>
            <a:off x="647700" y="2782888"/>
            <a:ext cx="2363788" cy="1852612"/>
            <a:chOff x="302070" y="3146425"/>
            <a:chExt cx="2363759" cy="1852701"/>
          </a:xfrm>
        </p:grpSpPr>
        <p:pic>
          <p:nvPicPr>
            <p:cNvPr id="25665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0" b="8154"/>
            <a:stretch>
              <a:fillRect/>
            </a:stretch>
          </p:blipFill>
          <p:spPr bwMode="auto">
            <a:xfrm>
              <a:off x="762000" y="3146425"/>
              <a:ext cx="1724025" cy="150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66" name="TextBox 55"/>
            <p:cNvSpPr txBox="1">
              <a:spLocks noChangeArrowheads="1"/>
            </p:cNvSpPr>
            <p:nvPr/>
          </p:nvSpPr>
          <p:spPr bwMode="auto">
            <a:xfrm>
              <a:off x="447666" y="3348037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160</a:t>
              </a:r>
            </a:p>
          </p:txBody>
        </p:sp>
        <p:sp>
          <p:nvSpPr>
            <p:cNvPr id="25667" name="TextBox 56"/>
            <p:cNvSpPr txBox="1">
              <a:spLocks noChangeArrowheads="1"/>
            </p:cNvSpPr>
            <p:nvPr/>
          </p:nvSpPr>
          <p:spPr bwMode="auto">
            <a:xfrm>
              <a:off x="442919" y="3633777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120</a:t>
              </a:r>
            </a:p>
          </p:txBody>
        </p:sp>
        <p:sp>
          <p:nvSpPr>
            <p:cNvPr id="25668" name="TextBox 57"/>
            <p:cNvSpPr txBox="1">
              <a:spLocks noChangeArrowheads="1"/>
            </p:cNvSpPr>
            <p:nvPr/>
          </p:nvSpPr>
          <p:spPr bwMode="auto">
            <a:xfrm>
              <a:off x="519103" y="3910007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80</a:t>
              </a:r>
            </a:p>
          </p:txBody>
        </p:sp>
        <p:sp>
          <p:nvSpPr>
            <p:cNvPr id="25669" name="TextBox 58"/>
            <p:cNvSpPr txBox="1">
              <a:spLocks noChangeArrowheads="1"/>
            </p:cNvSpPr>
            <p:nvPr/>
          </p:nvSpPr>
          <p:spPr bwMode="auto">
            <a:xfrm>
              <a:off x="519103" y="4205273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40</a:t>
              </a:r>
            </a:p>
          </p:txBody>
        </p:sp>
        <p:sp>
          <p:nvSpPr>
            <p:cNvPr id="25670" name="TextBox 59"/>
            <p:cNvSpPr txBox="1">
              <a:spLocks noChangeArrowheads="1"/>
            </p:cNvSpPr>
            <p:nvPr/>
          </p:nvSpPr>
          <p:spPr bwMode="auto">
            <a:xfrm rot="-5400000">
              <a:off x="58093" y="3695672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Number</a:t>
              </a:r>
            </a:p>
          </p:txBody>
        </p:sp>
        <p:sp>
          <p:nvSpPr>
            <p:cNvPr id="25671" name="TextBox 61"/>
            <p:cNvSpPr txBox="1">
              <a:spLocks noChangeArrowheads="1"/>
            </p:cNvSpPr>
            <p:nvPr/>
          </p:nvSpPr>
          <p:spPr bwMode="auto">
            <a:xfrm>
              <a:off x="685800" y="4614405"/>
              <a:ext cx="1980029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0      100     200    300    400     500</a:t>
              </a:r>
            </a:p>
            <a:p>
              <a:pPr eaLnBrk="1" hangingPunct="1"/>
              <a:r>
                <a:rPr lang="en-US" altLang="en-US" sz="1000" b="1"/>
                <a:t>   Channels(PerCP-Cy5-5-A)</a:t>
              </a:r>
            </a:p>
          </p:txBody>
        </p:sp>
      </p:grpSp>
      <p:pic>
        <p:nvPicPr>
          <p:cNvPr id="25632" name="Picture 7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2909888"/>
            <a:ext cx="50006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3" name="Rectangle 64"/>
          <p:cNvSpPr>
            <a:spLocks noChangeArrowheads="1"/>
          </p:cNvSpPr>
          <p:nvPr/>
        </p:nvSpPr>
        <p:spPr bwMode="auto">
          <a:xfrm>
            <a:off x="2039938" y="3548063"/>
            <a:ext cx="5921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100" b="1"/>
              <a:t>Dox(-)</a:t>
            </a:r>
          </a:p>
        </p:txBody>
      </p:sp>
      <p:grpSp>
        <p:nvGrpSpPr>
          <p:cNvPr id="25634" name="Group 71"/>
          <p:cNvGrpSpPr>
            <a:grpSpLocks/>
          </p:cNvGrpSpPr>
          <p:nvPr/>
        </p:nvGrpSpPr>
        <p:grpSpPr bwMode="auto">
          <a:xfrm>
            <a:off x="711200" y="4876800"/>
            <a:ext cx="2425700" cy="1846263"/>
            <a:chOff x="365611" y="4876800"/>
            <a:chExt cx="2425211" cy="1847264"/>
          </a:xfrm>
        </p:grpSpPr>
        <p:pic>
          <p:nvPicPr>
            <p:cNvPr id="25656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" b="6886"/>
            <a:stretch>
              <a:fillRect/>
            </a:stretch>
          </p:blipFill>
          <p:spPr bwMode="auto">
            <a:xfrm>
              <a:off x="838200" y="4876800"/>
              <a:ext cx="1676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57" name="Text Box 19"/>
            <p:cNvSpPr txBox="1">
              <a:spLocks noChangeAspect="1" noChangeArrowheads="1"/>
            </p:cNvSpPr>
            <p:nvPr/>
          </p:nvSpPr>
          <p:spPr bwMode="auto">
            <a:xfrm>
              <a:off x="1752600" y="5706190"/>
              <a:ext cx="570086" cy="237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100" b="1"/>
                <a:t>Dox(+)</a:t>
              </a:r>
            </a:p>
          </p:txBody>
        </p:sp>
        <p:pic>
          <p:nvPicPr>
            <p:cNvPr id="25658" name="Picture 7"/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081" y="5033396"/>
              <a:ext cx="500275" cy="44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59" name="Rectangle 65"/>
            <p:cNvSpPr>
              <a:spLocks noChangeArrowheads="1"/>
            </p:cNvSpPr>
            <p:nvPr/>
          </p:nvSpPr>
          <p:spPr bwMode="auto">
            <a:xfrm>
              <a:off x="733422" y="6339343"/>
              <a:ext cx="2057400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0      100     200    300    400     500</a:t>
              </a:r>
            </a:p>
            <a:p>
              <a:pPr eaLnBrk="1" hangingPunct="1"/>
              <a:r>
                <a:rPr lang="en-US" altLang="en-US" sz="1000" b="1"/>
                <a:t>   Channels(PerCP-Cy5-5-A)</a:t>
              </a:r>
            </a:p>
          </p:txBody>
        </p:sp>
        <p:sp>
          <p:nvSpPr>
            <p:cNvPr id="25660" name="TextBox 66"/>
            <p:cNvSpPr txBox="1">
              <a:spLocks noChangeArrowheads="1"/>
            </p:cNvSpPr>
            <p:nvPr/>
          </p:nvSpPr>
          <p:spPr bwMode="auto">
            <a:xfrm>
              <a:off x="571496" y="5895978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40</a:t>
              </a:r>
            </a:p>
          </p:txBody>
        </p:sp>
        <p:sp>
          <p:nvSpPr>
            <p:cNvPr id="25661" name="TextBox 67"/>
            <p:cNvSpPr txBox="1">
              <a:spLocks noChangeArrowheads="1"/>
            </p:cNvSpPr>
            <p:nvPr/>
          </p:nvSpPr>
          <p:spPr bwMode="auto">
            <a:xfrm>
              <a:off x="557215" y="5576881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80</a:t>
              </a:r>
            </a:p>
          </p:txBody>
        </p:sp>
        <p:sp>
          <p:nvSpPr>
            <p:cNvPr id="25662" name="TextBox 68"/>
            <p:cNvSpPr txBox="1">
              <a:spLocks noChangeArrowheads="1"/>
            </p:cNvSpPr>
            <p:nvPr/>
          </p:nvSpPr>
          <p:spPr bwMode="auto">
            <a:xfrm>
              <a:off x="500051" y="5253037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120</a:t>
              </a:r>
            </a:p>
          </p:txBody>
        </p:sp>
        <p:sp>
          <p:nvSpPr>
            <p:cNvPr id="25663" name="TextBox 69"/>
            <p:cNvSpPr txBox="1">
              <a:spLocks noChangeArrowheads="1"/>
            </p:cNvSpPr>
            <p:nvPr/>
          </p:nvSpPr>
          <p:spPr bwMode="auto">
            <a:xfrm>
              <a:off x="495304" y="4933948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160</a:t>
              </a:r>
            </a:p>
          </p:txBody>
        </p:sp>
        <p:sp>
          <p:nvSpPr>
            <p:cNvPr id="25664" name="TextBox 70"/>
            <p:cNvSpPr txBox="1">
              <a:spLocks noChangeArrowheads="1"/>
            </p:cNvSpPr>
            <p:nvPr/>
          </p:nvSpPr>
          <p:spPr bwMode="auto">
            <a:xfrm rot="-5400000">
              <a:off x="121634" y="5439260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Number</a:t>
              </a:r>
            </a:p>
          </p:txBody>
        </p:sp>
      </p:grpSp>
      <p:sp>
        <p:nvSpPr>
          <p:cNvPr id="25635" name="Text Box 4"/>
          <p:cNvSpPr txBox="1">
            <a:spLocks noChangeArrowheads="1"/>
          </p:cNvSpPr>
          <p:nvPr/>
        </p:nvSpPr>
        <p:spPr bwMode="auto">
          <a:xfrm>
            <a:off x="325438" y="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D</a:t>
            </a:r>
          </a:p>
        </p:txBody>
      </p:sp>
      <p:grpSp>
        <p:nvGrpSpPr>
          <p:cNvPr id="25636" name="Group 26"/>
          <p:cNvGrpSpPr>
            <a:grpSpLocks/>
          </p:cNvGrpSpPr>
          <p:nvPr/>
        </p:nvGrpSpPr>
        <p:grpSpPr bwMode="auto">
          <a:xfrm>
            <a:off x="822325" y="147638"/>
            <a:ext cx="1825625" cy="1123950"/>
            <a:chOff x="628619" y="350406"/>
            <a:chExt cx="1825021" cy="1123316"/>
          </a:xfrm>
        </p:grpSpPr>
        <p:pic>
          <p:nvPicPr>
            <p:cNvPr id="2565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3" t="23972" r="9496" b="9444"/>
            <a:stretch>
              <a:fillRect/>
            </a:stretch>
          </p:blipFill>
          <p:spPr bwMode="auto">
            <a:xfrm>
              <a:off x="628619" y="359297"/>
              <a:ext cx="1825021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55" name="Text Box 7"/>
            <p:cNvSpPr txBox="1">
              <a:spLocks noChangeAspect="1" noChangeArrowheads="1"/>
            </p:cNvSpPr>
            <p:nvPr/>
          </p:nvSpPr>
          <p:spPr bwMode="auto">
            <a:xfrm>
              <a:off x="777240" y="350406"/>
              <a:ext cx="694690" cy="36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800"/>
                <a:t> </a:t>
              </a:r>
              <a:r>
                <a:rPr lang="en-US" altLang="zh-CN" sz="1100" b="1"/>
                <a:t>Dox (-)</a:t>
              </a:r>
            </a:p>
          </p:txBody>
        </p:sp>
      </p:grpSp>
      <p:grpSp>
        <p:nvGrpSpPr>
          <p:cNvPr id="25637" name="Group 27"/>
          <p:cNvGrpSpPr>
            <a:grpSpLocks/>
          </p:cNvGrpSpPr>
          <p:nvPr/>
        </p:nvGrpSpPr>
        <p:grpSpPr bwMode="auto">
          <a:xfrm>
            <a:off x="836613" y="1447800"/>
            <a:ext cx="1871662" cy="1100138"/>
            <a:chOff x="2939988" y="387741"/>
            <a:chExt cx="1799652" cy="1100231"/>
          </a:xfrm>
        </p:grpSpPr>
        <p:pic>
          <p:nvPicPr>
            <p:cNvPr id="2565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2" t="10016" r="5882" b="7230"/>
            <a:stretch>
              <a:fillRect/>
            </a:stretch>
          </p:blipFill>
          <p:spPr bwMode="auto">
            <a:xfrm>
              <a:off x="2939988" y="397632"/>
              <a:ext cx="1799652" cy="109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53" name="Text Box 10"/>
            <p:cNvSpPr txBox="1">
              <a:spLocks noChangeAspect="1" noChangeArrowheads="1"/>
            </p:cNvSpPr>
            <p:nvPr/>
          </p:nvSpPr>
          <p:spPr bwMode="auto">
            <a:xfrm>
              <a:off x="3056650" y="387741"/>
              <a:ext cx="652437" cy="369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800"/>
                <a:t> </a:t>
              </a:r>
              <a:r>
                <a:rPr lang="en-US" altLang="zh-CN" sz="1100" b="1"/>
                <a:t>Dox(+)</a:t>
              </a:r>
            </a:p>
          </p:txBody>
        </p:sp>
      </p:grpSp>
      <p:sp>
        <p:nvSpPr>
          <p:cNvPr id="25638" name="TextBox 73"/>
          <p:cNvSpPr txBox="1">
            <a:spLocks noChangeArrowheads="1"/>
          </p:cNvSpPr>
          <p:nvPr/>
        </p:nvSpPr>
        <p:spPr bwMode="auto">
          <a:xfrm>
            <a:off x="1479550" y="1214438"/>
            <a:ext cx="606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/>
              <a:t>FITC-A</a:t>
            </a:r>
          </a:p>
        </p:txBody>
      </p:sp>
      <p:sp>
        <p:nvSpPr>
          <p:cNvPr id="25639" name="TextBox 74"/>
          <p:cNvSpPr txBox="1">
            <a:spLocks noChangeArrowheads="1"/>
          </p:cNvSpPr>
          <p:nvPr/>
        </p:nvSpPr>
        <p:spPr bwMode="auto">
          <a:xfrm rot="-5400000">
            <a:off x="461169" y="499269"/>
            <a:ext cx="552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/>
              <a:t>PE-A</a:t>
            </a:r>
          </a:p>
        </p:txBody>
      </p:sp>
      <p:sp>
        <p:nvSpPr>
          <p:cNvPr id="25640" name="TextBox 75"/>
          <p:cNvSpPr txBox="1">
            <a:spLocks noChangeArrowheads="1"/>
          </p:cNvSpPr>
          <p:nvPr/>
        </p:nvSpPr>
        <p:spPr bwMode="auto">
          <a:xfrm rot="-5400000">
            <a:off x="475457" y="1775618"/>
            <a:ext cx="552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/>
              <a:t>PE-A</a:t>
            </a:r>
          </a:p>
        </p:txBody>
      </p:sp>
      <p:sp>
        <p:nvSpPr>
          <p:cNvPr id="25641" name="TextBox 76"/>
          <p:cNvSpPr txBox="1">
            <a:spLocks noChangeArrowheads="1"/>
          </p:cNvSpPr>
          <p:nvPr/>
        </p:nvSpPr>
        <p:spPr bwMode="auto">
          <a:xfrm>
            <a:off x="1522413" y="2481263"/>
            <a:ext cx="606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00" b="1"/>
              <a:t>FITC-A</a:t>
            </a:r>
          </a:p>
        </p:txBody>
      </p:sp>
      <p:graphicFrame>
        <p:nvGraphicFramePr>
          <p:cNvPr id="78" name="Chart 77"/>
          <p:cNvGraphicFramePr>
            <a:graphicFrameLocks noChangeAspect="1"/>
          </p:cNvGraphicFramePr>
          <p:nvPr/>
        </p:nvGraphicFramePr>
        <p:xfrm>
          <a:off x="3165805" y="228600"/>
          <a:ext cx="1894909" cy="2274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647" name="TextBox 52"/>
          <p:cNvSpPr txBox="1">
            <a:spLocks noChangeArrowheads="1"/>
          </p:cNvSpPr>
          <p:nvPr/>
        </p:nvSpPr>
        <p:spPr bwMode="auto">
          <a:xfrm>
            <a:off x="4470400" y="338138"/>
            <a:ext cx="27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5648" name="TextBox 79"/>
          <p:cNvSpPr txBox="1">
            <a:spLocks noChangeArrowheads="1"/>
          </p:cNvSpPr>
          <p:nvPr/>
        </p:nvSpPr>
        <p:spPr bwMode="auto">
          <a:xfrm rot="-5400000">
            <a:off x="2211388" y="1173162"/>
            <a:ext cx="2033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200" b="1"/>
              <a:t>% of early apoptotic cells</a:t>
            </a:r>
          </a:p>
        </p:txBody>
      </p:sp>
      <p:graphicFrame>
        <p:nvGraphicFramePr>
          <p:cNvPr id="81" name="Chart 80"/>
          <p:cNvGraphicFramePr>
            <a:graphicFrameLocks/>
          </p:cNvGraphicFramePr>
          <p:nvPr/>
        </p:nvGraphicFramePr>
        <p:xfrm>
          <a:off x="3095626" y="3505200"/>
          <a:ext cx="2390774" cy="2847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650" name="Text Box 9"/>
          <p:cNvSpPr txBox="1">
            <a:spLocks noChangeArrowheads="1"/>
          </p:cNvSpPr>
          <p:nvPr/>
        </p:nvSpPr>
        <p:spPr bwMode="auto">
          <a:xfrm>
            <a:off x="4937125" y="3995738"/>
            <a:ext cx="220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4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25651" name="Line 19"/>
          <p:cNvSpPr>
            <a:spLocks noChangeShapeType="1"/>
          </p:cNvSpPr>
          <p:nvPr/>
        </p:nvSpPr>
        <p:spPr bwMode="auto">
          <a:xfrm>
            <a:off x="4992688" y="4233863"/>
            <a:ext cx="1476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292080" y="116632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Ectopic </a:t>
            </a:r>
            <a:r>
              <a:rPr lang="en-US" b="1" dirty="0" smtClean="0"/>
              <a:t>miR-34a substantially </a:t>
            </a:r>
            <a:r>
              <a:rPr lang="en-US" b="1" dirty="0"/>
              <a:t>induced S-phase cell cycle arrest and apoptosis in the HCC1806 </a:t>
            </a:r>
            <a:r>
              <a:rPr lang="en-US" b="1" dirty="0" smtClean="0"/>
              <a:t>cells.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22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4"/>
          <p:cNvGrpSpPr>
            <a:grpSpLocks/>
          </p:cNvGrpSpPr>
          <p:nvPr/>
        </p:nvGrpSpPr>
        <p:grpSpPr bwMode="auto">
          <a:xfrm>
            <a:off x="893763" y="685800"/>
            <a:ext cx="7793037" cy="3657600"/>
            <a:chOff x="893763" y="685800"/>
            <a:chExt cx="7793037" cy="3657600"/>
          </a:xfrm>
        </p:grpSpPr>
        <p:grpSp>
          <p:nvGrpSpPr>
            <p:cNvPr id="3076" name="Group 31"/>
            <p:cNvGrpSpPr>
              <a:grpSpLocks/>
            </p:cNvGrpSpPr>
            <p:nvPr/>
          </p:nvGrpSpPr>
          <p:grpSpPr bwMode="auto">
            <a:xfrm>
              <a:off x="4800600" y="1295373"/>
              <a:ext cx="3886200" cy="2819275"/>
              <a:chOff x="4800600" y="609600"/>
              <a:chExt cx="3886200" cy="2819400"/>
            </a:xfrm>
          </p:grpSpPr>
          <p:graphicFrame>
            <p:nvGraphicFramePr>
              <p:cNvPr id="28" name="Chart 27"/>
              <p:cNvGraphicFramePr>
                <a:graphicFrameLocks/>
              </p:cNvGraphicFramePr>
              <p:nvPr/>
            </p:nvGraphicFramePr>
            <p:xfrm>
              <a:off x="4800600" y="685800"/>
              <a:ext cx="38862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101" name="Text Box 7"/>
              <p:cNvSpPr txBox="1">
                <a:spLocks noChangeArrowheads="1"/>
              </p:cNvSpPr>
              <p:nvPr/>
            </p:nvSpPr>
            <p:spPr bwMode="auto">
              <a:xfrm>
                <a:off x="6960725" y="609600"/>
                <a:ext cx="2661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400">
                    <a:latin typeface="Times New Roman" charset="0"/>
                  </a:rPr>
                  <a:t>*</a:t>
                </a:r>
              </a:p>
            </p:txBody>
          </p:sp>
          <p:sp>
            <p:nvSpPr>
              <p:cNvPr id="3102" name="Text Box 7"/>
              <p:cNvSpPr txBox="1">
                <a:spLocks noChangeArrowheads="1"/>
              </p:cNvSpPr>
              <p:nvPr/>
            </p:nvSpPr>
            <p:spPr bwMode="auto">
              <a:xfrm>
                <a:off x="5886449" y="1419225"/>
                <a:ext cx="2661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400">
                    <a:latin typeface="Times New Roman" charset="0"/>
                  </a:rPr>
                  <a:t>*</a:t>
                </a:r>
              </a:p>
            </p:txBody>
          </p:sp>
          <p:sp>
            <p:nvSpPr>
              <p:cNvPr id="3103" name="Line 24"/>
              <p:cNvSpPr>
                <a:spLocks noChangeShapeType="1"/>
              </p:cNvSpPr>
              <p:nvPr/>
            </p:nvSpPr>
            <p:spPr bwMode="auto">
              <a:xfrm>
                <a:off x="6934198" y="838200"/>
                <a:ext cx="3200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Line 24"/>
              <p:cNvSpPr>
                <a:spLocks noChangeShapeType="1"/>
              </p:cNvSpPr>
              <p:nvPr/>
            </p:nvSpPr>
            <p:spPr bwMode="auto">
              <a:xfrm>
                <a:off x="5852160" y="1666874"/>
                <a:ext cx="3200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7" name="Group 33"/>
            <p:cNvGrpSpPr>
              <a:grpSpLocks/>
            </p:cNvGrpSpPr>
            <p:nvPr/>
          </p:nvGrpSpPr>
          <p:grpSpPr bwMode="auto">
            <a:xfrm>
              <a:off x="893763" y="685800"/>
              <a:ext cx="3602037" cy="3657600"/>
              <a:chOff x="893763" y="685800"/>
              <a:chExt cx="3602037" cy="3657600"/>
            </a:xfrm>
          </p:grpSpPr>
          <p:pic>
            <p:nvPicPr>
              <p:cNvPr id="3078" name="Picture 3" descr="1806_apoptosis_0002.jpg"/>
              <p:cNvPicPr>
                <a:picLocks noChangeAspect="1"/>
              </p:cNvPicPr>
              <p:nvPr/>
            </p:nvPicPr>
            <p:blipFill>
              <a:blip r:embed="rId4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51" t="50284" r="63826" b="33748"/>
              <a:stretch>
                <a:fillRect/>
              </a:stretch>
            </p:blipFill>
            <p:spPr bwMode="auto">
              <a:xfrm>
                <a:off x="1243013" y="1316010"/>
                <a:ext cx="1376362" cy="1246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9" name="Picture 4" descr="1806_apoptosis_0001.jpg"/>
              <p:cNvPicPr>
                <a:picLocks noChangeAspect="1"/>
              </p:cNvPicPr>
              <p:nvPr/>
            </p:nvPicPr>
            <p:blipFill>
              <a:blip r:embed="rId5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0" t="50481" r="63640" b="33382"/>
              <a:stretch>
                <a:fillRect/>
              </a:stretch>
            </p:blipFill>
            <p:spPr bwMode="auto">
              <a:xfrm>
                <a:off x="1262063" y="2906621"/>
                <a:ext cx="1357312" cy="1238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0" name="Picture 5" descr="1806_apoptosis_0003.jpg"/>
              <p:cNvPicPr>
                <a:picLocks noChangeAspect="1"/>
              </p:cNvPicPr>
              <p:nvPr/>
            </p:nvPicPr>
            <p:blipFill>
              <a:blip r:embed="rId6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08" t="50574" r="63640" b="33531"/>
              <a:stretch>
                <a:fillRect/>
              </a:stretch>
            </p:blipFill>
            <p:spPr bwMode="auto">
              <a:xfrm>
                <a:off x="2847975" y="1338234"/>
                <a:ext cx="1366838" cy="1233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1" name="Picture 6" descr="1806_apoptosis_0004.jpg"/>
              <p:cNvPicPr>
                <a:picLocks noChangeAspect="1"/>
              </p:cNvPicPr>
              <p:nvPr/>
            </p:nvPicPr>
            <p:blipFill>
              <a:blip r:embed="rId7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0" t="50679" r="63826" b="33334"/>
              <a:stretch>
                <a:fillRect/>
              </a:stretch>
            </p:blipFill>
            <p:spPr bwMode="auto">
              <a:xfrm>
                <a:off x="2857500" y="2906621"/>
                <a:ext cx="1357313" cy="1242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82" name="TextBox 7"/>
              <p:cNvSpPr txBox="1">
                <a:spLocks noChangeArrowheads="1"/>
              </p:cNvSpPr>
              <p:nvPr/>
            </p:nvSpPr>
            <p:spPr bwMode="auto">
              <a:xfrm>
                <a:off x="1776413" y="1066783"/>
                <a:ext cx="2082800" cy="276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200" b="1"/>
                  <a:t>24                                   96 </a:t>
                </a:r>
              </a:p>
            </p:txBody>
          </p:sp>
          <p:sp>
            <p:nvSpPr>
              <p:cNvPr id="3083" name="TextBox 8"/>
              <p:cNvSpPr txBox="1">
                <a:spLocks noChangeArrowheads="1"/>
              </p:cNvSpPr>
              <p:nvPr/>
            </p:nvSpPr>
            <p:spPr bwMode="auto">
              <a:xfrm rot="-5400000">
                <a:off x="3789386" y="1752547"/>
                <a:ext cx="1041354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200" b="1"/>
                  <a:t>Neg control</a:t>
                </a:r>
              </a:p>
            </p:txBody>
          </p:sp>
          <p:sp>
            <p:nvSpPr>
              <p:cNvPr id="3084" name="TextBox 9"/>
              <p:cNvSpPr txBox="1">
                <a:spLocks noChangeArrowheads="1"/>
              </p:cNvSpPr>
              <p:nvPr/>
            </p:nvSpPr>
            <p:spPr bwMode="auto">
              <a:xfrm rot="-5400000">
                <a:off x="3967180" y="3368556"/>
                <a:ext cx="78101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200" b="1"/>
                  <a:t>miR-34a</a:t>
                </a:r>
              </a:p>
            </p:txBody>
          </p:sp>
          <p:sp>
            <p:nvSpPr>
              <p:cNvPr id="3085" name="Text Box 15"/>
              <p:cNvSpPr txBox="1">
                <a:spLocks noChangeArrowheads="1"/>
              </p:cNvSpPr>
              <p:nvPr/>
            </p:nvSpPr>
            <p:spPr bwMode="auto">
              <a:xfrm>
                <a:off x="893763" y="685800"/>
                <a:ext cx="31451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/>
                  <a:t>D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 bwMode="auto">
              <a:xfrm>
                <a:off x="1704975" y="1063625"/>
                <a:ext cx="2057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87" name="TextBox 82"/>
              <p:cNvSpPr txBox="1">
                <a:spLocks noChangeArrowheads="1"/>
              </p:cNvSpPr>
              <p:nvPr/>
            </p:nvSpPr>
            <p:spPr bwMode="auto">
              <a:xfrm>
                <a:off x="1804988" y="758822"/>
                <a:ext cx="1928812" cy="276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Hours post-transfection</a:t>
                </a:r>
              </a:p>
            </p:txBody>
          </p:sp>
          <p:sp>
            <p:nvSpPr>
              <p:cNvPr id="3088" name="TextBox 18"/>
              <p:cNvSpPr txBox="1">
                <a:spLocks noChangeArrowheads="1"/>
              </p:cNvSpPr>
              <p:nvPr/>
            </p:nvSpPr>
            <p:spPr bwMode="auto">
              <a:xfrm>
                <a:off x="3276600" y="4097190"/>
                <a:ext cx="606256" cy="246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/>
                  <a:t>FITC-A</a:t>
                </a:r>
              </a:p>
            </p:txBody>
          </p:sp>
          <p:sp>
            <p:nvSpPr>
              <p:cNvPr id="3089" name="TextBox 19"/>
              <p:cNvSpPr txBox="1">
                <a:spLocks noChangeArrowheads="1"/>
              </p:cNvSpPr>
              <p:nvPr/>
            </p:nvSpPr>
            <p:spPr bwMode="auto">
              <a:xfrm rot="-5400000">
                <a:off x="2496302" y="3287590"/>
                <a:ext cx="55173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PE-A</a:t>
                </a:r>
              </a:p>
            </p:txBody>
          </p:sp>
          <p:sp>
            <p:nvSpPr>
              <p:cNvPr id="3090" name="TextBox 20"/>
              <p:cNvSpPr txBox="1">
                <a:spLocks noChangeArrowheads="1"/>
              </p:cNvSpPr>
              <p:nvPr/>
            </p:nvSpPr>
            <p:spPr bwMode="auto">
              <a:xfrm>
                <a:off x="3319459" y="2524036"/>
                <a:ext cx="606256" cy="246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/>
                  <a:t>FITC-A</a:t>
                </a:r>
              </a:p>
            </p:txBody>
          </p:sp>
          <p:sp>
            <p:nvSpPr>
              <p:cNvPr id="3091" name="TextBox 21"/>
              <p:cNvSpPr txBox="1">
                <a:spLocks noChangeArrowheads="1"/>
              </p:cNvSpPr>
              <p:nvPr/>
            </p:nvSpPr>
            <p:spPr bwMode="auto">
              <a:xfrm>
                <a:off x="1776407" y="2504985"/>
                <a:ext cx="606256" cy="246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/>
                  <a:t>FITC-A</a:t>
                </a:r>
              </a:p>
            </p:txBody>
          </p:sp>
          <p:sp>
            <p:nvSpPr>
              <p:cNvPr id="3092" name="TextBox 22"/>
              <p:cNvSpPr txBox="1">
                <a:spLocks noChangeArrowheads="1"/>
              </p:cNvSpPr>
              <p:nvPr/>
            </p:nvSpPr>
            <p:spPr bwMode="auto">
              <a:xfrm>
                <a:off x="1709725" y="4078131"/>
                <a:ext cx="606256" cy="246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b="1"/>
                  <a:t>FITC-A</a:t>
                </a:r>
              </a:p>
            </p:txBody>
          </p:sp>
          <p:sp>
            <p:nvSpPr>
              <p:cNvPr id="3093" name="TextBox 23"/>
              <p:cNvSpPr txBox="1">
                <a:spLocks noChangeArrowheads="1"/>
              </p:cNvSpPr>
              <p:nvPr/>
            </p:nvSpPr>
            <p:spPr bwMode="auto">
              <a:xfrm rot="-5400000">
                <a:off x="910381" y="3306633"/>
                <a:ext cx="55173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PE-A</a:t>
                </a:r>
              </a:p>
            </p:txBody>
          </p:sp>
          <p:sp>
            <p:nvSpPr>
              <p:cNvPr id="3094" name="TextBox 24"/>
              <p:cNvSpPr txBox="1">
                <a:spLocks noChangeArrowheads="1"/>
              </p:cNvSpPr>
              <p:nvPr/>
            </p:nvSpPr>
            <p:spPr bwMode="auto">
              <a:xfrm rot="-5400000">
                <a:off x="2491539" y="1723237"/>
                <a:ext cx="55173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PE-A</a:t>
                </a:r>
              </a:p>
            </p:txBody>
          </p:sp>
          <p:sp>
            <p:nvSpPr>
              <p:cNvPr id="3095" name="TextBox 25"/>
              <p:cNvSpPr txBox="1">
                <a:spLocks noChangeArrowheads="1"/>
              </p:cNvSpPr>
              <p:nvPr/>
            </p:nvSpPr>
            <p:spPr bwMode="auto">
              <a:xfrm rot="-5400000">
                <a:off x="900858" y="1675625"/>
                <a:ext cx="55173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PE-A</a:t>
                </a:r>
              </a:p>
            </p:txBody>
          </p:sp>
          <p:sp>
            <p:nvSpPr>
              <p:cNvPr id="3096" name="TextBox 28"/>
              <p:cNvSpPr txBox="1">
                <a:spLocks noChangeArrowheads="1"/>
              </p:cNvSpPr>
              <p:nvPr/>
            </p:nvSpPr>
            <p:spPr bwMode="auto">
              <a:xfrm>
                <a:off x="1981200" y="2057400"/>
                <a:ext cx="56938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1.25%</a:t>
                </a:r>
              </a:p>
            </p:txBody>
          </p:sp>
          <p:sp>
            <p:nvSpPr>
              <p:cNvPr id="3097" name="TextBox 29"/>
              <p:cNvSpPr txBox="1">
                <a:spLocks noChangeArrowheads="1"/>
              </p:cNvSpPr>
              <p:nvPr/>
            </p:nvSpPr>
            <p:spPr bwMode="auto">
              <a:xfrm>
                <a:off x="1981200" y="3668712"/>
                <a:ext cx="495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2.3%</a:t>
                </a:r>
              </a:p>
            </p:txBody>
          </p:sp>
          <p:sp>
            <p:nvSpPr>
              <p:cNvPr id="3098" name="TextBox 30"/>
              <p:cNvSpPr txBox="1">
                <a:spLocks noChangeArrowheads="1"/>
              </p:cNvSpPr>
              <p:nvPr/>
            </p:nvSpPr>
            <p:spPr bwMode="auto">
              <a:xfrm>
                <a:off x="3581400" y="2057400"/>
                <a:ext cx="495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2.1%</a:t>
                </a:r>
              </a:p>
            </p:txBody>
          </p:sp>
          <p:sp>
            <p:nvSpPr>
              <p:cNvPr id="3099" name="TextBox 31"/>
              <p:cNvSpPr txBox="1">
                <a:spLocks noChangeArrowheads="1"/>
              </p:cNvSpPr>
              <p:nvPr/>
            </p:nvSpPr>
            <p:spPr bwMode="auto">
              <a:xfrm>
                <a:off x="3581400" y="3668712"/>
                <a:ext cx="495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/>
                  <a:t>3.9%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885950" y="47251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transient transfection assays confirmed the effect of miR-34a on apoptosis </a:t>
            </a:r>
          </a:p>
        </p:txBody>
      </p:sp>
    </p:spTree>
    <p:extLst>
      <p:ext uri="{BB962C8B-B14F-4D97-AF65-F5344CB8AC3E}">
        <p14:creationId xmlns:p14="http://schemas.microsoft.com/office/powerpoint/2010/main" val="15770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6" descr="vegf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2" t="33141" r="37074" b="61015"/>
          <a:stretch>
            <a:fillRect/>
          </a:stretch>
        </p:blipFill>
        <p:spPr bwMode="auto">
          <a:xfrm>
            <a:off x="2125315" y="1344294"/>
            <a:ext cx="647700" cy="3460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2809528" y="1387156"/>
            <a:ext cx="604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VEGF</a:t>
            </a: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 rot="-5400000">
            <a:off x="2080866" y="626743"/>
            <a:ext cx="66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80000"/>
              </a:lnSpc>
            </a:pPr>
            <a:r>
              <a:rPr lang="en-US" altLang="zh-CN" sz="1200" b="1"/>
              <a:t>Dox(-)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zh-CN" sz="1200" b="1"/>
              <a:t>Dox(+)</a:t>
            </a:r>
          </a:p>
        </p:txBody>
      </p:sp>
      <p:pic>
        <p:nvPicPr>
          <p:cNvPr id="25606" name="Picture 12" descr="plk1-1"/>
          <p:cNvPicPr>
            <a:picLocks noChangeAspect="1" noChangeArrowheads="1"/>
          </p:cNvPicPr>
          <p:nvPr/>
        </p:nvPicPr>
        <p:blipFill>
          <a:blip r:embed="rId4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3" t="28152" r="56471" b="66003"/>
          <a:stretch>
            <a:fillRect/>
          </a:stretch>
        </p:blipFill>
        <p:spPr bwMode="auto">
          <a:xfrm>
            <a:off x="2128490" y="1760219"/>
            <a:ext cx="647700" cy="3794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8" descr="actin-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6" t="38293" r="49931" b="55861"/>
          <a:stretch>
            <a:fillRect/>
          </a:stretch>
        </p:blipFill>
        <p:spPr bwMode="auto">
          <a:xfrm>
            <a:off x="2125315" y="5865494"/>
            <a:ext cx="647700" cy="3270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Text Box 22"/>
          <p:cNvSpPr txBox="1">
            <a:spLocks noChangeArrowheads="1"/>
          </p:cNvSpPr>
          <p:nvPr/>
        </p:nvSpPr>
        <p:spPr bwMode="auto">
          <a:xfrm>
            <a:off x="2792065" y="5887719"/>
            <a:ext cx="569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Actin</a:t>
            </a:r>
          </a:p>
        </p:txBody>
      </p:sp>
      <p:sp>
        <p:nvSpPr>
          <p:cNvPr id="25609" name="Text Box 23"/>
          <p:cNvSpPr txBox="1">
            <a:spLocks noChangeArrowheads="1"/>
          </p:cNvSpPr>
          <p:nvPr/>
        </p:nvSpPr>
        <p:spPr bwMode="auto">
          <a:xfrm>
            <a:off x="2812703" y="1815781"/>
            <a:ext cx="577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PLK1</a:t>
            </a:r>
          </a:p>
        </p:txBody>
      </p:sp>
      <p:pic>
        <p:nvPicPr>
          <p:cNvPr id="25610" name="Picture 21" descr="BCL2-1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0" t="75923" r="34470" b="18233"/>
          <a:stretch>
            <a:fillRect/>
          </a:stretch>
        </p:blipFill>
        <p:spPr bwMode="auto">
          <a:xfrm>
            <a:off x="2128490" y="2196781"/>
            <a:ext cx="647700" cy="3397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1" name="Text Box 24"/>
          <p:cNvSpPr txBox="1">
            <a:spLocks noChangeArrowheads="1"/>
          </p:cNvSpPr>
          <p:nvPr/>
        </p:nvSpPr>
        <p:spPr bwMode="auto">
          <a:xfrm>
            <a:off x="2812703" y="2225356"/>
            <a:ext cx="58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BCL2</a:t>
            </a:r>
          </a:p>
        </p:txBody>
      </p:sp>
      <p:pic>
        <p:nvPicPr>
          <p:cNvPr id="25612" name="Picture 29" descr="notch1_30s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4" t="26546" r="48380" b="67610"/>
          <a:stretch>
            <a:fillRect/>
          </a:stretch>
        </p:blipFill>
        <p:spPr bwMode="auto">
          <a:xfrm>
            <a:off x="2122140" y="5089206"/>
            <a:ext cx="647700" cy="3317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Text Box 30"/>
          <p:cNvSpPr txBox="1">
            <a:spLocks noChangeArrowheads="1"/>
          </p:cNvSpPr>
          <p:nvPr/>
        </p:nvSpPr>
        <p:spPr bwMode="auto">
          <a:xfrm>
            <a:off x="2792065" y="5116194"/>
            <a:ext cx="70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Notch1</a:t>
            </a:r>
          </a:p>
        </p:txBody>
      </p:sp>
      <p:sp>
        <p:nvSpPr>
          <p:cNvPr id="25614" name="Text Box 31"/>
          <p:cNvSpPr txBox="1">
            <a:spLocks noChangeArrowheads="1"/>
          </p:cNvSpPr>
          <p:nvPr/>
        </p:nvSpPr>
        <p:spPr bwMode="auto">
          <a:xfrm>
            <a:off x="1706215" y="596581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F</a:t>
            </a:r>
          </a:p>
        </p:txBody>
      </p:sp>
      <p:pic>
        <p:nvPicPr>
          <p:cNvPr id="25615" name="Picture 33" descr="cdk6_5min"/>
          <p:cNvPicPr>
            <a:picLocks noChangeAspect="1" noChangeArrowheads="1"/>
          </p:cNvPicPr>
          <p:nvPr/>
        </p:nvPicPr>
        <p:blipFill>
          <a:blip r:embed="rId8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39458" r="42229" b="55861"/>
          <a:stretch>
            <a:fillRect/>
          </a:stretch>
        </p:blipFill>
        <p:spPr bwMode="auto">
          <a:xfrm>
            <a:off x="2120553" y="5492431"/>
            <a:ext cx="647700" cy="309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6" name="Text Box 34"/>
          <p:cNvSpPr txBox="1">
            <a:spLocks noChangeArrowheads="1"/>
          </p:cNvSpPr>
          <p:nvPr/>
        </p:nvSpPr>
        <p:spPr bwMode="auto">
          <a:xfrm>
            <a:off x="2787303" y="5497194"/>
            <a:ext cx="601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CDK6</a:t>
            </a:r>
          </a:p>
        </p:txBody>
      </p:sp>
      <p:pic>
        <p:nvPicPr>
          <p:cNvPr id="25617" name="Picture 37" descr="E2F1_30sec"/>
          <p:cNvPicPr>
            <a:picLocks noChangeAspect="1" noChangeArrowheads="1"/>
          </p:cNvPicPr>
          <p:nvPr/>
        </p:nvPicPr>
        <p:blipFill>
          <a:blip r:embed="rId9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 t="45775" r="38959" b="48878"/>
          <a:stretch>
            <a:fillRect/>
          </a:stretch>
        </p:blipFill>
        <p:spPr bwMode="auto">
          <a:xfrm>
            <a:off x="2123728" y="2601594"/>
            <a:ext cx="647700" cy="323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8" name="Text Box 38"/>
          <p:cNvSpPr txBox="1">
            <a:spLocks noChangeArrowheads="1"/>
          </p:cNvSpPr>
          <p:nvPr/>
        </p:nvSpPr>
        <p:spPr bwMode="auto">
          <a:xfrm>
            <a:off x="2809528" y="2653981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E2F1</a:t>
            </a:r>
          </a:p>
        </p:txBody>
      </p:sp>
      <p:pic>
        <p:nvPicPr>
          <p:cNvPr id="25619" name="Picture 36" descr="14=3=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6" t="61736" r="26546" b="33583"/>
          <a:stretch>
            <a:fillRect/>
          </a:stretch>
        </p:blipFill>
        <p:spPr bwMode="auto">
          <a:xfrm>
            <a:off x="2123728" y="4397056"/>
            <a:ext cx="647700" cy="273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0" name="Text Box 38"/>
          <p:cNvSpPr txBox="1">
            <a:spLocks noChangeArrowheads="1"/>
          </p:cNvSpPr>
          <p:nvPr/>
        </p:nvSpPr>
        <p:spPr bwMode="auto">
          <a:xfrm>
            <a:off x="2796828" y="4389119"/>
            <a:ext cx="833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14-3-3</a:t>
            </a:r>
            <a:r>
              <a:rPr lang="el-GR" altLang="zh-CN" sz="1200" b="1"/>
              <a:t>ζ</a:t>
            </a:r>
            <a:r>
              <a:rPr lang="en-US" altLang="zh-CN" sz="1200" b="1"/>
              <a:t>/</a:t>
            </a:r>
            <a:r>
              <a:rPr lang="el-GR" altLang="zh-CN" sz="1200" b="1"/>
              <a:t>δ</a:t>
            </a:r>
            <a:endParaRPr lang="en-US" altLang="zh-CN" sz="1200" b="1"/>
          </a:p>
        </p:txBody>
      </p:sp>
      <p:pic>
        <p:nvPicPr>
          <p:cNvPr id="25621" name="Picture 40" descr="AXL-GOOD"/>
          <p:cNvPicPr>
            <a:picLocks noChangeAspect="1" noChangeArrowheads="1"/>
          </p:cNvPicPr>
          <p:nvPr/>
        </p:nvPicPr>
        <p:blipFill>
          <a:blip r:embed="rId11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8" t="69937" r="35912" b="24217"/>
          <a:stretch>
            <a:fillRect/>
          </a:stretch>
        </p:blipFill>
        <p:spPr bwMode="auto">
          <a:xfrm>
            <a:off x="2123728" y="4025581"/>
            <a:ext cx="647700" cy="304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2" name="Text Box 43"/>
          <p:cNvSpPr txBox="1">
            <a:spLocks noChangeArrowheads="1"/>
          </p:cNvSpPr>
          <p:nvPr/>
        </p:nvSpPr>
        <p:spPr bwMode="auto">
          <a:xfrm>
            <a:off x="2793653" y="4058919"/>
            <a:ext cx="577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AXL1</a:t>
            </a:r>
          </a:p>
        </p:txBody>
      </p:sp>
      <p:pic>
        <p:nvPicPr>
          <p:cNvPr id="25623" name="Picture 44" descr="DJ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9" t="30037" r="30037" b="64064"/>
          <a:stretch>
            <a:fillRect/>
          </a:stretch>
        </p:blipFill>
        <p:spPr bwMode="auto">
          <a:xfrm>
            <a:off x="2123728" y="2981006"/>
            <a:ext cx="647700" cy="2889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4" name="Text Box 45"/>
          <p:cNvSpPr txBox="1">
            <a:spLocks noChangeArrowheads="1"/>
          </p:cNvSpPr>
          <p:nvPr/>
        </p:nvSpPr>
        <p:spPr bwMode="auto">
          <a:xfrm>
            <a:off x="2798415" y="2987356"/>
            <a:ext cx="515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DJ-1</a:t>
            </a:r>
          </a:p>
        </p:txBody>
      </p:sp>
      <p:pic>
        <p:nvPicPr>
          <p:cNvPr id="25625" name="Picture 46" descr="ANTI-TPD5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8" t="31256" r="34747" b="64064"/>
          <a:stretch>
            <a:fillRect/>
          </a:stretch>
        </p:blipFill>
        <p:spPr bwMode="auto">
          <a:xfrm>
            <a:off x="2123728" y="4741544"/>
            <a:ext cx="647700" cy="2873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6" name="Text Box 47"/>
          <p:cNvSpPr txBox="1">
            <a:spLocks noChangeArrowheads="1"/>
          </p:cNvSpPr>
          <p:nvPr/>
        </p:nvSpPr>
        <p:spPr bwMode="auto">
          <a:xfrm>
            <a:off x="2792065" y="4754244"/>
            <a:ext cx="661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TPD52</a:t>
            </a:r>
          </a:p>
        </p:txBody>
      </p:sp>
      <p:sp>
        <p:nvSpPr>
          <p:cNvPr id="25627" name="Rectangle 47"/>
          <p:cNvSpPr>
            <a:spLocks noChangeArrowheads="1"/>
          </p:cNvSpPr>
          <p:nvPr/>
        </p:nvSpPr>
        <p:spPr bwMode="auto">
          <a:xfrm>
            <a:off x="2066578" y="1296669"/>
            <a:ext cx="762000" cy="26749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zh-CN" altLang="en-US" sz="1800">
              <a:ea typeface="宋体" charset="-122"/>
            </a:endParaRPr>
          </a:p>
        </p:txBody>
      </p:sp>
      <p:pic>
        <p:nvPicPr>
          <p:cNvPr id="25642" name="Picture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t="47568" r="58916" b="46928"/>
          <a:stretch>
            <a:fillRect/>
          </a:stretch>
        </p:blipFill>
        <p:spPr bwMode="auto">
          <a:xfrm>
            <a:off x="2123728" y="3339781"/>
            <a:ext cx="649287" cy="2603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43" name="Text Box 45"/>
          <p:cNvSpPr txBox="1">
            <a:spLocks noChangeArrowheads="1"/>
          </p:cNvSpPr>
          <p:nvPr/>
        </p:nvSpPr>
        <p:spPr bwMode="auto">
          <a:xfrm>
            <a:off x="2790478" y="3339781"/>
            <a:ext cx="593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NOL1</a:t>
            </a:r>
          </a:p>
        </p:txBody>
      </p:sp>
      <p:pic>
        <p:nvPicPr>
          <p:cNvPr id="25644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53926" r="60822" b="29381"/>
          <a:stretch>
            <a:fillRect/>
          </a:stretch>
        </p:blipFill>
        <p:spPr bwMode="auto">
          <a:xfrm>
            <a:off x="2123728" y="3668394"/>
            <a:ext cx="649287" cy="2444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45" name="Text Box 45"/>
          <p:cNvSpPr txBox="1">
            <a:spLocks noChangeArrowheads="1"/>
          </p:cNvSpPr>
          <p:nvPr/>
        </p:nvSpPr>
        <p:spPr bwMode="auto">
          <a:xfrm>
            <a:off x="2787303" y="3596956"/>
            <a:ext cx="58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CTR1</a:t>
            </a:r>
          </a:p>
        </p:txBody>
      </p:sp>
      <p:sp>
        <p:nvSpPr>
          <p:cNvPr id="2" name="Rectangle 1"/>
          <p:cNvSpPr/>
          <p:nvPr/>
        </p:nvSpPr>
        <p:spPr>
          <a:xfrm>
            <a:off x="3923928" y="169430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we selectively determined the expression of several validated miR-34a targets, including positive </a:t>
            </a:r>
            <a:r>
              <a:rPr lang="en-US" dirty="0" err="1"/>
              <a:t>angiogenic</a:t>
            </a:r>
            <a:r>
              <a:rPr lang="en-US" dirty="0"/>
              <a:t> regulators (VEGF, Notch1), positive cell cycle regulators (E2F1, CDK6, PLK1), and an anti-apoptotic/survival regulator (Bcl2).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Western </a:t>
            </a:r>
            <a:r>
              <a:rPr lang="en-US" dirty="0"/>
              <a:t>blot analysis showed a remarkable reduction in the levels of these proteins in HCC1806 cells </a:t>
            </a:r>
            <a:r>
              <a:rPr lang="en-US" dirty="0" err="1"/>
              <a:t>inducibly</a:t>
            </a:r>
            <a:r>
              <a:rPr lang="en-US" dirty="0"/>
              <a:t> expressing </a:t>
            </a:r>
            <a:r>
              <a:rPr lang="en-US" dirty="0" smtClean="0"/>
              <a:t>miR-34a.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6019801" y="985859"/>
            <a:ext cx="19142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ea typeface="宋体" charset="-122"/>
              </a:rPr>
              <a:t>Differential spots/2DE</a:t>
            </a:r>
          </a:p>
        </p:txBody>
      </p:sp>
      <p:sp>
        <p:nvSpPr>
          <p:cNvPr id="11287" name="Oval 7"/>
          <p:cNvSpPr>
            <a:spLocks noChangeArrowheads="1"/>
          </p:cNvSpPr>
          <p:nvPr/>
        </p:nvSpPr>
        <p:spPr bwMode="auto">
          <a:xfrm>
            <a:off x="6178550" y="1416071"/>
            <a:ext cx="1008063" cy="936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288" name="Oval 8"/>
          <p:cNvSpPr>
            <a:spLocks noChangeArrowheads="1"/>
          </p:cNvSpPr>
          <p:nvPr/>
        </p:nvSpPr>
        <p:spPr bwMode="auto">
          <a:xfrm>
            <a:off x="6826250" y="1416071"/>
            <a:ext cx="1008063" cy="936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289" name="Text Box 9"/>
          <p:cNvSpPr txBox="1">
            <a:spLocks noChangeArrowheads="1"/>
          </p:cNvSpPr>
          <p:nvPr/>
        </p:nvSpPr>
        <p:spPr bwMode="auto">
          <a:xfrm>
            <a:off x="6378575" y="1487508"/>
            <a:ext cx="14253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800" b="1" dirty="0">
                <a:ea typeface="宋体" charset="-122"/>
              </a:rPr>
              <a:t>miR-34a         </a:t>
            </a:r>
            <a:r>
              <a:rPr lang="en-US" altLang="zh-CN" sz="800" b="1" dirty="0" smtClean="0">
                <a:ea typeface="宋体" charset="-122"/>
              </a:rPr>
              <a:t>Met-</a:t>
            </a:r>
            <a:r>
              <a:rPr lang="en-US" altLang="zh-CN" sz="800" b="1" dirty="0" err="1" smtClean="0">
                <a:ea typeface="宋体" charset="-122"/>
              </a:rPr>
              <a:t>shRNA</a:t>
            </a:r>
            <a:endParaRPr lang="en-US" altLang="zh-CN" sz="800" b="1" dirty="0">
              <a:ea typeface="宋体" charset="-122"/>
            </a:endParaRPr>
          </a:p>
        </p:txBody>
      </p:sp>
      <p:sp>
        <p:nvSpPr>
          <p:cNvPr id="11290" name="Text Box 10"/>
          <p:cNvSpPr txBox="1">
            <a:spLocks noChangeArrowheads="1"/>
          </p:cNvSpPr>
          <p:nvPr/>
        </p:nvSpPr>
        <p:spPr bwMode="auto">
          <a:xfrm>
            <a:off x="6300192" y="1758971"/>
            <a:ext cx="1327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ea typeface="宋体" charset="-122"/>
              </a:rPr>
              <a:t>29       4      32</a:t>
            </a:r>
          </a:p>
        </p:txBody>
      </p:sp>
      <p:sp>
        <p:nvSpPr>
          <p:cNvPr id="11291" name="Text Box 11"/>
          <p:cNvSpPr txBox="1">
            <a:spLocks noChangeArrowheads="1"/>
          </p:cNvSpPr>
          <p:nvPr/>
        </p:nvSpPr>
        <p:spPr bwMode="auto">
          <a:xfrm>
            <a:off x="6178551" y="2351110"/>
            <a:ext cx="1478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>
                <a:ea typeface="宋体" charset="-122"/>
              </a:rPr>
              <a:t>Upregulated genes</a:t>
            </a:r>
          </a:p>
          <a:p>
            <a:r>
              <a:rPr lang="en-US" altLang="zh-CN" sz="1200">
                <a:ea typeface="宋体" charset="-122"/>
              </a:rPr>
              <a:t>(≧1.7 or p&lt; 0.05)</a:t>
            </a:r>
          </a:p>
        </p:txBody>
      </p:sp>
      <p:sp>
        <p:nvSpPr>
          <p:cNvPr id="11282" name="Oval 13"/>
          <p:cNvSpPr>
            <a:spLocks noChangeArrowheads="1"/>
          </p:cNvSpPr>
          <p:nvPr/>
        </p:nvSpPr>
        <p:spPr bwMode="auto">
          <a:xfrm>
            <a:off x="6178550" y="3132159"/>
            <a:ext cx="1008063" cy="936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283" name="Oval 14"/>
          <p:cNvSpPr>
            <a:spLocks noChangeArrowheads="1"/>
          </p:cNvSpPr>
          <p:nvPr/>
        </p:nvSpPr>
        <p:spPr bwMode="auto">
          <a:xfrm>
            <a:off x="6826250" y="3132159"/>
            <a:ext cx="1008063" cy="936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284" name="Text Box 15"/>
          <p:cNvSpPr txBox="1">
            <a:spLocks noChangeArrowheads="1"/>
          </p:cNvSpPr>
          <p:nvPr/>
        </p:nvSpPr>
        <p:spPr bwMode="auto">
          <a:xfrm>
            <a:off x="6356623" y="3203595"/>
            <a:ext cx="14557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800" b="1" dirty="0">
                <a:ea typeface="宋体" charset="-122"/>
              </a:rPr>
              <a:t>miR-34a          </a:t>
            </a:r>
            <a:r>
              <a:rPr lang="en-US" altLang="zh-CN" sz="800" b="1" dirty="0" smtClean="0">
                <a:ea typeface="宋体" charset="-122"/>
              </a:rPr>
              <a:t>Met-</a:t>
            </a:r>
            <a:r>
              <a:rPr lang="en-US" altLang="zh-CN" sz="800" b="1" dirty="0" err="1" smtClean="0">
                <a:ea typeface="宋体" charset="-122"/>
              </a:rPr>
              <a:t>shRNA</a:t>
            </a:r>
            <a:endParaRPr lang="en-US" altLang="zh-CN" sz="800" b="1" dirty="0">
              <a:ea typeface="宋体" charset="-122"/>
            </a:endParaRPr>
          </a:p>
        </p:txBody>
      </p:sp>
      <p:sp>
        <p:nvSpPr>
          <p:cNvPr id="11285" name="Text Box 16"/>
          <p:cNvSpPr txBox="1">
            <a:spLocks noChangeArrowheads="1"/>
          </p:cNvSpPr>
          <p:nvPr/>
        </p:nvSpPr>
        <p:spPr bwMode="auto">
          <a:xfrm>
            <a:off x="6478588" y="3475058"/>
            <a:ext cx="12282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ea typeface="宋体" charset="-122"/>
              </a:rPr>
              <a:t>9       2      27</a:t>
            </a:r>
          </a:p>
        </p:txBody>
      </p:sp>
      <p:sp>
        <p:nvSpPr>
          <p:cNvPr id="11286" name="Text Box 17"/>
          <p:cNvSpPr txBox="1">
            <a:spLocks noChangeArrowheads="1"/>
          </p:cNvSpPr>
          <p:nvPr/>
        </p:nvSpPr>
        <p:spPr bwMode="auto">
          <a:xfrm>
            <a:off x="6105526" y="4067197"/>
            <a:ext cx="1673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>
                <a:ea typeface="宋体" charset="-122"/>
              </a:rPr>
              <a:t>Downregulated genes</a:t>
            </a:r>
          </a:p>
          <a:p>
            <a:r>
              <a:rPr lang="en-US" altLang="zh-CN" sz="1200">
                <a:ea typeface="宋体" charset="-122"/>
              </a:rPr>
              <a:t>(</a:t>
            </a:r>
            <a:r>
              <a:rPr lang="en-US" altLang="zh-CN" sz="1200">
                <a:latin typeface="宋体" charset="-122"/>
                <a:ea typeface="宋体" charset="-122"/>
              </a:rPr>
              <a:t>≦-</a:t>
            </a:r>
            <a:r>
              <a:rPr lang="en-US" altLang="zh-CN" sz="1200">
                <a:ea typeface="宋体" charset="-122"/>
              </a:rPr>
              <a:t>1.7 or p&lt; 0.05)</a:t>
            </a:r>
          </a:p>
        </p:txBody>
      </p:sp>
      <p:pic>
        <p:nvPicPr>
          <p:cNvPr id="11270" name="Picture 20" descr="LF724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1" y="346095"/>
            <a:ext cx="21590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22" descr="LF724_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0051" y="346097"/>
            <a:ext cx="21590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24" descr="LF724_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851" y="3243283"/>
            <a:ext cx="21590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6" descr="LF724_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0051" y="3243283"/>
            <a:ext cx="21590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20"/>
          <p:cNvSpPr txBox="1">
            <a:spLocks noChangeArrowheads="1"/>
          </p:cNvSpPr>
          <p:nvPr/>
        </p:nvSpPr>
        <p:spPr bwMode="auto">
          <a:xfrm>
            <a:off x="376100" y="-27384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A</a:t>
            </a:r>
          </a:p>
        </p:txBody>
      </p:sp>
      <p:sp>
        <p:nvSpPr>
          <p:cNvPr id="11275" name="Text Box 21"/>
          <p:cNvSpPr txBox="1">
            <a:spLocks noChangeArrowheads="1"/>
          </p:cNvSpPr>
          <p:nvPr/>
        </p:nvSpPr>
        <p:spPr bwMode="auto">
          <a:xfrm>
            <a:off x="5745162" y="887016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B</a:t>
            </a:r>
          </a:p>
        </p:txBody>
      </p:sp>
      <p:sp>
        <p:nvSpPr>
          <p:cNvPr id="11276" name="Line 22"/>
          <p:cNvSpPr>
            <a:spLocks noChangeShapeType="1"/>
          </p:cNvSpPr>
          <p:nvPr/>
        </p:nvSpPr>
        <p:spPr bwMode="auto">
          <a:xfrm>
            <a:off x="730250" y="311170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Line 23"/>
          <p:cNvSpPr>
            <a:spLocks noChangeShapeType="1"/>
          </p:cNvSpPr>
          <p:nvPr/>
        </p:nvSpPr>
        <p:spPr bwMode="auto">
          <a:xfrm>
            <a:off x="2940050" y="311170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Text Box 24"/>
          <p:cNvSpPr txBox="1">
            <a:spLocks noChangeArrowheads="1"/>
          </p:cNvSpPr>
          <p:nvPr/>
        </p:nvSpPr>
        <p:spPr bwMode="auto">
          <a:xfrm>
            <a:off x="1519238" y="34946"/>
            <a:ext cx="2799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/>
              <a:t>Dox(-)                                       Dox(+)</a:t>
            </a:r>
          </a:p>
        </p:txBody>
      </p:sp>
      <p:sp>
        <p:nvSpPr>
          <p:cNvPr id="11279" name="Line 25"/>
          <p:cNvSpPr>
            <a:spLocks noChangeShapeType="1"/>
          </p:cNvSpPr>
          <p:nvPr/>
        </p:nvSpPr>
        <p:spPr bwMode="auto">
          <a:xfrm>
            <a:off x="730250" y="3194070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Line 26"/>
          <p:cNvSpPr>
            <a:spLocks noChangeShapeType="1"/>
          </p:cNvSpPr>
          <p:nvPr/>
        </p:nvSpPr>
        <p:spPr bwMode="auto">
          <a:xfrm>
            <a:off x="2940050" y="3194070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Text Box 27"/>
          <p:cNvSpPr txBox="1">
            <a:spLocks noChangeArrowheads="1"/>
          </p:cNvSpPr>
          <p:nvPr/>
        </p:nvSpPr>
        <p:spPr bwMode="auto">
          <a:xfrm>
            <a:off x="1117601" y="2901972"/>
            <a:ext cx="3407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/>
              <a:t>Control shRNA                              Met-shRNA</a:t>
            </a:r>
          </a:p>
        </p:txBody>
      </p:sp>
      <p:sp>
        <p:nvSpPr>
          <p:cNvPr id="2" name="Rectangle 1"/>
          <p:cNvSpPr/>
          <p:nvPr/>
        </p:nvSpPr>
        <p:spPr>
          <a:xfrm>
            <a:off x="59688" y="5661248"/>
            <a:ext cx="9084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used 2DE/MALDI-TOF analysis to identify six differentially expressed proteins in both HCC1806 cells </a:t>
            </a:r>
            <a:r>
              <a:rPr lang="en-US" dirty="0" err="1"/>
              <a:t>inducibly</a:t>
            </a:r>
            <a:r>
              <a:rPr lang="en-US" dirty="0"/>
              <a:t> expressing miR-34a and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-knockdown </a:t>
            </a:r>
            <a:r>
              <a:rPr lang="en-US" dirty="0" smtClean="0"/>
              <a:t>cells. Three proteins were confirmed </a:t>
            </a:r>
            <a:r>
              <a:rPr lang="en-US" dirty="0"/>
              <a:t>by Western blotting: 14-3-3 </a:t>
            </a:r>
            <a:r>
              <a:rPr lang="en-US" dirty="0" smtClean="0"/>
              <a:t>zeta/delta, TPD52 and DJ-1.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41"/>
          <p:cNvGrpSpPr>
            <a:grpSpLocks/>
          </p:cNvGrpSpPr>
          <p:nvPr/>
        </p:nvGrpSpPr>
        <p:grpSpPr bwMode="auto">
          <a:xfrm>
            <a:off x="56864" y="2971800"/>
            <a:ext cx="2628900" cy="1987550"/>
            <a:chOff x="533400" y="3200400"/>
            <a:chExt cx="2628887" cy="1986729"/>
          </a:xfrm>
        </p:grpSpPr>
        <p:sp>
          <p:nvSpPr>
            <p:cNvPr id="27684" name="Text Box 4"/>
            <p:cNvSpPr txBox="1">
              <a:spLocks noChangeArrowheads="1"/>
            </p:cNvSpPr>
            <p:nvPr/>
          </p:nvSpPr>
          <p:spPr bwMode="auto">
            <a:xfrm>
              <a:off x="533400" y="3200400"/>
              <a:ext cx="332140" cy="33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600" b="1"/>
                <a:t>H</a:t>
              </a:r>
            </a:p>
          </p:txBody>
        </p:sp>
        <p:grpSp>
          <p:nvGrpSpPr>
            <p:cNvPr id="27685" name="Group 40"/>
            <p:cNvGrpSpPr>
              <a:grpSpLocks/>
            </p:cNvGrpSpPr>
            <p:nvPr/>
          </p:nvGrpSpPr>
          <p:grpSpPr bwMode="auto">
            <a:xfrm>
              <a:off x="914400" y="3352800"/>
              <a:ext cx="2247887" cy="1834329"/>
              <a:chOff x="800112" y="3479800"/>
              <a:chExt cx="2247887" cy="1834329"/>
            </a:xfrm>
          </p:grpSpPr>
          <p:grpSp>
            <p:nvGrpSpPr>
              <p:cNvPr id="27687" name="Group 6"/>
              <p:cNvGrpSpPr>
                <a:grpSpLocks noChangeAspect="1"/>
              </p:cNvGrpSpPr>
              <p:nvPr/>
            </p:nvGrpSpPr>
            <p:grpSpPr bwMode="auto">
              <a:xfrm>
                <a:off x="1143000" y="3479800"/>
                <a:ext cx="1683012" cy="1473200"/>
                <a:chOff x="790229" y="3591090"/>
                <a:chExt cx="2355880" cy="2062906"/>
              </a:xfrm>
            </p:grpSpPr>
            <p:pic>
              <p:nvPicPr>
                <p:cNvPr id="27696" name="图片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82" t="3848" r="40134" b="62102"/>
                <a:stretch>
                  <a:fillRect/>
                </a:stretch>
              </p:blipFill>
              <p:spPr bwMode="auto">
                <a:xfrm>
                  <a:off x="790229" y="3591090"/>
                  <a:ext cx="2355880" cy="20629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697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000335" y="4419187"/>
                  <a:ext cx="976538" cy="603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zh-CN" sz="1100" b="1">
                      <a:latin typeface="Arial Narrow" charset="0"/>
                    </a:rPr>
                    <a:t>Negative </a:t>
                  </a:r>
                </a:p>
                <a:p>
                  <a:pPr eaLnBrk="1" hangingPunct="1"/>
                  <a:r>
                    <a:rPr lang="en-US" altLang="zh-CN" sz="1100" b="1">
                      <a:latin typeface="Arial Narrow" charset="0"/>
                    </a:rPr>
                    <a:t>control</a:t>
                  </a:r>
                </a:p>
              </p:txBody>
            </p:sp>
          </p:grpSp>
          <p:pic>
            <p:nvPicPr>
              <p:cNvPr id="2768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91" r="18130"/>
              <a:stretch>
                <a:fillRect/>
              </a:stretch>
            </p:blipFill>
            <p:spPr bwMode="auto">
              <a:xfrm>
                <a:off x="2209800" y="3499884"/>
                <a:ext cx="457200" cy="386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89" name="TextBox 32"/>
              <p:cNvSpPr txBox="1">
                <a:spLocks noChangeArrowheads="1"/>
              </p:cNvSpPr>
              <p:nvPr/>
            </p:nvSpPr>
            <p:spPr bwMode="auto">
              <a:xfrm>
                <a:off x="1042984" y="4929408"/>
                <a:ext cx="2005015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900"/>
                  <a:t>0       30      60      90     120     150</a:t>
                </a:r>
              </a:p>
              <a:p>
                <a:pPr eaLnBrk="1" hangingPunct="1"/>
                <a:r>
                  <a:rPr lang="en-US" altLang="en-US" sz="1000" b="1"/>
                  <a:t>            Channels(PE-A)</a:t>
                </a:r>
              </a:p>
            </p:txBody>
          </p:sp>
          <p:grpSp>
            <p:nvGrpSpPr>
              <p:cNvPr id="27690" name="Group 39"/>
              <p:cNvGrpSpPr>
                <a:grpSpLocks/>
              </p:cNvGrpSpPr>
              <p:nvPr/>
            </p:nvGrpSpPr>
            <p:grpSpPr bwMode="auto">
              <a:xfrm>
                <a:off x="800112" y="3709985"/>
                <a:ext cx="386544" cy="1359543"/>
                <a:chOff x="800112" y="3709985"/>
                <a:chExt cx="386544" cy="1359543"/>
              </a:xfrm>
            </p:grpSpPr>
            <p:sp>
              <p:nvSpPr>
                <p:cNvPr id="27691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804859" y="4548193"/>
                  <a:ext cx="37702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900"/>
                    <a:t>100</a:t>
                  </a:r>
                </a:p>
              </p:txBody>
            </p:sp>
            <p:sp>
              <p:nvSpPr>
                <p:cNvPr id="27692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923926" y="4838696"/>
                  <a:ext cx="24878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900"/>
                    <a:t>0</a:t>
                  </a:r>
                </a:p>
              </p:txBody>
            </p:sp>
            <p:sp>
              <p:nvSpPr>
                <p:cNvPr id="27693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809630" y="4271963"/>
                  <a:ext cx="37702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900"/>
                    <a:t>200</a:t>
                  </a:r>
                </a:p>
              </p:txBody>
            </p:sp>
            <p:sp>
              <p:nvSpPr>
                <p:cNvPr id="27694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800112" y="3993501"/>
                  <a:ext cx="37702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900"/>
                    <a:t>300</a:t>
                  </a:r>
                </a:p>
              </p:txBody>
            </p:sp>
            <p:sp>
              <p:nvSpPr>
                <p:cNvPr id="27695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800120" y="3709985"/>
                  <a:ext cx="37702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900"/>
                    <a:t>400</a:t>
                  </a:r>
                </a:p>
              </p:txBody>
            </p:sp>
          </p:grpSp>
        </p:grpSp>
        <p:sp>
          <p:nvSpPr>
            <p:cNvPr id="27686" name="TextBox 38"/>
            <p:cNvSpPr txBox="1">
              <a:spLocks noChangeArrowheads="1"/>
            </p:cNvSpPr>
            <p:nvPr/>
          </p:nvSpPr>
          <p:spPr bwMode="auto">
            <a:xfrm rot="-5400000">
              <a:off x="501634" y="4076672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Number</a:t>
              </a:r>
            </a:p>
          </p:txBody>
        </p:sp>
      </p:grpSp>
      <p:grpSp>
        <p:nvGrpSpPr>
          <p:cNvPr id="27652" name="Group 50"/>
          <p:cNvGrpSpPr>
            <a:grpSpLocks/>
          </p:cNvGrpSpPr>
          <p:nvPr/>
        </p:nvGrpSpPr>
        <p:grpSpPr bwMode="auto">
          <a:xfrm>
            <a:off x="285464" y="5008563"/>
            <a:ext cx="2552700" cy="1849437"/>
            <a:chOff x="971781" y="4952999"/>
            <a:chExt cx="2552463" cy="1849198"/>
          </a:xfrm>
        </p:grpSpPr>
        <p:sp>
          <p:nvSpPr>
            <p:cNvPr id="27672" name="Rectangle 42"/>
            <p:cNvSpPr>
              <a:spLocks noChangeArrowheads="1"/>
            </p:cNvSpPr>
            <p:nvPr/>
          </p:nvSpPr>
          <p:spPr bwMode="auto">
            <a:xfrm>
              <a:off x="1390644" y="6417476"/>
              <a:ext cx="2133600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0       30      60      90     120     150</a:t>
              </a:r>
            </a:p>
            <a:p>
              <a:pPr eaLnBrk="1" hangingPunct="1"/>
              <a:r>
                <a:rPr lang="en-US" altLang="en-US" sz="900" b="1"/>
                <a:t>            </a:t>
              </a:r>
              <a:r>
                <a:rPr lang="en-US" altLang="en-US" sz="1000" b="1"/>
                <a:t>Channels(PE-A)</a:t>
              </a:r>
            </a:p>
          </p:txBody>
        </p:sp>
        <p:grpSp>
          <p:nvGrpSpPr>
            <p:cNvPr id="27673" name="Group 49"/>
            <p:cNvGrpSpPr>
              <a:grpSpLocks/>
            </p:cNvGrpSpPr>
            <p:nvPr/>
          </p:nvGrpSpPr>
          <p:grpSpPr bwMode="auto">
            <a:xfrm>
              <a:off x="971781" y="4952999"/>
              <a:ext cx="2209567" cy="1592907"/>
              <a:chOff x="971781" y="4952999"/>
              <a:chExt cx="2209567" cy="1592907"/>
            </a:xfrm>
          </p:grpSpPr>
          <p:grpSp>
            <p:nvGrpSpPr>
              <p:cNvPr id="27674" name="Group 7"/>
              <p:cNvGrpSpPr>
                <a:grpSpLocks noChangeAspect="1"/>
              </p:cNvGrpSpPr>
              <p:nvPr/>
            </p:nvGrpSpPr>
            <p:grpSpPr bwMode="auto">
              <a:xfrm>
                <a:off x="1471611" y="4952999"/>
                <a:ext cx="1709737" cy="1490663"/>
                <a:chOff x="3549968" y="3590211"/>
                <a:chExt cx="2393632" cy="2088166"/>
              </a:xfrm>
            </p:grpSpPr>
            <p:pic>
              <p:nvPicPr>
                <p:cNvPr id="27682" name="图片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001" t="3902" r="40207" b="61765"/>
                <a:stretch>
                  <a:fillRect/>
                </a:stretch>
              </p:blipFill>
              <p:spPr bwMode="auto">
                <a:xfrm>
                  <a:off x="3549968" y="3590211"/>
                  <a:ext cx="2393632" cy="2088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683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4781564" y="4425470"/>
                  <a:ext cx="886910" cy="366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zh-CN" sz="1100" b="1">
                      <a:latin typeface="Arial Narrow" charset="0"/>
                    </a:rPr>
                    <a:t>miR-34a</a:t>
                  </a:r>
                </a:p>
              </p:txBody>
            </p:sp>
          </p:grpSp>
          <p:pic>
            <p:nvPicPr>
              <p:cNvPr id="27675" name="Picture 7"/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91" r="18130"/>
              <a:stretch>
                <a:fillRect/>
              </a:stretch>
            </p:blipFill>
            <p:spPr bwMode="auto">
              <a:xfrm>
                <a:off x="2539998" y="4953000"/>
                <a:ext cx="457313" cy="386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76" name="TextBox 43"/>
              <p:cNvSpPr txBox="1">
                <a:spLocks noChangeArrowheads="1"/>
              </p:cNvSpPr>
              <p:nvPr/>
            </p:nvSpPr>
            <p:spPr bwMode="auto">
              <a:xfrm>
                <a:off x="1262067" y="6315074"/>
                <a:ext cx="24878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900"/>
                  <a:t>0</a:t>
                </a:r>
              </a:p>
            </p:txBody>
          </p:sp>
          <p:sp>
            <p:nvSpPr>
              <p:cNvPr id="27677" name="TextBox 44"/>
              <p:cNvSpPr txBox="1">
                <a:spLocks noChangeArrowheads="1"/>
              </p:cNvSpPr>
              <p:nvPr/>
            </p:nvSpPr>
            <p:spPr bwMode="auto">
              <a:xfrm>
                <a:off x="1204911" y="6019800"/>
                <a:ext cx="31290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900"/>
                  <a:t>90</a:t>
                </a:r>
              </a:p>
            </p:txBody>
          </p:sp>
          <p:sp>
            <p:nvSpPr>
              <p:cNvPr id="27678" name="TextBox 45"/>
              <p:cNvSpPr txBox="1">
                <a:spLocks noChangeArrowheads="1"/>
              </p:cNvSpPr>
              <p:nvPr/>
            </p:nvSpPr>
            <p:spPr bwMode="auto">
              <a:xfrm>
                <a:off x="1143000" y="5734052"/>
                <a:ext cx="3770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900"/>
                  <a:t>180</a:t>
                </a:r>
              </a:p>
            </p:txBody>
          </p:sp>
          <p:sp>
            <p:nvSpPr>
              <p:cNvPr id="27679" name="TextBox 46"/>
              <p:cNvSpPr txBox="1">
                <a:spLocks noChangeArrowheads="1"/>
              </p:cNvSpPr>
              <p:nvPr/>
            </p:nvSpPr>
            <p:spPr bwMode="auto">
              <a:xfrm>
                <a:off x="1138237" y="5457822"/>
                <a:ext cx="3770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900"/>
                  <a:t>270</a:t>
                </a:r>
              </a:p>
            </p:txBody>
          </p:sp>
          <p:sp>
            <p:nvSpPr>
              <p:cNvPr id="27680" name="TextBox 47"/>
              <p:cNvSpPr txBox="1">
                <a:spLocks noChangeArrowheads="1"/>
              </p:cNvSpPr>
              <p:nvPr/>
            </p:nvSpPr>
            <p:spPr bwMode="auto">
              <a:xfrm>
                <a:off x="1138245" y="5181608"/>
                <a:ext cx="3770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900"/>
                  <a:t>360</a:t>
                </a:r>
              </a:p>
            </p:txBody>
          </p:sp>
          <p:sp>
            <p:nvSpPr>
              <p:cNvPr id="27681" name="TextBox 48"/>
              <p:cNvSpPr txBox="1">
                <a:spLocks noChangeArrowheads="1"/>
              </p:cNvSpPr>
              <p:nvPr/>
            </p:nvSpPr>
            <p:spPr bwMode="auto">
              <a:xfrm rot="-5400000">
                <a:off x="727804" y="5636544"/>
                <a:ext cx="76495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1200" b="1"/>
                  <a:t>Number</a:t>
                </a:r>
              </a:p>
            </p:txBody>
          </p:sp>
        </p:grpSp>
      </p:grp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33064" y="0"/>
            <a:ext cx="344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G</a:t>
            </a:r>
          </a:p>
        </p:txBody>
      </p:sp>
      <p:grpSp>
        <p:nvGrpSpPr>
          <p:cNvPr id="27654" name="Group 56"/>
          <p:cNvGrpSpPr>
            <a:grpSpLocks/>
          </p:cNvGrpSpPr>
          <p:nvPr/>
        </p:nvGrpSpPr>
        <p:grpSpPr bwMode="auto">
          <a:xfrm>
            <a:off x="377539" y="76200"/>
            <a:ext cx="1584325" cy="1463675"/>
            <a:chOff x="1033498" y="515779"/>
            <a:chExt cx="1583721" cy="1463990"/>
          </a:xfrm>
        </p:grpSpPr>
        <p:pic>
          <p:nvPicPr>
            <p:cNvPr id="276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7" t="11137" r="1935" b="10445"/>
            <a:stretch>
              <a:fillRect/>
            </a:stretch>
          </p:blipFill>
          <p:spPr bwMode="auto">
            <a:xfrm>
              <a:off x="1257353" y="702469"/>
              <a:ext cx="1305045" cy="10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8" name="TextBox 22"/>
            <p:cNvSpPr txBox="1">
              <a:spLocks noChangeArrowheads="1"/>
            </p:cNvSpPr>
            <p:nvPr/>
          </p:nvSpPr>
          <p:spPr bwMode="auto">
            <a:xfrm>
              <a:off x="2139621" y="1406023"/>
              <a:ext cx="425971" cy="220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000" b="1"/>
                <a:t>7.1%</a:t>
              </a:r>
            </a:p>
          </p:txBody>
        </p:sp>
        <p:sp>
          <p:nvSpPr>
            <p:cNvPr id="27669" name="TextBox 55"/>
            <p:cNvSpPr txBox="1">
              <a:spLocks noChangeArrowheads="1"/>
            </p:cNvSpPr>
            <p:nvPr/>
          </p:nvSpPr>
          <p:spPr bwMode="auto">
            <a:xfrm>
              <a:off x="1676491" y="1733548"/>
              <a:ext cx="60631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/>
                <a:t>FITC-A</a:t>
              </a:r>
            </a:p>
          </p:txBody>
        </p:sp>
        <p:sp>
          <p:nvSpPr>
            <p:cNvPr id="27670" name="TextBox 56"/>
            <p:cNvSpPr txBox="1">
              <a:spLocks noChangeArrowheads="1"/>
            </p:cNvSpPr>
            <p:nvPr/>
          </p:nvSpPr>
          <p:spPr bwMode="auto">
            <a:xfrm rot="-5400000">
              <a:off x="896133" y="1028675"/>
              <a:ext cx="551754" cy="277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PE-A</a:t>
              </a:r>
            </a:p>
          </p:txBody>
        </p:sp>
        <p:sp>
          <p:nvSpPr>
            <p:cNvPr id="27671" name="TextBox 55"/>
            <p:cNvSpPr txBox="1">
              <a:spLocks noChangeArrowheads="1"/>
            </p:cNvSpPr>
            <p:nvPr/>
          </p:nvSpPr>
          <p:spPr bwMode="auto">
            <a:xfrm>
              <a:off x="1395410" y="515779"/>
              <a:ext cx="122180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/>
                <a:t>MCF7/Neg control</a:t>
              </a:r>
            </a:p>
          </p:txBody>
        </p:sp>
      </p:grpSp>
      <p:grpSp>
        <p:nvGrpSpPr>
          <p:cNvPr id="27655" name="Group 57"/>
          <p:cNvGrpSpPr>
            <a:grpSpLocks/>
          </p:cNvGrpSpPr>
          <p:nvPr/>
        </p:nvGrpSpPr>
        <p:grpSpPr bwMode="auto">
          <a:xfrm>
            <a:off x="361664" y="1524000"/>
            <a:ext cx="1546225" cy="1473200"/>
            <a:chOff x="2724312" y="515779"/>
            <a:chExt cx="1546409" cy="1473508"/>
          </a:xfrm>
        </p:grpSpPr>
        <p:pic>
          <p:nvPicPr>
            <p:cNvPr id="2766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5" t="11308" r="1935" b="10445"/>
            <a:stretch>
              <a:fillRect/>
            </a:stretch>
          </p:blipFill>
          <p:spPr bwMode="auto">
            <a:xfrm>
              <a:off x="2957722" y="704850"/>
              <a:ext cx="1309807" cy="109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3" name="TextBox 23"/>
            <p:cNvSpPr txBox="1">
              <a:spLocks noChangeArrowheads="1"/>
            </p:cNvSpPr>
            <p:nvPr/>
          </p:nvSpPr>
          <p:spPr bwMode="auto">
            <a:xfrm>
              <a:off x="3844751" y="1406023"/>
              <a:ext cx="425970" cy="220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000" b="1"/>
                <a:t>8.9%</a:t>
              </a:r>
            </a:p>
          </p:txBody>
        </p:sp>
        <p:sp>
          <p:nvSpPr>
            <p:cNvPr id="27664" name="TextBox 53"/>
            <p:cNvSpPr txBox="1">
              <a:spLocks noChangeArrowheads="1"/>
            </p:cNvSpPr>
            <p:nvPr/>
          </p:nvSpPr>
          <p:spPr bwMode="auto">
            <a:xfrm>
              <a:off x="3410198" y="1743066"/>
              <a:ext cx="60631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/>
                <a:t>FITC-A</a:t>
              </a:r>
            </a:p>
          </p:txBody>
        </p:sp>
        <p:sp>
          <p:nvSpPr>
            <p:cNvPr id="27665" name="TextBox 54"/>
            <p:cNvSpPr txBox="1">
              <a:spLocks noChangeArrowheads="1"/>
            </p:cNvSpPr>
            <p:nvPr/>
          </p:nvSpPr>
          <p:spPr bwMode="auto">
            <a:xfrm rot="-5400000">
              <a:off x="2586947" y="1028675"/>
              <a:ext cx="551754" cy="277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PE-A</a:t>
              </a:r>
            </a:p>
          </p:txBody>
        </p:sp>
        <p:sp>
          <p:nvSpPr>
            <p:cNvPr id="27666" name="TextBox 55"/>
            <p:cNvSpPr txBox="1">
              <a:spLocks noChangeArrowheads="1"/>
            </p:cNvSpPr>
            <p:nvPr/>
          </p:nvSpPr>
          <p:spPr bwMode="auto">
            <a:xfrm>
              <a:off x="3200400" y="515779"/>
              <a:ext cx="10534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/>
                <a:t>MCF7/miR-34a</a:t>
              </a:r>
            </a:p>
          </p:txBody>
        </p:sp>
      </p:grpSp>
      <p:grpSp>
        <p:nvGrpSpPr>
          <p:cNvPr id="27656" name="Group 2"/>
          <p:cNvGrpSpPr>
            <a:grpSpLocks/>
          </p:cNvGrpSpPr>
          <p:nvPr/>
        </p:nvGrpSpPr>
        <p:grpSpPr bwMode="auto">
          <a:xfrm>
            <a:off x="2368264" y="228600"/>
            <a:ext cx="2790825" cy="2743200"/>
            <a:chOff x="2920998" y="228600"/>
            <a:chExt cx="2790825" cy="2743200"/>
          </a:xfrm>
        </p:grpSpPr>
        <p:graphicFrame>
          <p:nvGraphicFramePr>
            <p:cNvPr id="55" name="Chart 54"/>
            <p:cNvGraphicFramePr>
              <a:graphicFrameLocks/>
            </p:cNvGraphicFramePr>
            <p:nvPr/>
          </p:nvGraphicFramePr>
          <p:xfrm>
            <a:off x="2920998" y="228600"/>
            <a:ext cx="2790825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7661" name="TextBox 1"/>
            <p:cNvSpPr txBox="1">
              <a:spLocks noChangeArrowheads="1"/>
            </p:cNvSpPr>
            <p:nvPr/>
          </p:nvSpPr>
          <p:spPr bwMode="auto">
            <a:xfrm>
              <a:off x="4910141" y="27104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r>
                <a:rPr lang="en-US" altLang="en-US" sz="1600">
                  <a:latin typeface="Times New Roman" charset="0"/>
                  <a:cs typeface="Times New Roman" charset="0"/>
                </a:rPr>
                <a:t>*</a:t>
              </a:r>
            </a:p>
          </p:txBody>
        </p:sp>
      </p:grpSp>
      <p:graphicFrame>
        <p:nvGraphicFramePr>
          <p:cNvPr id="59" name="Chart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528048"/>
              </p:ext>
            </p:extLst>
          </p:nvPr>
        </p:nvGraphicFramePr>
        <p:xfrm>
          <a:off x="2801094" y="3830147"/>
          <a:ext cx="30670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452652" y="5105400"/>
            <a:ext cx="2286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659" name="TextBox 5"/>
          <p:cNvSpPr txBox="1">
            <a:spLocks noChangeArrowheads="1"/>
          </p:cNvSpPr>
          <p:nvPr/>
        </p:nvSpPr>
        <p:spPr bwMode="auto">
          <a:xfrm>
            <a:off x="4417727" y="48434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6136" y="3068960"/>
            <a:ext cx="3429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Next, we evaluated </a:t>
            </a:r>
            <a:r>
              <a:rPr lang="en-US" dirty="0"/>
              <a:t>the inducible effect of ectopic miR-34a on apoptosis and cell cycle arrest in another breast cancer cell line, MCF7. </a:t>
            </a:r>
            <a:endParaRPr lang="en-US" dirty="0" smtClean="0"/>
          </a:p>
          <a:p>
            <a:r>
              <a:rPr lang="en-US" dirty="0" smtClean="0"/>
              <a:t>Flow </a:t>
            </a:r>
            <a:r>
              <a:rPr lang="en-US" dirty="0"/>
              <a:t>cytometry analyses showed a modest but significant induction of apoptosis and G2 arrest in MCF7 cells transfected with miR-34a </a:t>
            </a:r>
          </a:p>
        </p:txBody>
      </p:sp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5364088" y="287536"/>
            <a:ext cx="3779912" cy="2565400"/>
            <a:chOff x="2667000" y="2514600"/>
            <a:chExt cx="3479800" cy="2565400"/>
          </a:xfrm>
        </p:grpSpPr>
        <p:graphicFrame>
          <p:nvGraphicFramePr>
            <p:cNvPr id="52" name="Chart 51"/>
            <p:cNvGraphicFramePr>
              <a:graphicFrameLocks/>
            </p:cNvGraphicFramePr>
            <p:nvPr/>
          </p:nvGraphicFramePr>
          <p:xfrm>
            <a:off x="2667000" y="2514600"/>
            <a:ext cx="3479800" cy="2565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53" name="TextBox 9"/>
            <p:cNvSpPr txBox="1">
              <a:spLocks noChangeArrowheads="1"/>
            </p:cNvSpPr>
            <p:nvPr/>
          </p:nvSpPr>
          <p:spPr bwMode="auto">
            <a:xfrm>
              <a:off x="4912538" y="2668678"/>
              <a:ext cx="2058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Times New Roman" charset="0"/>
                  <a:cs typeface="Times New Roman" charset="0"/>
                </a:rPr>
                <a:t>*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1720" y="-27384"/>
            <a:ext cx="718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Ectopic expression of miR-34a induces apoptosis and G2 arrest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47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Char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921043"/>
              </p:ext>
            </p:extLst>
          </p:nvPr>
        </p:nvGraphicFramePr>
        <p:xfrm>
          <a:off x="286196" y="531496"/>
          <a:ext cx="3108960" cy="282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81" name="Text Box 15"/>
          <p:cNvSpPr txBox="1">
            <a:spLocks noChangeArrowheads="1"/>
          </p:cNvSpPr>
          <p:nvPr/>
        </p:nvSpPr>
        <p:spPr bwMode="auto">
          <a:xfrm>
            <a:off x="125413" y="415411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A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749550" y="1145661"/>
            <a:ext cx="246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4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2" name="Right Brace 1"/>
          <p:cNvSpPr/>
          <p:nvPr/>
        </p:nvSpPr>
        <p:spPr>
          <a:xfrm>
            <a:off x="2697163" y="872611"/>
            <a:ext cx="92075" cy="822325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54" name="Chart 53"/>
          <p:cNvGraphicFramePr>
            <a:graphicFrameLocks/>
          </p:cNvGraphicFramePr>
          <p:nvPr/>
        </p:nvGraphicFramePr>
        <p:xfrm>
          <a:off x="381000" y="3741552"/>
          <a:ext cx="288607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688" name="Text Box 21"/>
          <p:cNvSpPr txBox="1">
            <a:spLocks noChangeArrowheads="1"/>
          </p:cNvSpPr>
          <p:nvPr/>
        </p:nvSpPr>
        <p:spPr bwMode="auto">
          <a:xfrm>
            <a:off x="201613" y="3629025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B</a:t>
            </a:r>
          </a:p>
        </p:txBody>
      </p:sp>
      <p:sp>
        <p:nvSpPr>
          <p:cNvPr id="28689" name="TextBox 2"/>
          <p:cNvSpPr txBox="1">
            <a:spLocks noChangeArrowheads="1"/>
          </p:cNvSpPr>
          <p:nvPr/>
        </p:nvSpPr>
        <p:spPr bwMode="auto">
          <a:xfrm>
            <a:off x="2498725" y="4495800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1920" y="151381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Next, we generated a stable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-knockdown HCC1806 cell line to explore the role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in the development of breast cancer and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establish whether the biological effects of miR-34a are </a:t>
            </a:r>
            <a:r>
              <a:rPr lang="en-US" dirty="0" smtClean="0"/>
              <a:t>mediated by </a:t>
            </a:r>
            <a:r>
              <a:rPr lang="en-US" dirty="0"/>
              <a:t>the targeting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 </a:t>
            </a:r>
            <a:r>
              <a:rPr lang="en-US" dirty="0"/>
              <a:t>expected, knockdown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attenuated cell </a:t>
            </a:r>
            <a:r>
              <a:rPr lang="en-US" dirty="0" smtClean="0"/>
              <a:t>proliferation.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59632" y="45785"/>
            <a:ext cx="6946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Stable </a:t>
            </a:r>
            <a:r>
              <a:rPr lang="en-US" sz="2200" b="1" dirty="0" err="1"/>
              <a:t>tRNA</a:t>
            </a:r>
            <a:r>
              <a:rPr lang="en-US" sz="2200" b="1" baseline="30000" dirty="0" err="1"/>
              <a:t>Met</a:t>
            </a:r>
            <a:r>
              <a:rPr lang="en-US" sz="2200" b="1" baseline="30000" dirty="0"/>
              <a:t>(CAT)</a:t>
            </a:r>
            <a:r>
              <a:rPr lang="en-US" sz="2200" b="1" dirty="0"/>
              <a:t>-</a:t>
            </a:r>
            <a:r>
              <a:rPr lang="en-US" sz="2200" b="1" dirty="0" smtClean="0"/>
              <a:t>knockdown inhibits cell growth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2787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mdpi.com/ijms/ijms-14-16010/article_deploy/html/images/ijms-14-16010f2-1024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74734"/>
            <a:ext cx="7862664" cy="591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840" y="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Disbalance</a:t>
            </a:r>
            <a:r>
              <a:rPr lang="en-US" sz="3200" b="1" dirty="0" smtClean="0"/>
              <a:t> of </a:t>
            </a:r>
            <a:r>
              <a:rPr lang="en-US" sz="3200" b="1" dirty="0" err="1" smtClean="0"/>
              <a:t>ncRNA</a:t>
            </a:r>
            <a:r>
              <a:rPr lang="en-US" sz="3200" b="1" dirty="0" smtClean="0"/>
              <a:t> expression is associated with various diseases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25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57"/>
          <p:cNvGrpSpPr>
            <a:grpSpLocks/>
          </p:cNvGrpSpPr>
          <p:nvPr/>
        </p:nvGrpSpPr>
        <p:grpSpPr bwMode="auto">
          <a:xfrm>
            <a:off x="118617" y="2971800"/>
            <a:ext cx="2514600" cy="1916113"/>
            <a:chOff x="3352109" y="3135313"/>
            <a:chExt cx="2515292" cy="1916652"/>
          </a:xfrm>
        </p:grpSpPr>
        <p:sp>
          <p:nvSpPr>
            <p:cNvPr id="28712" name="TextBox 3"/>
            <p:cNvSpPr txBox="1">
              <a:spLocks noChangeArrowheads="1"/>
            </p:cNvSpPr>
            <p:nvPr/>
          </p:nvSpPr>
          <p:spPr bwMode="auto">
            <a:xfrm>
              <a:off x="3352109" y="3135313"/>
              <a:ext cx="332195" cy="338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600" b="1"/>
                <a:t>D</a:t>
              </a:r>
            </a:p>
          </p:txBody>
        </p:sp>
        <p:grpSp>
          <p:nvGrpSpPr>
            <p:cNvPr id="28713" name="Group 43"/>
            <p:cNvGrpSpPr>
              <a:grpSpLocks/>
            </p:cNvGrpSpPr>
            <p:nvPr/>
          </p:nvGrpSpPr>
          <p:grpSpPr bwMode="auto">
            <a:xfrm>
              <a:off x="4014790" y="3289300"/>
              <a:ext cx="1639092" cy="1435100"/>
              <a:chOff x="4014798" y="3289300"/>
              <a:chExt cx="1639242" cy="1435100"/>
            </a:xfrm>
          </p:grpSpPr>
          <p:pic>
            <p:nvPicPr>
              <p:cNvPr id="28721" name="Picture 18" descr="#7_3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3" b="7661"/>
              <a:stretch>
                <a:fillRect/>
              </a:stretch>
            </p:blipFill>
            <p:spPr bwMode="auto">
              <a:xfrm>
                <a:off x="4014798" y="3289300"/>
                <a:ext cx="163194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22" name="Picture 7" descr="#7_1"/>
              <p:cNvPicPr>
                <a:picLocks noChangeAspect="1" noChangeArrowheads="1"/>
              </p:cNvPicPr>
              <p:nvPr/>
            </p:nvPicPr>
            <p:blipFill>
              <a:blip r:embed="rId4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12" t="4167" r="81035" b="85983"/>
              <a:stretch>
                <a:fillRect/>
              </a:stretch>
            </p:blipFill>
            <p:spPr bwMode="auto">
              <a:xfrm>
                <a:off x="5105400" y="3352800"/>
                <a:ext cx="548640" cy="75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" name="Text Box 15"/>
              <p:cNvSpPr txBox="1">
                <a:spLocks noChangeArrowheads="1"/>
              </p:cNvSpPr>
              <p:nvPr/>
            </p:nvSpPr>
            <p:spPr bwMode="auto">
              <a:xfrm>
                <a:off x="4952843" y="4153187"/>
                <a:ext cx="662230" cy="416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1050" b="1" dirty="0"/>
                  <a:t>Control</a:t>
                </a:r>
              </a:p>
              <a:p>
                <a:pPr eaLnBrk="1" hangingPunct="1">
                  <a:defRPr/>
                </a:pPr>
                <a:r>
                  <a:rPr lang="en-US" altLang="zh-CN" sz="1050" b="1" dirty="0" err="1"/>
                  <a:t>shRNA</a:t>
                </a:r>
                <a:endParaRPr lang="en-US" altLang="zh-CN" sz="1050" b="1" dirty="0"/>
              </a:p>
            </p:txBody>
          </p:sp>
        </p:grpSp>
        <p:sp>
          <p:nvSpPr>
            <p:cNvPr id="28714" name="Rectangle 42"/>
            <p:cNvSpPr>
              <a:spLocks noChangeArrowheads="1"/>
            </p:cNvSpPr>
            <p:nvPr/>
          </p:nvSpPr>
          <p:spPr bwMode="auto">
            <a:xfrm>
              <a:off x="3948111" y="4667244"/>
              <a:ext cx="1919290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0        200       400      600     800</a:t>
              </a:r>
            </a:p>
            <a:p>
              <a:pPr eaLnBrk="1" hangingPunct="1"/>
              <a:r>
                <a:rPr lang="en-US" altLang="en-US" sz="1000" b="1"/>
                <a:t>          PerCP-Cy5-5-A</a:t>
              </a:r>
            </a:p>
          </p:txBody>
        </p:sp>
        <p:sp>
          <p:nvSpPr>
            <p:cNvPr id="28715" name="TextBox 43"/>
            <p:cNvSpPr txBox="1">
              <a:spLocks noChangeArrowheads="1"/>
            </p:cNvSpPr>
            <p:nvPr/>
          </p:nvSpPr>
          <p:spPr bwMode="auto">
            <a:xfrm>
              <a:off x="3810000" y="4548201"/>
              <a:ext cx="2487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</a:t>
              </a:r>
            </a:p>
          </p:txBody>
        </p:sp>
        <p:sp>
          <p:nvSpPr>
            <p:cNvPr id="28716" name="TextBox 45"/>
            <p:cNvSpPr txBox="1">
              <a:spLocks noChangeArrowheads="1"/>
            </p:cNvSpPr>
            <p:nvPr/>
          </p:nvSpPr>
          <p:spPr bwMode="auto">
            <a:xfrm>
              <a:off x="3748081" y="4286244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70</a:t>
              </a:r>
            </a:p>
          </p:txBody>
        </p:sp>
        <p:sp>
          <p:nvSpPr>
            <p:cNvPr id="28717" name="TextBox 46"/>
            <p:cNvSpPr txBox="1">
              <a:spLocks noChangeArrowheads="1"/>
            </p:cNvSpPr>
            <p:nvPr/>
          </p:nvSpPr>
          <p:spPr bwMode="auto">
            <a:xfrm>
              <a:off x="3681415" y="4024311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140</a:t>
              </a:r>
            </a:p>
          </p:txBody>
        </p:sp>
        <p:sp>
          <p:nvSpPr>
            <p:cNvPr id="28718" name="TextBox 47"/>
            <p:cNvSpPr txBox="1">
              <a:spLocks noChangeArrowheads="1"/>
            </p:cNvSpPr>
            <p:nvPr/>
          </p:nvSpPr>
          <p:spPr bwMode="auto">
            <a:xfrm>
              <a:off x="3681439" y="3748097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210</a:t>
              </a:r>
            </a:p>
          </p:txBody>
        </p:sp>
        <p:sp>
          <p:nvSpPr>
            <p:cNvPr id="28719" name="TextBox 48"/>
            <p:cNvSpPr txBox="1">
              <a:spLocks noChangeArrowheads="1"/>
            </p:cNvSpPr>
            <p:nvPr/>
          </p:nvSpPr>
          <p:spPr bwMode="auto">
            <a:xfrm>
              <a:off x="3676668" y="3471867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280</a:t>
              </a:r>
            </a:p>
          </p:txBody>
        </p:sp>
        <p:sp>
          <p:nvSpPr>
            <p:cNvPr id="28720" name="TextBox 49"/>
            <p:cNvSpPr txBox="1">
              <a:spLocks noChangeArrowheads="1"/>
            </p:cNvSpPr>
            <p:nvPr/>
          </p:nvSpPr>
          <p:spPr bwMode="auto">
            <a:xfrm rot="-5400000">
              <a:off x="3256460" y="3905228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Number</a:t>
              </a:r>
            </a:p>
          </p:txBody>
        </p:sp>
      </p:grpSp>
      <p:grpSp>
        <p:nvGrpSpPr>
          <p:cNvPr id="28676" name="Group 56"/>
          <p:cNvGrpSpPr>
            <a:grpSpLocks/>
          </p:cNvGrpSpPr>
          <p:nvPr/>
        </p:nvGrpSpPr>
        <p:grpSpPr bwMode="auto">
          <a:xfrm>
            <a:off x="359917" y="5021263"/>
            <a:ext cx="2193925" cy="1684337"/>
            <a:chOff x="3520593" y="4953000"/>
            <a:chExt cx="2194558" cy="1684876"/>
          </a:xfrm>
        </p:grpSpPr>
        <p:grpSp>
          <p:nvGrpSpPr>
            <p:cNvPr id="28701" name="Group 42"/>
            <p:cNvGrpSpPr>
              <a:grpSpLocks/>
            </p:cNvGrpSpPr>
            <p:nvPr/>
          </p:nvGrpSpPr>
          <p:grpSpPr bwMode="auto">
            <a:xfrm>
              <a:off x="4005261" y="4953000"/>
              <a:ext cx="1709890" cy="1366838"/>
              <a:chOff x="4006938" y="4953000"/>
              <a:chExt cx="1739968" cy="1366838"/>
            </a:xfrm>
          </p:grpSpPr>
          <p:pic>
            <p:nvPicPr>
              <p:cNvPr id="28709" name="Picture 19" descr="#20_3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1" r="15997" b="7716"/>
              <a:stretch>
                <a:fillRect/>
              </a:stretch>
            </p:blipFill>
            <p:spPr bwMode="auto">
              <a:xfrm>
                <a:off x="4006938" y="4953000"/>
                <a:ext cx="1533591" cy="136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" name="Text Box 16"/>
              <p:cNvSpPr txBox="1">
                <a:spLocks noChangeArrowheads="1"/>
              </p:cNvSpPr>
              <p:nvPr/>
            </p:nvSpPr>
            <p:spPr bwMode="auto">
              <a:xfrm>
                <a:off x="4799994" y="5827992"/>
                <a:ext cx="946912" cy="2620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1050" b="1" dirty="0"/>
                  <a:t>Met-</a:t>
                </a:r>
                <a:r>
                  <a:rPr lang="en-US" altLang="zh-CN" sz="1050" b="1" dirty="0" err="1"/>
                  <a:t>shRNA</a:t>
                </a:r>
                <a:endParaRPr lang="en-US" altLang="zh-CN" sz="1050" b="1" dirty="0"/>
              </a:p>
            </p:txBody>
          </p:sp>
          <p:pic>
            <p:nvPicPr>
              <p:cNvPr id="28711" name="Picture 7" descr="#7_1"/>
              <p:cNvPicPr>
                <a:picLocks noChangeAspect="1" noChangeArrowheads="1"/>
              </p:cNvPicPr>
              <p:nvPr/>
            </p:nvPicPr>
            <p:blipFill>
              <a:blip r:embed="rId4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12" t="4167" r="81035" b="85983"/>
              <a:stretch>
                <a:fillRect/>
              </a:stretch>
            </p:blipFill>
            <p:spPr bwMode="auto">
              <a:xfrm>
                <a:off x="5105400" y="5035237"/>
                <a:ext cx="548640" cy="75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702" name="TextBox 40"/>
            <p:cNvSpPr txBox="1">
              <a:spLocks noChangeArrowheads="1"/>
            </p:cNvSpPr>
            <p:nvPr/>
          </p:nvSpPr>
          <p:spPr bwMode="auto">
            <a:xfrm>
              <a:off x="3943340" y="6253155"/>
              <a:ext cx="1723549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0       200     400     600     800</a:t>
              </a:r>
            </a:p>
            <a:p>
              <a:pPr eaLnBrk="1" hangingPunct="1"/>
              <a:r>
                <a:rPr lang="en-US" altLang="en-US" sz="1000" b="1"/>
                <a:t>          PerCP-Cy5-5-A</a:t>
              </a:r>
            </a:p>
          </p:txBody>
        </p:sp>
        <p:sp>
          <p:nvSpPr>
            <p:cNvPr id="28703" name="TextBox 50"/>
            <p:cNvSpPr txBox="1">
              <a:spLocks noChangeArrowheads="1"/>
            </p:cNvSpPr>
            <p:nvPr/>
          </p:nvSpPr>
          <p:spPr bwMode="auto">
            <a:xfrm>
              <a:off x="3800498" y="6153164"/>
              <a:ext cx="2487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</a:t>
              </a:r>
            </a:p>
          </p:txBody>
        </p:sp>
        <p:sp>
          <p:nvSpPr>
            <p:cNvPr id="28704" name="TextBox 51"/>
            <p:cNvSpPr txBox="1">
              <a:spLocks noChangeArrowheads="1"/>
            </p:cNvSpPr>
            <p:nvPr/>
          </p:nvSpPr>
          <p:spPr bwMode="auto">
            <a:xfrm>
              <a:off x="3738579" y="5891263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60</a:t>
              </a:r>
            </a:p>
          </p:txBody>
        </p:sp>
        <p:sp>
          <p:nvSpPr>
            <p:cNvPr id="28705" name="TextBox 52"/>
            <p:cNvSpPr txBox="1">
              <a:spLocks noChangeArrowheads="1"/>
            </p:cNvSpPr>
            <p:nvPr/>
          </p:nvSpPr>
          <p:spPr bwMode="auto">
            <a:xfrm>
              <a:off x="3676644" y="5648334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120</a:t>
              </a:r>
            </a:p>
          </p:txBody>
        </p:sp>
        <p:sp>
          <p:nvSpPr>
            <p:cNvPr id="28706" name="TextBox 53"/>
            <p:cNvSpPr txBox="1">
              <a:spLocks noChangeArrowheads="1"/>
            </p:cNvSpPr>
            <p:nvPr/>
          </p:nvSpPr>
          <p:spPr bwMode="auto">
            <a:xfrm>
              <a:off x="3676652" y="5372104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180</a:t>
              </a:r>
            </a:p>
          </p:txBody>
        </p:sp>
        <p:sp>
          <p:nvSpPr>
            <p:cNvPr id="28707" name="TextBox 54"/>
            <p:cNvSpPr txBox="1">
              <a:spLocks noChangeArrowheads="1"/>
            </p:cNvSpPr>
            <p:nvPr/>
          </p:nvSpPr>
          <p:spPr bwMode="auto">
            <a:xfrm>
              <a:off x="3671905" y="5110179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240</a:t>
              </a:r>
            </a:p>
          </p:txBody>
        </p:sp>
        <p:sp>
          <p:nvSpPr>
            <p:cNvPr id="28708" name="TextBox 55"/>
            <p:cNvSpPr txBox="1">
              <a:spLocks noChangeArrowheads="1"/>
            </p:cNvSpPr>
            <p:nvPr/>
          </p:nvSpPr>
          <p:spPr bwMode="auto">
            <a:xfrm rot="-5400000">
              <a:off x="3276616" y="5605483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Number</a:t>
              </a:r>
            </a:p>
          </p:txBody>
        </p:sp>
      </p:grpSp>
      <p:graphicFrame>
        <p:nvGraphicFramePr>
          <p:cNvPr id="124" name="Char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8049"/>
              </p:ext>
            </p:extLst>
          </p:nvPr>
        </p:nvGraphicFramePr>
        <p:xfrm>
          <a:off x="2469704" y="423000"/>
          <a:ext cx="2651760" cy="239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678" name="TextBox 13"/>
          <p:cNvSpPr txBox="1">
            <a:spLocks noChangeArrowheads="1"/>
          </p:cNvSpPr>
          <p:nvPr/>
        </p:nvSpPr>
        <p:spPr bwMode="auto">
          <a:xfrm>
            <a:off x="4360417" y="395288"/>
            <a:ext cx="27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400">
                <a:latin typeface="Times New Roman" charset="0"/>
                <a:cs typeface="Times New Roman" charset="0"/>
              </a:rPr>
              <a:t>*</a:t>
            </a:r>
          </a:p>
        </p:txBody>
      </p:sp>
      <p:grpSp>
        <p:nvGrpSpPr>
          <p:cNvPr id="28679" name="Group 63"/>
          <p:cNvGrpSpPr>
            <a:grpSpLocks/>
          </p:cNvGrpSpPr>
          <p:nvPr/>
        </p:nvGrpSpPr>
        <p:grpSpPr bwMode="auto">
          <a:xfrm>
            <a:off x="107504" y="163513"/>
            <a:ext cx="2141538" cy="2825750"/>
            <a:chOff x="3733800" y="163513"/>
            <a:chExt cx="2141538" cy="2825900"/>
          </a:xfrm>
        </p:grpSpPr>
        <p:grpSp>
          <p:nvGrpSpPr>
            <p:cNvPr id="28690" name="Group 26"/>
            <p:cNvGrpSpPr>
              <a:grpSpLocks/>
            </p:cNvGrpSpPr>
            <p:nvPr/>
          </p:nvGrpSpPr>
          <p:grpSpPr bwMode="auto">
            <a:xfrm>
              <a:off x="4143375" y="1573214"/>
              <a:ext cx="1731963" cy="1222374"/>
              <a:chOff x="5735637" y="2438400"/>
              <a:chExt cx="1731963" cy="1222380"/>
            </a:xfrm>
          </p:grpSpPr>
          <p:pic>
            <p:nvPicPr>
              <p:cNvPr id="28699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5" t="27194" r="4863" b="6908"/>
              <a:stretch>
                <a:fillRect/>
              </a:stretch>
            </p:blipFill>
            <p:spPr bwMode="auto">
              <a:xfrm>
                <a:off x="5735637" y="2706693"/>
                <a:ext cx="1731963" cy="954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0" name="Text Box 6"/>
              <p:cNvSpPr txBox="1">
                <a:spLocks noChangeArrowheads="1"/>
              </p:cNvSpPr>
              <p:nvPr/>
            </p:nvSpPr>
            <p:spPr bwMode="auto">
              <a:xfrm>
                <a:off x="6172200" y="2438400"/>
                <a:ext cx="1066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zh-CN" sz="1200" b="1"/>
                  <a:t>Met-shRNA</a:t>
                </a:r>
              </a:p>
            </p:txBody>
          </p:sp>
        </p:grpSp>
        <p:sp>
          <p:nvSpPr>
            <p:cNvPr id="28691" name="Text Box 16"/>
            <p:cNvSpPr txBox="1">
              <a:spLocks noChangeArrowheads="1"/>
            </p:cNvSpPr>
            <p:nvPr/>
          </p:nvSpPr>
          <p:spPr bwMode="auto">
            <a:xfrm>
              <a:off x="3733800" y="163513"/>
              <a:ext cx="332142" cy="338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600" b="1"/>
                <a:t>C</a:t>
              </a:r>
            </a:p>
          </p:txBody>
        </p:sp>
        <p:grpSp>
          <p:nvGrpSpPr>
            <p:cNvPr id="28692" name="Group 38"/>
            <p:cNvGrpSpPr>
              <a:grpSpLocks/>
            </p:cNvGrpSpPr>
            <p:nvPr/>
          </p:nvGrpSpPr>
          <p:grpSpPr bwMode="auto">
            <a:xfrm>
              <a:off x="4162425" y="304800"/>
              <a:ext cx="1712913" cy="1195388"/>
              <a:chOff x="4162425" y="304800"/>
              <a:chExt cx="1712913" cy="1195388"/>
            </a:xfrm>
          </p:grpSpPr>
          <p:sp>
            <p:nvSpPr>
              <p:cNvPr id="28697" name="Text Box 9"/>
              <p:cNvSpPr txBox="1">
                <a:spLocks noChangeArrowheads="1"/>
              </p:cNvSpPr>
              <p:nvPr/>
            </p:nvSpPr>
            <p:spPr bwMode="auto">
              <a:xfrm>
                <a:off x="4408488" y="304800"/>
                <a:ext cx="132954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zh-CN" sz="1200" b="1"/>
                  <a:t>Control shRNA</a:t>
                </a:r>
              </a:p>
            </p:txBody>
          </p:sp>
          <p:pic>
            <p:nvPicPr>
              <p:cNvPr id="28698" name="Picture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3" t="30714" r="4790" b="6664"/>
              <a:stretch>
                <a:fillRect/>
              </a:stretch>
            </p:blipFill>
            <p:spPr bwMode="auto">
              <a:xfrm>
                <a:off x="4162425" y="560234"/>
                <a:ext cx="1712913" cy="939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93" name="TextBox 59"/>
            <p:cNvSpPr txBox="1">
              <a:spLocks noChangeArrowheads="1"/>
            </p:cNvSpPr>
            <p:nvPr/>
          </p:nvSpPr>
          <p:spPr bwMode="auto">
            <a:xfrm>
              <a:off x="4791074" y="1428748"/>
              <a:ext cx="60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/>
                <a:t>FITC-A</a:t>
              </a:r>
            </a:p>
          </p:txBody>
        </p:sp>
        <p:sp>
          <p:nvSpPr>
            <p:cNvPr id="28694" name="TextBox 60"/>
            <p:cNvSpPr txBox="1">
              <a:spLocks noChangeArrowheads="1"/>
            </p:cNvSpPr>
            <p:nvPr/>
          </p:nvSpPr>
          <p:spPr bwMode="auto">
            <a:xfrm>
              <a:off x="4786303" y="2743192"/>
              <a:ext cx="60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/>
                <a:t>FITC-A</a:t>
              </a:r>
            </a:p>
          </p:txBody>
        </p:sp>
        <p:sp>
          <p:nvSpPr>
            <p:cNvPr id="28695" name="TextBox 61"/>
            <p:cNvSpPr txBox="1">
              <a:spLocks noChangeArrowheads="1"/>
            </p:cNvSpPr>
            <p:nvPr/>
          </p:nvSpPr>
          <p:spPr bwMode="auto">
            <a:xfrm rot="-5400000">
              <a:off x="3782164" y="2137621"/>
              <a:ext cx="5517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PE-A</a:t>
              </a:r>
            </a:p>
          </p:txBody>
        </p:sp>
        <p:sp>
          <p:nvSpPr>
            <p:cNvPr id="28696" name="TextBox 62"/>
            <p:cNvSpPr txBox="1">
              <a:spLocks noChangeArrowheads="1"/>
            </p:cNvSpPr>
            <p:nvPr/>
          </p:nvSpPr>
          <p:spPr bwMode="auto">
            <a:xfrm rot="-5400000">
              <a:off x="3791690" y="833451"/>
              <a:ext cx="5517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PE-A</a:t>
              </a:r>
            </a:p>
          </p:txBody>
        </p:sp>
      </p:grpSp>
      <p:graphicFrame>
        <p:nvGraphicFramePr>
          <p:cNvPr id="61" name="Chart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842363"/>
              </p:ext>
            </p:extLst>
          </p:nvPr>
        </p:nvGraphicFramePr>
        <p:xfrm>
          <a:off x="2553842" y="3806210"/>
          <a:ext cx="25622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8685" name="TextBox 13"/>
          <p:cNvSpPr txBox="1">
            <a:spLocks noChangeArrowheads="1"/>
          </p:cNvSpPr>
          <p:nvPr/>
        </p:nvSpPr>
        <p:spPr bwMode="auto">
          <a:xfrm>
            <a:off x="3350767" y="3754438"/>
            <a:ext cx="27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400">
                <a:latin typeface="Times New Roman" charset="0"/>
                <a:cs typeface="Times New Roman" charset="0"/>
              </a:rPr>
              <a:t>*</a:t>
            </a:r>
          </a:p>
        </p:txBody>
      </p:sp>
      <p:cxnSp>
        <p:nvCxnSpPr>
          <p:cNvPr id="109" name="Straight Connector 108"/>
          <p:cNvCxnSpPr/>
          <p:nvPr/>
        </p:nvCxnSpPr>
        <p:spPr bwMode="auto">
          <a:xfrm>
            <a:off x="3390454" y="4002088"/>
            <a:ext cx="18256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508104" y="2776465"/>
            <a:ext cx="3222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expected, knockdown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smtClean="0"/>
              <a:t>induced </a:t>
            </a:r>
            <a:r>
              <a:rPr lang="en-US" dirty="0"/>
              <a:t>apoptosis and G1-phase cell cycle arrest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51720" y="-27384"/>
            <a:ext cx="68119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Stable </a:t>
            </a:r>
            <a:r>
              <a:rPr lang="en-US" sz="2200" b="1" dirty="0" err="1"/>
              <a:t>tRNA</a:t>
            </a:r>
            <a:r>
              <a:rPr lang="en-US" sz="2200" b="1" baseline="30000" dirty="0" err="1"/>
              <a:t>Met</a:t>
            </a:r>
            <a:r>
              <a:rPr lang="en-US" sz="2200" b="1" baseline="30000" dirty="0"/>
              <a:t>(CAT</a:t>
            </a:r>
            <a:r>
              <a:rPr lang="en-US" sz="2200" b="1" baseline="30000" dirty="0" smtClean="0"/>
              <a:t>) </a:t>
            </a:r>
            <a:r>
              <a:rPr lang="en-US" sz="2200" b="1" dirty="0" smtClean="0"/>
              <a:t>knockdown induces apoptosis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9884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#7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74968"/>
            <a:ext cx="18335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#7_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879968"/>
            <a:ext cx="18335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#20_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9211" y="974968"/>
            <a:ext cx="18335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#20_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211" y="2879968"/>
            <a:ext cx="18335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5244033" y="698745"/>
            <a:ext cx="3623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rial" pitchFamily="34" charset="0"/>
                <a:cs typeface="Arial" pitchFamily="34" charset="0"/>
              </a:rPr>
              <a:t>Control </a:t>
            </a:r>
            <a:r>
              <a:rPr lang="en-US" altLang="zh-CN" sz="1200" b="1" dirty="0" err="1">
                <a:latin typeface="Arial" pitchFamily="34" charset="0"/>
                <a:cs typeface="Arial" pitchFamily="34" charset="0"/>
              </a:rPr>
              <a:t>shRNA</a:t>
            </a:r>
            <a:r>
              <a:rPr lang="en-US" altLang="zh-CN" sz="1200" b="1" dirty="0">
                <a:latin typeface="Arial" pitchFamily="34" charset="0"/>
                <a:cs typeface="Arial" pitchFamily="34" charset="0"/>
              </a:rPr>
              <a:t>                                   Met-</a:t>
            </a:r>
            <a:r>
              <a:rPr lang="en-US" altLang="zh-CN" sz="1200" b="1" dirty="0" err="1">
                <a:latin typeface="Arial" pitchFamily="34" charset="0"/>
                <a:cs typeface="Arial" pitchFamily="34" charset="0"/>
              </a:rPr>
              <a:t>shRNA</a:t>
            </a:r>
            <a:endParaRPr lang="en-US" altLang="zh-CN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759824" y="1736968"/>
            <a:ext cx="17145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759824" y="3337168"/>
            <a:ext cx="17145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57"/>
          <p:cNvGrpSpPr>
            <a:grpSpLocks/>
          </p:cNvGrpSpPr>
          <p:nvPr/>
        </p:nvGrpSpPr>
        <p:grpSpPr bwMode="auto">
          <a:xfrm>
            <a:off x="812419" y="698745"/>
            <a:ext cx="2514600" cy="1916113"/>
            <a:chOff x="3352109" y="3135313"/>
            <a:chExt cx="2515292" cy="1916652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3352109" y="3135313"/>
              <a:ext cx="332195" cy="338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zh-CN" sz="1600" b="1"/>
                <a:t>D</a:t>
              </a:r>
            </a:p>
          </p:txBody>
        </p:sp>
        <p:grpSp>
          <p:nvGrpSpPr>
            <p:cNvPr id="14" name="Group 43"/>
            <p:cNvGrpSpPr>
              <a:grpSpLocks/>
            </p:cNvGrpSpPr>
            <p:nvPr/>
          </p:nvGrpSpPr>
          <p:grpSpPr bwMode="auto">
            <a:xfrm>
              <a:off x="4014790" y="3289300"/>
              <a:ext cx="1639092" cy="1435100"/>
              <a:chOff x="4014798" y="3289300"/>
              <a:chExt cx="1639242" cy="1435100"/>
            </a:xfrm>
          </p:grpSpPr>
          <p:pic>
            <p:nvPicPr>
              <p:cNvPr id="22" name="Picture 18" descr="#7_3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3" b="7661"/>
              <a:stretch>
                <a:fillRect/>
              </a:stretch>
            </p:blipFill>
            <p:spPr bwMode="auto">
              <a:xfrm>
                <a:off x="4014798" y="3289300"/>
                <a:ext cx="1631940" cy="143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7" descr="#7_1"/>
              <p:cNvPicPr>
                <a:picLocks noChangeAspect="1" noChangeArrowheads="1"/>
              </p:cNvPicPr>
              <p:nvPr/>
            </p:nvPicPr>
            <p:blipFill>
              <a:blip r:embed="rId8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12" t="4167" r="81035" b="85983"/>
              <a:stretch>
                <a:fillRect/>
              </a:stretch>
            </p:blipFill>
            <p:spPr bwMode="auto">
              <a:xfrm>
                <a:off x="5105400" y="3352800"/>
                <a:ext cx="548640" cy="75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auto">
              <a:xfrm>
                <a:off x="4952843" y="4153187"/>
                <a:ext cx="662230" cy="416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1050" b="1" dirty="0"/>
                  <a:t>Control</a:t>
                </a:r>
              </a:p>
              <a:p>
                <a:pPr eaLnBrk="1" hangingPunct="1">
                  <a:defRPr/>
                </a:pPr>
                <a:r>
                  <a:rPr lang="en-US" altLang="zh-CN" sz="1050" b="1" dirty="0" err="1"/>
                  <a:t>shRNA</a:t>
                </a:r>
                <a:endParaRPr lang="en-US" altLang="zh-CN" sz="1050" b="1" dirty="0"/>
              </a:p>
            </p:txBody>
          </p:sp>
        </p:grpSp>
        <p:sp>
          <p:nvSpPr>
            <p:cNvPr id="15" name="Rectangle 42"/>
            <p:cNvSpPr>
              <a:spLocks noChangeArrowheads="1"/>
            </p:cNvSpPr>
            <p:nvPr/>
          </p:nvSpPr>
          <p:spPr bwMode="auto">
            <a:xfrm>
              <a:off x="3948111" y="4667244"/>
              <a:ext cx="1919290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0        200       400      600     800</a:t>
              </a:r>
            </a:p>
            <a:p>
              <a:pPr eaLnBrk="1" hangingPunct="1"/>
              <a:r>
                <a:rPr lang="en-US" altLang="en-US" sz="1000" b="1"/>
                <a:t>          PerCP-Cy5-5-A</a:t>
              </a:r>
            </a:p>
          </p:txBody>
        </p:sp>
        <p:sp>
          <p:nvSpPr>
            <p:cNvPr id="16" name="TextBox 43"/>
            <p:cNvSpPr txBox="1">
              <a:spLocks noChangeArrowheads="1"/>
            </p:cNvSpPr>
            <p:nvPr/>
          </p:nvSpPr>
          <p:spPr bwMode="auto">
            <a:xfrm>
              <a:off x="3810000" y="4548201"/>
              <a:ext cx="2487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</a:t>
              </a:r>
            </a:p>
          </p:txBody>
        </p:sp>
        <p:sp>
          <p:nvSpPr>
            <p:cNvPr id="17" name="TextBox 45"/>
            <p:cNvSpPr txBox="1">
              <a:spLocks noChangeArrowheads="1"/>
            </p:cNvSpPr>
            <p:nvPr/>
          </p:nvSpPr>
          <p:spPr bwMode="auto">
            <a:xfrm>
              <a:off x="3748081" y="4286244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70</a:t>
              </a:r>
            </a:p>
          </p:txBody>
        </p:sp>
        <p:sp>
          <p:nvSpPr>
            <p:cNvPr id="18" name="TextBox 46"/>
            <p:cNvSpPr txBox="1">
              <a:spLocks noChangeArrowheads="1"/>
            </p:cNvSpPr>
            <p:nvPr/>
          </p:nvSpPr>
          <p:spPr bwMode="auto">
            <a:xfrm>
              <a:off x="3681415" y="4024311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140</a:t>
              </a:r>
            </a:p>
          </p:txBody>
        </p:sp>
        <p:sp>
          <p:nvSpPr>
            <p:cNvPr id="19" name="TextBox 47"/>
            <p:cNvSpPr txBox="1">
              <a:spLocks noChangeArrowheads="1"/>
            </p:cNvSpPr>
            <p:nvPr/>
          </p:nvSpPr>
          <p:spPr bwMode="auto">
            <a:xfrm>
              <a:off x="3681439" y="3748097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210</a:t>
              </a:r>
            </a:p>
          </p:txBody>
        </p:sp>
        <p:sp>
          <p:nvSpPr>
            <p:cNvPr id="20" name="TextBox 48"/>
            <p:cNvSpPr txBox="1">
              <a:spLocks noChangeArrowheads="1"/>
            </p:cNvSpPr>
            <p:nvPr/>
          </p:nvSpPr>
          <p:spPr bwMode="auto">
            <a:xfrm>
              <a:off x="3676668" y="3471867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280</a:t>
              </a:r>
            </a:p>
          </p:txBody>
        </p:sp>
        <p:sp>
          <p:nvSpPr>
            <p:cNvPr id="21" name="TextBox 49"/>
            <p:cNvSpPr txBox="1">
              <a:spLocks noChangeArrowheads="1"/>
            </p:cNvSpPr>
            <p:nvPr/>
          </p:nvSpPr>
          <p:spPr bwMode="auto">
            <a:xfrm rot="-5400000">
              <a:off x="3256460" y="3905228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Number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>
            <a:off x="1053719" y="2748208"/>
            <a:ext cx="2193925" cy="1684337"/>
            <a:chOff x="3520593" y="4953000"/>
            <a:chExt cx="2194558" cy="1684876"/>
          </a:xfrm>
        </p:grpSpPr>
        <p:grpSp>
          <p:nvGrpSpPr>
            <p:cNvPr id="26" name="Group 42"/>
            <p:cNvGrpSpPr>
              <a:grpSpLocks/>
            </p:cNvGrpSpPr>
            <p:nvPr/>
          </p:nvGrpSpPr>
          <p:grpSpPr bwMode="auto">
            <a:xfrm>
              <a:off x="4005261" y="4953000"/>
              <a:ext cx="1709890" cy="1366838"/>
              <a:chOff x="4006938" y="4953000"/>
              <a:chExt cx="1739968" cy="1366838"/>
            </a:xfrm>
          </p:grpSpPr>
          <p:pic>
            <p:nvPicPr>
              <p:cNvPr id="34" name="Picture 19" descr="#20_3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1" r="15997" b="7716"/>
              <a:stretch>
                <a:fillRect/>
              </a:stretch>
            </p:blipFill>
            <p:spPr bwMode="auto">
              <a:xfrm>
                <a:off x="4006938" y="4953000"/>
                <a:ext cx="1533591" cy="136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 Box 16"/>
              <p:cNvSpPr txBox="1">
                <a:spLocks noChangeArrowheads="1"/>
              </p:cNvSpPr>
              <p:nvPr/>
            </p:nvSpPr>
            <p:spPr bwMode="auto">
              <a:xfrm>
                <a:off x="4799994" y="5827992"/>
                <a:ext cx="946912" cy="2620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sz="1050" b="1" dirty="0"/>
                  <a:t>Met-</a:t>
                </a:r>
                <a:r>
                  <a:rPr lang="en-US" altLang="zh-CN" sz="1050" b="1" dirty="0" err="1"/>
                  <a:t>shRNA</a:t>
                </a:r>
                <a:endParaRPr lang="en-US" altLang="zh-CN" sz="1050" b="1" dirty="0"/>
              </a:p>
            </p:txBody>
          </p:sp>
          <p:pic>
            <p:nvPicPr>
              <p:cNvPr id="36" name="Picture 7" descr="#7_1"/>
              <p:cNvPicPr>
                <a:picLocks noChangeAspect="1" noChangeArrowheads="1"/>
              </p:cNvPicPr>
              <p:nvPr/>
            </p:nvPicPr>
            <p:blipFill>
              <a:blip r:embed="rId8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12" t="4167" r="81035" b="85983"/>
              <a:stretch>
                <a:fillRect/>
              </a:stretch>
            </p:blipFill>
            <p:spPr bwMode="auto">
              <a:xfrm>
                <a:off x="5105400" y="5035237"/>
                <a:ext cx="548640" cy="75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TextBox 40"/>
            <p:cNvSpPr txBox="1">
              <a:spLocks noChangeArrowheads="1"/>
            </p:cNvSpPr>
            <p:nvPr/>
          </p:nvSpPr>
          <p:spPr bwMode="auto">
            <a:xfrm>
              <a:off x="3943340" y="6253155"/>
              <a:ext cx="1723549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0       200     400     600     800</a:t>
              </a:r>
            </a:p>
            <a:p>
              <a:pPr eaLnBrk="1" hangingPunct="1"/>
              <a:r>
                <a:rPr lang="en-US" altLang="en-US" sz="1000" b="1"/>
                <a:t>          PerCP-Cy5-5-A</a:t>
              </a:r>
            </a:p>
          </p:txBody>
        </p:sp>
        <p:sp>
          <p:nvSpPr>
            <p:cNvPr id="28" name="TextBox 50"/>
            <p:cNvSpPr txBox="1">
              <a:spLocks noChangeArrowheads="1"/>
            </p:cNvSpPr>
            <p:nvPr/>
          </p:nvSpPr>
          <p:spPr bwMode="auto">
            <a:xfrm>
              <a:off x="3800498" y="6153164"/>
              <a:ext cx="24878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0</a:t>
              </a:r>
            </a:p>
          </p:txBody>
        </p:sp>
        <p:sp>
          <p:nvSpPr>
            <p:cNvPr id="29" name="TextBox 51"/>
            <p:cNvSpPr txBox="1">
              <a:spLocks noChangeArrowheads="1"/>
            </p:cNvSpPr>
            <p:nvPr/>
          </p:nvSpPr>
          <p:spPr bwMode="auto">
            <a:xfrm>
              <a:off x="3738579" y="5891263"/>
              <a:ext cx="3129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60</a:t>
              </a:r>
            </a:p>
          </p:txBody>
        </p:sp>
        <p:sp>
          <p:nvSpPr>
            <p:cNvPr id="30" name="TextBox 52"/>
            <p:cNvSpPr txBox="1">
              <a:spLocks noChangeArrowheads="1"/>
            </p:cNvSpPr>
            <p:nvPr/>
          </p:nvSpPr>
          <p:spPr bwMode="auto">
            <a:xfrm>
              <a:off x="3676644" y="5648334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120</a:t>
              </a:r>
            </a:p>
          </p:txBody>
        </p:sp>
        <p:sp>
          <p:nvSpPr>
            <p:cNvPr id="31" name="TextBox 53"/>
            <p:cNvSpPr txBox="1">
              <a:spLocks noChangeArrowheads="1"/>
            </p:cNvSpPr>
            <p:nvPr/>
          </p:nvSpPr>
          <p:spPr bwMode="auto">
            <a:xfrm>
              <a:off x="3676652" y="5372104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180</a:t>
              </a:r>
            </a:p>
          </p:txBody>
        </p:sp>
        <p:sp>
          <p:nvSpPr>
            <p:cNvPr id="32" name="TextBox 54"/>
            <p:cNvSpPr txBox="1">
              <a:spLocks noChangeArrowheads="1"/>
            </p:cNvSpPr>
            <p:nvPr/>
          </p:nvSpPr>
          <p:spPr bwMode="auto">
            <a:xfrm>
              <a:off x="3671905" y="5110179"/>
              <a:ext cx="37702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240</a:t>
              </a:r>
            </a:p>
          </p:txBody>
        </p:sp>
        <p:sp>
          <p:nvSpPr>
            <p:cNvPr id="33" name="TextBox 55"/>
            <p:cNvSpPr txBox="1">
              <a:spLocks noChangeArrowheads="1"/>
            </p:cNvSpPr>
            <p:nvPr/>
          </p:nvSpPr>
          <p:spPr bwMode="auto">
            <a:xfrm rot="-5400000">
              <a:off x="3276616" y="5605483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200" b="1"/>
                <a:t>Number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83568" y="522920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Interestingly, </a:t>
            </a:r>
            <a:r>
              <a:rPr lang="en-US" dirty="0" err="1"/>
              <a:t>aneuploid</a:t>
            </a:r>
            <a:r>
              <a:rPr lang="en-US" dirty="0"/>
              <a:t> cells were identified in the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-knockdown cell line by both fluorescent microscopy and flow cytometry </a:t>
            </a:r>
          </a:p>
        </p:txBody>
      </p:sp>
    </p:spTree>
    <p:extLst>
      <p:ext uri="{BB962C8B-B14F-4D97-AF65-F5344CB8AC3E}">
        <p14:creationId xmlns:p14="http://schemas.microsoft.com/office/powerpoint/2010/main" val="420326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23"/>
          <p:cNvSpPr txBox="1">
            <a:spLocks noChangeArrowheads="1"/>
          </p:cNvSpPr>
          <p:nvPr/>
        </p:nvSpPr>
        <p:spPr bwMode="auto">
          <a:xfrm>
            <a:off x="-36512" y="-27384"/>
            <a:ext cx="320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/>
              <a:t>E</a:t>
            </a:r>
          </a:p>
        </p:txBody>
      </p:sp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725041" y="219422"/>
            <a:ext cx="3522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400" b="1"/>
              <a:t>0                            </a:t>
            </a:r>
            <a:r>
              <a:rPr lang="en-US" altLang="zh-CN" sz="1200" b="1"/>
              <a:t>12</a:t>
            </a:r>
            <a:r>
              <a:rPr lang="en-US" altLang="zh-CN" sz="1400" b="1"/>
              <a:t>                           24 </a:t>
            </a:r>
          </a:p>
        </p:txBody>
      </p:sp>
      <p:sp>
        <p:nvSpPr>
          <p:cNvPr id="30725" name="Text Box 10"/>
          <p:cNvSpPr txBox="1">
            <a:spLocks noChangeArrowheads="1"/>
          </p:cNvSpPr>
          <p:nvPr/>
        </p:nvSpPr>
        <p:spPr bwMode="auto">
          <a:xfrm rot="-5400000">
            <a:off x="4204047" y="958403"/>
            <a:ext cx="1090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>
                <a:latin typeface="Arial Narrow" charset="0"/>
              </a:rPr>
              <a:t>Control shRNA</a:t>
            </a:r>
          </a:p>
        </p:txBody>
      </p:sp>
      <p:sp>
        <p:nvSpPr>
          <p:cNvPr id="30726" name="Text Box 11"/>
          <p:cNvSpPr txBox="1">
            <a:spLocks noChangeArrowheads="1"/>
          </p:cNvSpPr>
          <p:nvPr/>
        </p:nvSpPr>
        <p:spPr bwMode="auto">
          <a:xfrm rot="-5400000">
            <a:off x="4315966" y="2124422"/>
            <a:ext cx="866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>
                <a:latin typeface="Arial Narrow" charset="0"/>
              </a:rPr>
              <a:t>Met-shRNA</a:t>
            </a:r>
          </a:p>
        </p:txBody>
      </p:sp>
      <p:grpSp>
        <p:nvGrpSpPr>
          <p:cNvPr id="30727" name="Group 3"/>
          <p:cNvGrpSpPr>
            <a:grpSpLocks/>
          </p:cNvGrpSpPr>
          <p:nvPr/>
        </p:nvGrpSpPr>
        <p:grpSpPr bwMode="auto">
          <a:xfrm>
            <a:off x="107504" y="503584"/>
            <a:ext cx="1462087" cy="1096963"/>
            <a:chOff x="449263" y="965792"/>
            <a:chExt cx="1462803" cy="1096255"/>
          </a:xfrm>
        </p:grpSpPr>
        <p:pic>
          <p:nvPicPr>
            <p:cNvPr id="30763" name="Picture 5" descr="#7_1"/>
            <p:cNvPicPr>
              <a:picLocks noChangeAspect="1" noChangeArrowheads="1"/>
            </p:cNvPicPr>
            <p:nvPr/>
          </p:nvPicPr>
          <p:blipFill>
            <a:blip r:embed="rId3">
              <a:lum bright="30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3" y="965792"/>
              <a:ext cx="1462803" cy="109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4" name="Line 21"/>
            <p:cNvSpPr>
              <a:spLocks noChangeShapeType="1"/>
            </p:cNvSpPr>
            <p:nvPr/>
          </p:nvSpPr>
          <p:spPr bwMode="auto">
            <a:xfrm>
              <a:off x="862290" y="969176"/>
              <a:ext cx="0" cy="1084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65" name="Line 22"/>
            <p:cNvSpPr>
              <a:spLocks noChangeShapeType="1"/>
            </p:cNvSpPr>
            <p:nvPr/>
          </p:nvSpPr>
          <p:spPr bwMode="auto">
            <a:xfrm>
              <a:off x="1533458" y="973322"/>
              <a:ext cx="0" cy="1084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28" name="Group 4"/>
          <p:cNvGrpSpPr>
            <a:grpSpLocks/>
          </p:cNvGrpSpPr>
          <p:nvPr/>
        </p:nvGrpSpPr>
        <p:grpSpPr bwMode="auto">
          <a:xfrm>
            <a:off x="107504" y="1671984"/>
            <a:ext cx="1462087" cy="1096963"/>
            <a:chOff x="449263" y="2133690"/>
            <a:chExt cx="1462803" cy="1096254"/>
          </a:xfrm>
        </p:grpSpPr>
        <p:pic>
          <p:nvPicPr>
            <p:cNvPr id="30760" name="Picture 8" descr="#20_3"/>
            <p:cNvPicPr>
              <a:picLocks noChangeAspect="1" noChangeArrowheads="1"/>
            </p:cNvPicPr>
            <p:nvPr/>
          </p:nvPicPr>
          <p:blipFill>
            <a:blip r:embed="rId4">
              <a:lum bright="24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3" y="2133690"/>
              <a:ext cx="1462803" cy="1096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1" name="Line 23"/>
            <p:cNvSpPr>
              <a:spLocks noChangeShapeType="1"/>
            </p:cNvSpPr>
            <p:nvPr/>
          </p:nvSpPr>
          <p:spPr bwMode="auto">
            <a:xfrm>
              <a:off x="862290" y="2135998"/>
              <a:ext cx="0" cy="10844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62" name="Line 24"/>
            <p:cNvSpPr>
              <a:spLocks noChangeShapeType="1"/>
            </p:cNvSpPr>
            <p:nvPr/>
          </p:nvSpPr>
          <p:spPr bwMode="auto">
            <a:xfrm>
              <a:off x="1533458" y="2140145"/>
              <a:ext cx="0" cy="10844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29" name="Group 5"/>
          <p:cNvGrpSpPr>
            <a:grpSpLocks/>
          </p:cNvGrpSpPr>
          <p:nvPr/>
        </p:nvGrpSpPr>
        <p:grpSpPr bwMode="auto">
          <a:xfrm>
            <a:off x="1639441" y="1676747"/>
            <a:ext cx="1462088" cy="1096962"/>
            <a:chOff x="1980952" y="2139069"/>
            <a:chExt cx="1462803" cy="1096256"/>
          </a:xfrm>
        </p:grpSpPr>
        <p:pic>
          <p:nvPicPr>
            <p:cNvPr id="30757" name="Picture 15" descr="#20_2"/>
            <p:cNvPicPr>
              <a:picLocks noChangeAspect="1" noChangeArrowheads="1"/>
            </p:cNvPicPr>
            <p:nvPr/>
          </p:nvPicPr>
          <p:blipFill>
            <a:blip r:embed="rId5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952" y="2139069"/>
              <a:ext cx="1462803" cy="109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58" name="Line 25"/>
            <p:cNvSpPr>
              <a:spLocks noChangeShapeType="1"/>
            </p:cNvSpPr>
            <p:nvPr/>
          </p:nvSpPr>
          <p:spPr bwMode="auto">
            <a:xfrm>
              <a:off x="2359560" y="2139069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9" name="Line 26"/>
            <p:cNvSpPr>
              <a:spLocks noChangeShapeType="1"/>
            </p:cNvSpPr>
            <p:nvPr/>
          </p:nvSpPr>
          <p:spPr bwMode="auto">
            <a:xfrm>
              <a:off x="3030728" y="2143216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0" name="Group 2"/>
          <p:cNvGrpSpPr>
            <a:grpSpLocks/>
          </p:cNvGrpSpPr>
          <p:nvPr/>
        </p:nvGrpSpPr>
        <p:grpSpPr bwMode="auto">
          <a:xfrm>
            <a:off x="1625154" y="498822"/>
            <a:ext cx="1462087" cy="1096962"/>
            <a:chOff x="1966197" y="961033"/>
            <a:chExt cx="1462803" cy="1096256"/>
          </a:xfrm>
        </p:grpSpPr>
        <p:pic>
          <p:nvPicPr>
            <p:cNvPr id="30754" name="Picture 12" descr="#7_1"/>
            <p:cNvPicPr>
              <a:picLocks noChangeAspect="1" noChangeArrowheads="1"/>
            </p:cNvPicPr>
            <p:nvPr/>
          </p:nvPicPr>
          <p:blipFill>
            <a:blip r:embed="rId6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197" y="961033"/>
              <a:ext cx="1462803" cy="109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55" name="Line 27"/>
            <p:cNvSpPr>
              <a:spLocks noChangeShapeType="1"/>
            </p:cNvSpPr>
            <p:nvPr/>
          </p:nvSpPr>
          <p:spPr bwMode="auto">
            <a:xfrm>
              <a:off x="2362200" y="968720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6" name="Line 28"/>
            <p:cNvSpPr>
              <a:spLocks noChangeShapeType="1"/>
            </p:cNvSpPr>
            <p:nvPr/>
          </p:nvSpPr>
          <p:spPr bwMode="auto">
            <a:xfrm>
              <a:off x="3033368" y="968104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1" name="Group 1"/>
          <p:cNvGrpSpPr>
            <a:grpSpLocks/>
          </p:cNvGrpSpPr>
          <p:nvPr/>
        </p:nvGrpSpPr>
        <p:grpSpPr bwMode="auto">
          <a:xfrm>
            <a:off x="3163441" y="494059"/>
            <a:ext cx="1462088" cy="1096963"/>
            <a:chOff x="3504705" y="955765"/>
            <a:chExt cx="1462803" cy="1096256"/>
          </a:xfrm>
        </p:grpSpPr>
        <p:pic>
          <p:nvPicPr>
            <p:cNvPr id="30751" name="Picture 17" descr="#7_2"/>
            <p:cNvPicPr>
              <a:picLocks noChangeAspect="1" noChangeArrowheads="1"/>
            </p:cNvPicPr>
            <p:nvPr/>
          </p:nvPicPr>
          <p:blipFill>
            <a:blip r:embed="rId7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705" y="955765"/>
              <a:ext cx="1462803" cy="109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52" name="Line 29"/>
            <p:cNvSpPr>
              <a:spLocks noChangeShapeType="1"/>
            </p:cNvSpPr>
            <p:nvPr/>
          </p:nvSpPr>
          <p:spPr bwMode="auto">
            <a:xfrm>
              <a:off x="3883313" y="963452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3" name="Line 30"/>
            <p:cNvSpPr>
              <a:spLocks noChangeShapeType="1"/>
            </p:cNvSpPr>
            <p:nvPr/>
          </p:nvSpPr>
          <p:spPr bwMode="auto">
            <a:xfrm>
              <a:off x="4554481" y="962836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2" name="Group 6"/>
          <p:cNvGrpSpPr>
            <a:grpSpLocks/>
          </p:cNvGrpSpPr>
          <p:nvPr/>
        </p:nvGrpSpPr>
        <p:grpSpPr bwMode="auto">
          <a:xfrm>
            <a:off x="3163441" y="1676747"/>
            <a:ext cx="1462088" cy="1096962"/>
            <a:chOff x="3504705" y="2138363"/>
            <a:chExt cx="1462803" cy="1096872"/>
          </a:xfrm>
        </p:grpSpPr>
        <p:pic>
          <p:nvPicPr>
            <p:cNvPr id="30748" name="Picture 18" descr="#20_1"/>
            <p:cNvPicPr>
              <a:picLocks noChangeAspect="1" noChangeArrowheads="1"/>
            </p:cNvPicPr>
            <p:nvPr/>
          </p:nvPicPr>
          <p:blipFill>
            <a:blip r:embed="rId8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705" y="2138979"/>
              <a:ext cx="1462803" cy="1096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9" name="Line 31"/>
            <p:cNvSpPr>
              <a:spLocks noChangeShapeType="1"/>
            </p:cNvSpPr>
            <p:nvPr/>
          </p:nvSpPr>
          <p:spPr bwMode="auto">
            <a:xfrm>
              <a:off x="3883313" y="2138979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0" name="Line 32"/>
            <p:cNvSpPr>
              <a:spLocks noChangeShapeType="1"/>
            </p:cNvSpPr>
            <p:nvPr/>
          </p:nvSpPr>
          <p:spPr bwMode="auto">
            <a:xfrm>
              <a:off x="4554481" y="2138363"/>
              <a:ext cx="0" cy="1084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33" name="TextBox 40"/>
          <p:cNvSpPr txBox="1">
            <a:spLocks noChangeArrowheads="1"/>
          </p:cNvSpPr>
          <p:nvPr/>
        </p:nvSpPr>
        <p:spPr bwMode="auto">
          <a:xfrm>
            <a:off x="1637854" y="-52041"/>
            <a:ext cx="1468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Hours post-injury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801241" y="259109"/>
            <a:ext cx="32004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35" name="Picture 4" descr="1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8" y="3419822"/>
            <a:ext cx="14636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 Box 5"/>
          <p:cNvSpPr txBox="1">
            <a:spLocks noChangeArrowheads="1"/>
          </p:cNvSpPr>
          <p:nvPr/>
        </p:nvSpPr>
        <p:spPr bwMode="auto">
          <a:xfrm>
            <a:off x="336823" y="3184872"/>
            <a:ext cx="2708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200" b="1"/>
              <a:t>Control shRNA             Met-shRNA </a:t>
            </a:r>
          </a:p>
        </p:txBody>
      </p:sp>
      <p:pic>
        <p:nvPicPr>
          <p:cNvPr id="30737" name="Picture 6" descr="5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5" y="4556472"/>
            <a:ext cx="14636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7" descr="1"/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73" y="3419822"/>
            <a:ext cx="14636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8" descr="5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73" y="4556472"/>
            <a:ext cx="14636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0" name="TextBox 14"/>
          <p:cNvSpPr txBox="1">
            <a:spLocks noChangeArrowheads="1"/>
          </p:cNvSpPr>
          <p:nvPr/>
        </p:nvSpPr>
        <p:spPr bwMode="auto">
          <a:xfrm>
            <a:off x="179512" y="2924944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1600" b="1" dirty="0"/>
              <a:t>F</a:t>
            </a:r>
          </a:p>
        </p:txBody>
      </p:sp>
      <p:graphicFrame>
        <p:nvGraphicFramePr>
          <p:cNvPr id="73" name="Chart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61967"/>
              </p:ext>
            </p:extLst>
          </p:nvPr>
        </p:nvGraphicFramePr>
        <p:xfrm>
          <a:off x="5279852" y="397768"/>
          <a:ext cx="26765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0742" name="Text Box 30"/>
          <p:cNvSpPr txBox="1">
            <a:spLocks noChangeArrowheads="1"/>
          </p:cNvSpPr>
          <p:nvPr/>
        </p:nvSpPr>
        <p:spPr bwMode="auto">
          <a:xfrm>
            <a:off x="6729158" y="1437474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4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30743" name="Text Box 31"/>
          <p:cNvSpPr txBox="1">
            <a:spLocks noChangeArrowheads="1"/>
          </p:cNvSpPr>
          <p:nvPr/>
        </p:nvSpPr>
        <p:spPr bwMode="auto">
          <a:xfrm>
            <a:off x="7353046" y="370674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4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30744" name="Line 32"/>
          <p:cNvSpPr>
            <a:spLocks noChangeShapeType="1"/>
          </p:cNvSpPr>
          <p:nvPr/>
        </p:nvSpPr>
        <p:spPr bwMode="auto">
          <a:xfrm>
            <a:off x="7391146" y="623087"/>
            <a:ext cx="1825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5" name="Line 32"/>
          <p:cNvSpPr>
            <a:spLocks noChangeShapeType="1"/>
          </p:cNvSpPr>
          <p:nvPr/>
        </p:nvSpPr>
        <p:spPr bwMode="auto">
          <a:xfrm>
            <a:off x="6770433" y="1694649"/>
            <a:ext cx="1825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4" name="Chart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965599"/>
              </p:ext>
            </p:extLst>
          </p:nvPr>
        </p:nvGraphicFramePr>
        <p:xfrm>
          <a:off x="3493368" y="2996952"/>
          <a:ext cx="2590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0747" name="Text Box 21"/>
          <p:cNvSpPr txBox="1">
            <a:spLocks noChangeArrowheads="1"/>
          </p:cNvSpPr>
          <p:nvPr/>
        </p:nvSpPr>
        <p:spPr bwMode="auto">
          <a:xfrm>
            <a:off x="5356477" y="4725144"/>
            <a:ext cx="242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400">
                <a:latin typeface="Times New Roman" charset="0"/>
                <a:ea typeface="宋体" charset="-122"/>
              </a:rPr>
              <a:t>*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024" y="5818038"/>
            <a:ext cx="824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Furthermore, we found that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knockdown inhibited breast cancer cell migration </a:t>
            </a:r>
            <a:r>
              <a:rPr lang="en-US" dirty="0" smtClean="0"/>
              <a:t>(E</a:t>
            </a:r>
            <a:r>
              <a:rPr lang="en-US" dirty="0"/>
              <a:t>) and colony formation </a:t>
            </a:r>
            <a:r>
              <a:rPr lang="en-US" dirty="0" smtClean="0"/>
              <a:t>(F).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882" y="5013176"/>
            <a:ext cx="8559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Furthermore, we found that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knockdown </a:t>
            </a:r>
            <a:r>
              <a:rPr lang="en-US" dirty="0" smtClean="0"/>
              <a:t>represses </a:t>
            </a:r>
            <a:r>
              <a:rPr lang="en-US" dirty="0"/>
              <a:t>angiogenesis </a:t>
            </a:r>
            <a:r>
              <a:rPr lang="en-US" dirty="0" smtClean="0"/>
              <a:t>(G)</a:t>
            </a:r>
            <a:endParaRPr lang="en-US" dirty="0"/>
          </a:p>
        </p:txBody>
      </p:sp>
      <p:pic>
        <p:nvPicPr>
          <p:cNvPr id="47" name="Picture 5" descr="#7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53258"/>
            <a:ext cx="1800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960437" y="965920"/>
            <a:ext cx="3368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Control shRNA                     Met-shRNA </a:t>
            </a:r>
          </a:p>
        </p:txBody>
      </p:sp>
      <p:pic>
        <p:nvPicPr>
          <p:cNvPr id="49" name="Picture 7" descr="#7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624858"/>
            <a:ext cx="1800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#2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2" y="1253258"/>
            <a:ext cx="1800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9" descr="#2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2" y="2624858"/>
            <a:ext cx="1800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366712" y="861145"/>
            <a:ext cx="344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G</a:t>
            </a:r>
          </a:p>
        </p:txBody>
      </p:sp>
      <p:graphicFrame>
        <p:nvGraphicFramePr>
          <p:cNvPr id="53" name="Chart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597307"/>
              </p:ext>
            </p:extLst>
          </p:nvPr>
        </p:nvGraphicFramePr>
        <p:xfrm>
          <a:off x="5435917" y="1253258"/>
          <a:ext cx="26765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7344092" y="2120033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239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613059"/>
              </p:ext>
            </p:extLst>
          </p:nvPr>
        </p:nvGraphicFramePr>
        <p:xfrm>
          <a:off x="4553519" y="761147"/>
          <a:ext cx="2978944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953021"/>
              </p:ext>
            </p:extLst>
          </p:nvPr>
        </p:nvGraphicFramePr>
        <p:xfrm>
          <a:off x="1320615" y="729696"/>
          <a:ext cx="2948940" cy="2871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2164" y="170838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5732" y="190054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5660" y="69232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5254" y="72716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7120081" y="1345473"/>
            <a:ext cx="80819" cy="70146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90995" y="155394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056" y="4077072"/>
            <a:ext cx="9147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attempted to confirm the data by transiently transfecting HCC1806 </a:t>
            </a:r>
            <a:r>
              <a:rPr lang="en-US" dirty="0"/>
              <a:t>cells with either wild-type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err="1"/>
              <a:t>dsiRNA</a:t>
            </a:r>
            <a:r>
              <a:rPr lang="en-US" dirty="0"/>
              <a:t> or scrambled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err="1"/>
              <a:t>dsiRNA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qRT</a:t>
            </a:r>
            <a:r>
              <a:rPr lang="en-US" dirty="0"/>
              <a:t>-PCR showed that wild-type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err="1"/>
              <a:t>dsiRNA</a:t>
            </a:r>
            <a:r>
              <a:rPr lang="en-US" dirty="0"/>
              <a:t> significantly reduced the levels 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</a:t>
            </a:r>
            <a:r>
              <a:rPr lang="en-US" baseline="30000" dirty="0" smtClean="0"/>
              <a:t>)</a:t>
            </a:r>
            <a:r>
              <a:rPr lang="en-US" dirty="0" smtClean="0"/>
              <a:t>, </a:t>
            </a:r>
            <a:r>
              <a:rPr lang="en-US" dirty="0"/>
              <a:t>while the scrambled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err="1"/>
              <a:t>dsiRNA</a:t>
            </a:r>
            <a:r>
              <a:rPr lang="en-US" dirty="0"/>
              <a:t> had no significant </a:t>
            </a:r>
            <a:r>
              <a:rPr lang="en-US" dirty="0" smtClean="0"/>
              <a:t>effect (A).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MTT assay indicated a remarkable reduction in cell proliferation induced by wild-type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err="1"/>
              <a:t>dsiRNA</a:t>
            </a:r>
            <a:r>
              <a:rPr lang="en-US" dirty="0"/>
              <a:t>, while this reduction was completely abolished by scrambled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</a:t>
            </a:r>
            <a:r>
              <a:rPr lang="en-US" dirty="0" err="1"/>
              <a:t>dsiRNA</a:t>
            </a:r>
            <a:r>
              <a:rPr lang="en-US" dirty="0"/>
              <a:t> </a:t>
            </a:r>
            <a:r>
              <a:rPr lang="en-US" dirty="0" smtClean="0"/>
              <a:t>(B</a:t>
            </a:r>
            <a:r>
              <a:rPr lang="en-US" dirty="0"/>
              <a:t>).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54927" y="44624"/>
            <a:ext cx="947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Overexpreesion</a:t>
            </a:r>
            <a:r>
              <a:rPr lang="en-US" sz="2400" b="1" dirty="0" smtClean="0"/>
              <a:t> of </a:t>
            </a:r>
            <a:r>
              <a:rPr lang="en-US" sz="2400" b="1" dirty="0" err="1" smtClean="0"/>
              <a:t>tRNA</a:t>
            </a:r>
            <a:r>
              <a:rPr lang="en-US" sz="2400" b="1" baseline="30000" dirty="0" err="1" smtClean="0"/>
              <a:t>Met</a:t>
            </a:r>
            <a:r>
              <a:rPr lang="en-US" sz="2400" b="1" baseline="30000" dirty="0" smtClean="0"/>
              <a:t>(CAT</a:t>
            </a:r>
            <a:r>
              <a:rPr lang="en-US" sz="2400" b="1" baseline="30000" dirty="0"/>
              <a:t>)</a:t>
            </a:r>
            <a:r>
              <a:rPr lang="en-US" sz="2400" b="1" dirty="0"/>
              <a:t> </a:t>
            </a:r>
            <a:r>
              <a:rPr lang="en-US" sz="2400" b="1" dirty="0" err="1" smtClean="0"/>
              <a:t>dsiRNA</a:t>
            </a:r>
            <a:r>
              <a:rPr lang="en-US" sz="2400" b="1" dirty="0" smtClean="0"/>
              <a:t> inhibits cell proliferation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2751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35497" y="20052"/>
            <a:ext cx="9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2400" b="1" dirty="0"/>
              <a:t>P</a:t>
            </a:r>
            <a:r>
              <a:rPr lang="en-US" sz="2400" b="1" dirty="0" smtClean="0"/>
              <a:t>rotein </a:t>
            </a:r>
            <a:r>
              <a:rPr lang="en-US" sz="2400" b="1" dirty="0"/>
              <a:t>expression levels of a panel of validated miR-34a </a:t>
            </a:r>
            <a:r>
              <a:rPr lang="en-US" sz="2400" b="1" dirty="0" smtClean="0"/>
              <a:t>targets in cell line with </a:t>
            </a:r>
            <a:r>
              <a:rPr lang="en-US" sz="2400" b="1" dirty="0" err="1"/>
              <a:t>tRNA</a:t>
            </a:r>
            <a:r>
              <a:rPr lang="en-US" sz="2400" b="1" baseline="30000" dirty="0" err="1"/>
              <a:t>Met</a:t>
            </a:r>
            <a:r>
              <a:rPr lang="en-US" sz="2400" b="1" baseline="30000" dirty="0"/>
              <a:t>(CAT)</a:t>
            </a:r>
            <a:r>
              <a:rPr lang="en-US" sz="2400" b="1" dirty="0"/>
              <a:t> </a:t>
            </a:r>
            <a:r>
              <a:rPr lang="en-US" sz="2400" b="1" dirty="0" smtClean="0"/>
              <a:t>knockdown </a:t>
            </a:r>
            <a:endParaRPr lang="en-US" altLang="zh-CN" sz="2400" b="1" dirty="0">
              <a:latin typeface="Arial" charset="0"/>
            </a:endParaRPr>
          </a:p>
        </p:txBody>
      </p:sp>
      <p:pic>
        <p:nvPicPr>
          <p:cNvPr id="4100" name="Picture 5" descr="TGFb1_VEG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56471" r="77031" b="38184"/>
          <a:stretch>
            <a:fillRect/>
          </a:stretch>
        </p:blipFill>
        <p:spPr bwMode="auto">
          <a:xfrm>
            <a:off x="1465560" y="5988893"/>
            <a:ext cx="647700" cy="37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6" descr="TGFb1_VEG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52980" r="41231" b="41231"/>
          <a:stretch>
            <a:fillRect/>
          </a:stretch>
        </p:blipFill>
        <p:spPr bwMode="auto">
          <a:xfrm>
            <a:off x="1467148" y="1634381"/>
            <a:ext cx="647700" cy="3762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2122785" y="1661368"/>
            <a:ext cx="6048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VEGF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2118023" y="6017468"/>
            <a:ext cx="67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TGF</a:t>
            </a:r>
            <a:r>
              <a:rPr lang="el-GR" altLang="zh-CN" sz="1200" b="1">
                <a:latin typeface="Arial" charset="0"/>
                <a:cs typeface="Arial" charset="0"/>
              </a:rPr>
              <a:t>β</a:t>
            </a:r>
            <a:r>
              <a:rPr lang="en-US" altLang="zh-CN" sz="1200" b="1">
                <a:latin typeface="Arial" charset="0"/>
                <a:cs typeface="Arial" charset="0"/>
              </a:rPr>
              <a:t>1</a:t>
            </a:r>
            <a:endParaRPr lang="el-GR" altLang="zh-CN" sz="1200" b="1">
              <a:latin typeface="Arial" charset="0"/>
              <a:cs typeface="Arial" charset="0"/>
            </a:endParaRP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 rot="-5400000">
            <a:off x="1208385" y="751731"/>
            <a:ext cx="1090613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 Narrow" charset="0"/>
              </a:rPr>
              <a:t>Control shRNA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 Narrow" charset="0"/>
              </a:rPr>
              <a:t>Met-shRNA </a:t>
            </a:r>
          </a:p>
        </p:txBody>
      </p:sp>
      <p:sp>
        <p:nvSpPr>
          <p:cNvPr id="4105" name="Text Box 15"/>
          <p:cNvSpPr txBox="1">
            <a:spLocks noChangeArrowheads="1"/>
          </p:cNvSpPr>
          <p:nvPr/>
        </p:nvSpPr>
        <p:spPr bwMode="auto">
          <a:xfrm>
            <a:off x="2122785" y="2042368"/>
            <a:ext cx="5778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PLK1</a:t>
            </a:r>
          </a:p>
        </p:txBody>
      </p:sp>
      <p:sp>
        <p:nvSpPr>
          <p:cNvPr id="4106" name="Text Box 21"/>
          <p:cNvSpPr txBox="1">
            <a:spLocks noChangeArrowheads="1"/>
          </p:cNvSpPr>
          <p:nvPr/>
        </p:nvSpPr>
        <p:spPr bwMode="auto">
          <a:xfrm>
            <a:off x="2114848" y="6446093"/>
            <a:ext cx="5699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Actin</a:t>
            </a:r>
          </a:p>
        </p:txBody>
      </p:sp>
      <p:pic>
        <p:nvPicPr>
          <p:cNvPr id="4107" name="Picture 24" descr="6min"/>
          <p:cNvPicPr>
            <a:picLocks noChangeAspect="1" noChangeArrowheads="1"/>
          </p:cNvPicPr>
          <p:nvPr/>
        </p:nvPicPr>
        <p:blipFill>
          <a:blip r:embed="rId4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36798" r="54698" b="58189"/>
          <a:stretch>
            <a:fillRect/>
          </a:stretch>
        </p:blipFill>
        <p:spPr bwMode="auto">
          <a:xfrm>
            <a:off x="1465560" y="2058243"/>
            <a:ext cx="647700" cy="3016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9" descr="actin-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5" t="14796" r="53368" b="78528"/>
          <a:stretch>
            <a:fillRect/>
          </a:stretch>
        </p:blipFill>
        <p:spPr bwMode="auto">
          <a:xfrm>
            <a:off x="1465560" y="6415931"/>
            <a:ext cx="647700" cy="3254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22" descr="BCL2-1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1" t="74593" r="50209" b="18399"/>
          <a:stretch>
            <a:fillRect/>
          </a:stretch>
        </p:blipFill>
        <p:spPr bwMode="auto">
          <a:xfrm>
            <a:off x="1465560" y="2412256"/>
            <a:ext cx="647700" cy="3794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Text Box 23"/>
          <p:cNvSpPr txBox="1">
            <a:spLocks noChangeArrowheads="1"/>
          </p:cNvSpPr>
          <p:nvPr/>
        </p:nvSpPr>
        <p:spPr bwMode="auto">
          <a:xfrm>
            <a:off x="2118023" y="2472581"/>
            <a:ext cx="58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BCL2</a:t>
            </a:r>
          </a:p>
        </p:txBody>
      </p:sp>
      <p:pic>
        <p:nvPicPr>
          <p:cNvPr id="4111" name="Picture 10" descr="35mins"/>
          <p:cNvPicPr>
            <a:picLocks noChangeAspect="1" noChangeArrowheads="1"/>
          </p:cNvPicPr>
          <p:nvPr/>
        </p:nvPicPr>
        <p:blipFill>
          <a:blip r:embed="rId7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6" t="29982" r="51317" b="63121"/>
          <a:stretch>
            <a:fillRect/>
          </a:stretch>
        </p:blipFill>
        <p:spPr bwMode="auto">
          <a:xfrm>
            <a:off x="1467148" y="4236293"/>
            <a:ext cx="647700" cy="2635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1"/>
          <p:cNvSpPr txBox="1">
            <a:spLocks noChangeArrowheads="1"/>
          </p:cNvSpPr>
          <p:nvPr/>
        </p:nvSpPr>
        <p:spPr bwMode="auto">
          <a:xfrm>
            <a:off x="2123728" y="4232895"/>
            <a:ext cx="112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 Narrow" charset="0"/>
              </a:rPr>
              <a:t>Cleaved Casp-3</a:t>
            </a:r>
          </a:p>
        </p:txBody>
      </p:sp>
      <p:pic>
        <p:nvPicPr>
          <p:cNvPr id="4113" name="Picture 29" descr="notch1_30se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t="26546" r="59851" b="68774"/>
          <a:stretch>
            <a:fillRect/>
          </a:stretch>
        </p:blipFill>
        <p:spPr bwMode="auto">
          <a:xfrm>
            <a:off x="1465560" y="4560143"/>
            <a:ext cx="647700" cy="2746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4" name="Text Box 30"/>
          <p:cNvSpPr txBox="1">
            <a:spLocks noChangeArrowheads="1"/>
          </p:cNvSpPr>
          <p:nvPr/>
        </p:nvSpPr>
        <p:spPr bwMode="auto">
          <a:xfrm>
            <a:off x="2116435" y="4560143"/>
            <a:ext cx="7064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Notch1</a:t>
            </a:r>
          </a:p>
        </p:txBody>
      </p:sp>
      <p:pic>
        <p:nvPicPr>
          <p:cNvPr id="4115" name="Picture 33" descr="E2F1_30sec"/>
          <p:cNvPicPr>
            <a:picLocks noChangeAspect="1" noChangeArrowheads="1"/>
          </p:cNvPicPr>
          <p:nvPr/>
        </p:nvPicPr>
        <p:blipFill>
          <a:blip r:embed="rId9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46939" r="49876" b="48380"/>
          <a:stretch>
            <a:fillRect/>
          </a:stretch>
        </p:blipFill>
        <p:spPr bwMode="auto">
          <a:xfrm>
            <a:off x="1465560" y="2847231"/>
            <a:ext cx="647700" cy="2762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Text Box 34"/>
          <p:cNvSpPr txBox="1">
            <a:spLocks noChangeArrowheads="1"/>
          </p:cNvSpPr>
          <p:nvPr/>
        </p:nvSpPr>
        <p:spPr bwMode="auto">
          <a:xfrm>
            <a:off x="2114848" y="2853581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E2F1</a:t>
            </a:r>
          </a:p>
        </p:txBody>
      </p:sp>
      <p:pic>
        <p:nvPicPr>
          <p:cNvPr id="4117" name="Picture 35" descr="raf"/>
          <p:cNvPicPr>
            <a:picLocks noChangeAspect="1" noChangeArrowheads="1"/>
          </p:cNvPicPr>
          <p:nvPr/>
        </p:nvPicPr>
        <p:blipFill>
          <a:blip r:embed="rId10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0" t="75775" r="45325" b="19525"/>
          <a:stretch>
            <a:fillRect/>
          </a:stretch>
        </p:blipFill>
        <p:spPr bwMode="auto">
          <a:xfrm>
            <a:off x="1465560" y="4893518"/>
            <a:ext cx="647700" cy="2857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8" name="Text Box 36"/>
          <p:cNvSpPr txBox="1">
            <a:spLocks noChangeArrowheads="1"/>
          </p:cNvSpPr>
          <p:nvPr/>
        </p:nvSpPr>
        <p:spPr bwMode="auto">
          <a:xfrm>
            <a:off x="2116435" y="4893518"/>
            <a:ext cx="585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RAF1</a:t>
            </a:r>
          </a:p>
        </p:txBody>
      </p:sp>
      <p:pic>
        <p:nvPicPr>
          <p:cNvPr id="4119" name="Picture 33" descr="14=3=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1" t="61736" r="37407" b="32420"/>
          <a:stretch>
            <a:fillRect/>
          </a:stretch>
        </p:blipFill>
        <p:spPr bwMode="auto">
          <a:xfrm>
            <a:off x="1462385" y="5234831"/>
            <a:ext cx="647700" cy="330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0" name="Text Box 35"/>
          <p:cNvSpPr txBox="1">
            <a:spLocks noChangeArrowheads="1"/>
          </p:cNvSpPr>
          <p:nvPr/>
        </p:nvSpPr>
        <p:spPr bwMode="auto">
          <a:xfrm>
            <a:off x="2113260" y="5280868"/>
            <a:ext cx="7572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 Narrow" charset="0"/>
              </a:rPr>
              <a:t>14-3-3</a:t>
            </a:r>
            <a:r>
              <a:rPr lang="el-GR" altLang="zh-CN" sz="1200" b="1">
                <a:latin typeface="Arial" charset="0"/>
              </a:rPr>
              <a:t>ζ</a:t>
            </a:r>
            <a:r>
              <a:rPr lang="en-US" altLang="zh-CN" sz="1200" b="1">
                <a:latin typeface="Arial" charset="0"/>
              </a:rPr>
              <a:t>/</a:t>
            </a:r>
            <a:r>
              <a:rPr lang="el-GR" altLang="zh-CN" sz="1200" b="1">
                <a:latin typeface="Arial" charset="0"/>
              </a:rPr>
              <a:t>δ</a:t>
            </a:r>
            <a:endParaRPr lang="en-US" altLang="zh-CN" sz="1200" b="1">
              <a:latin typeface="Arial" charset="0"/>
            </a:endParaRPr>
          </a:p>
        </p:txBody>
      </p:sp>
      <p:pic>
        <p:nvPicPr>
          <p:cNvPr id="4121" name="Picture 38" descr="DJ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6" t="30037" r="40622" b="62900"/>
          <a:stretch>
            <a:fillRect/>
          </a:stretch>
        </p:blipFill>
        <p:spPr bwMode="auto">
          <a:xfrm>
            <a:off x="1465560" y="3180606"/>
            <a:ext cx="647700" cy="3270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Text Box 39"/>
          <p:cNvSpPr txBox="1">
            <a:spLocks noChangeArrowheads="1"/>
          </p:cNvSpPr>
          <p:nvPr/>
        </p:nvSpPr>
        <p:spPr bwMode="auto">
          <a:xfrm>
            <a:off x="2122785" y="3210768"/>
            <a:ext cx="515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DJ-1</a:t>
            </a:r>
          </a:p>
        </p:txBody>
      </p:sp>
      <p:pic>
        <p:nvPicPr>
          <p:cNvPr id="4123" name="Picture 41" descr="anti-RPL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4" t="44113" r="45720" b="49988"/>
          <a:stretch>
            <a:fillRect/>
          </a:stretch>
        </p:blipFill>
        <p:spPr bwMode="auto">
          <a:xfrm>
            <a:off x="1465560" y="5617418"/>
            <a:ext cx="647700" cy="3143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4" name="Text Box 43"/>
          <p:cNvSpPr txBox="1">
            <a:spLocks noChangeArrowheads="1"/>
          </p:cNvSpPr>
          <p:nvPr/>
        </p:nvSpPr>
        <p:spPr bwMode="auto">
          <a:xfrm>
            <a:off x="2118023" y="5636468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RPLP2</a:t>
            </a:r>
          </a:p>
        </p:txBody>
      </p:sp>
      <p:sp>
        <p:nvSpPr>
          <p:cNvPr id="4125" name="Rectangle 42"/>
          <p:cNvSpPr>
            <a:spLocks noChangeArrowheads="1"/>
          </p:cNvSpPr>
          <p:nvPr/>
        </p:nvSpPr>
        <p:spPr bwMode="auto">
          <a:xfrm>
            <a:off x="1403648" y="1572468"/>
            <a:ext cx="762000" cy="26114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latin typeface="Arial" charset="0"/>
            </a:endParaRPr>
          </a:p>
        </p:txBody>
      </p:sp>
      <p:pic>
        <p:nvPicPr>
          <p:cNvPr id="413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6" t="47568" r="47691" b="46825"/>
          <a:stretch>
            <a:fillRect/>
          </a:stretch>
        </p:blipFill>
        <p:spPr bwMode="auto">
          <a:xfrm>
            <a:off x="1465560" y="3579068"/>
            <a:ext cx="649288" cy="2571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3" name="Text Box 45"/>
          <p:cNvSpPr txBox="1">
            <a:spLocks noChangeArrowheads="1"/>
          </p:cNvSpPr>
          <p:nvPr/>
        </p:nvSpPr>
        <p:spPr bwMode="auto">
          <a:xfrm>
            <a:off x="2127548" y="3579068"/>
            <a:ext cx="59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solidFill>
                  <a:srgbClr val="FF0000"/>
                </a:solidFill>
                <a:latin typeface="Arial" charset="0"/>
              </a:rPr>
              <a:t>NOL1</a:t>
            </a:r>
          </a:p>
        </p:txBody>
      </p:sp>
      <p:pic>
        <p:nvPicPr>
          <p:cNvPr id="4134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4" t="46361" r="29109" b="38625"/>
          <a:stretch>
            <a:fillRect/>
          </a:stretch>
        </p:blipFill>
        <p:spPr bwMode="auto">
          <a:xfrm>
            <a:off x="1465560" y="3902918"/>
            <a:ext cx="649288" cy="2397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5" name="Text Box 45"/>
          <p:cNvSpPr txBox="1">
            <a:spLocks noChangeArrowheads="1"/>
          </p:cNvSpPr>
          <p:nvPr/>
        </p:nvSpPr>
        <p:spPr bwMode="auto">
          <a:xfrm>
            <a:off x="2127548" y="3855293"/>
            <a:ext cx="58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solidFill>
                  <a:srgbClr val="FF0000"/>
                </a:solidFill>
                <a:latin typeface="Arial" charset="0"/>
              </a:rPr>
              <a:t>CTR1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5856" y="2089109"/>
            <a:ext cx="55699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Western blot analyses revealed that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knockdown functionally attenuated the expression of positive </a:t>
            </a:r>
            <a:r>
              <a:rPr lang="en-US" dirty="0" err="1"/>
              <a:t>angiogenic</a:t>
            </a:r>
            <a:r>
              <a:rPr lang="en-US" dirty="0"/>
              <a:t> regulators (VEGF, TGF</a:t>
            </a:r>
            <a:r>
              <a:rPr lang="en-US" dirty="0">
                <a:sym typeface="Symbol"/>
              </a:rPr>
              <a:t></a:t>
            </a:r>
            <a:r>
              <a:rPr lang="en-US" dirty="0"/>
              <a:t>1), positive cell cycle regulators (E2F1, PLK1), anti-apoptotic/survival regulators (Bcl2, Raf1), and two methionine-rich proteins (NOL1 and CTR1</a:t>
            </a:r>
            <a:r>
              <a:rPr lang="en-US" dirty="0" smtClean="0"/>
              <a:t>).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Knockdown </a:t>
            </a:r>
            <a:r>
              <a:rPr lang="en-US" dirty="0"/>
              <a:t>of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also elevated the expression of cleaved caspase-3 and </a:t>
            </a:r>
            <a:r>
              <a:rPr lang="en-US" dirty="0" smtClean="0"/>
              <a:t>Notch1.</a:t>
            </a:r>
          </a:p>
          <a:p>
            <a:endParaRPr lang="en-US" dirty="0" smtClean="0"/>
          </a:p>
          <a:p>
            <a:r>
              <a:rPr lang="en-US" dirty="0" smtClean="0"/>
              <a:t>NOL1 and CTR1 were also downregulated upon overexpression of miR-34a.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2"/>
          <p:cNvSpPr txBox="1">
            <a:spLocks noChangeArrowheads="1"/>
          </p:cNvSpPr>
          <p:nvPr/>
        </p:nvSpPr>
        <p:spPr bwMode="auto">
          <a:xfrm>
            <a:off x="1547664" y="580038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A</a:t>
            </a:r>
          </a:p>
        </p:txBody>
      </p:sp>
      <p:sp>
        <p:nvSpPr>
          <p:cNvPr id="14340" name="Text Box 12"/>
          <p:cNvSpPr txBox="1">
            <a:spLocks noChangeArrowheads="1"/>
          </p:cNvSpPr>
          <p:nvPr/>
        </p:nvSpPr>
        <p:spPr bwMode="auto">
          <a:xfrm>
            <a:off x="1669177" y="3556558"/>
            <a:ext cx="332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B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815550" y="3657600"/>
            <a:ext cx="2924284" cy="2743200"/>
            <a:chOff x="1339608" y="3429000"/>
            <a:chExt cx="3899142" cy="2743200"/>
          </a:xfrm>
        </p:grpSpPr>
        <p:graphicFrame>
          <p:nvGraphicFramePr>
            <p:cNvPr id="17" name="Chart 16"/>
            <p:cNvGraphicFramePr/>
            <p:nvPr/>
          </p:nvGraphicFramePr>
          <p:xfrm>
            <a:off x="1600200" y="3429000"/>
            <a:ext cx="363855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347" name="Text Box 18"/>
            <p:cNvSpPr txBox="1">
              <a:spLocks noChangeArrowheads="1"/>
            </p:cNvSpPr>
            <p:nvPr/>
          </p:nvSpPr>
          <p:spPr bwMode="auto">
            <a:xfrm>
              <a:off x="4171949" y="4114800"/>
              <a:ext cx="3830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600">
                  <a:latin typeface="Times New Roman" charset="0"/>
                </a:rPr>
                <a:t>*</a:t>
              </a: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 rot="16200000">
              <a:off x="519035" y="4508248"/>
              <a:ext cx="2010487" cy="369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Arial Narrow" charset="0"/>
                </a:rPr>
                <a:t>Protein concentration (pg/cell)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654403" y="613792"/>
            <a:ext cx="2983036" cy="2743200"/>
            <a:chOff x="1052708" y="228600"/>
            <a:chExt cx="3976492" cy="2743200"/>
          </a:xfrm>
        </p:grpSpPr>
        <p:graphicFrame>
          <p:nvGraphicFramePr>
            <p:cNvPr id="16" name="Chart 15"/>
            <p:cNvGraphicFramePr/>
            <p:nvPr/>
          </p:nvGraphicFramePr>
          <p:xfrm>
            <a:off x="1523420" y="228600"/>
            <a:ext cx="350578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344" name="Text Box 17"/>
            <p:cNvSpPr txBox="1">
              <a:spLocks noChangeArrowheads="1"/>
            </p:cNvSpPr>
            <p:nvPr/>
          </p:nvSpPr>
          <p:spPr bwMode="auto">
            <a:xfrm>
              <a:off x="4000330" y="914400"/>
              <a:ext cx="3829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600">
                  <a:latin typeface="Times New Roman" charset="0"/>
                </a:rPr>
                <a:t>*</a:t>
              </a:r>
            </a:p>
          </p:txBody>
        </p:sp>
        <p:sp>
          <p:nvSpPr>
            <p:cNvPr id="14345" name="Text Box 13"/>
            <p:cNvSpPr txBox="1">
              <a:spLocks noChangeArrowheads="1"/>
            </p:cNvSpPr>
            <p:nvPr/>
          </p:nvSpPr>
          <p:spPr bwMode="auto">
            <a:xfrm rot="16200000">
              <a:off x="395921" y="1206163"/>
              <a:ext cx="1928990" cy="615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>
                  <a:latin typeface="Arial Narrow" charset="0"/>
                </a:rPr>
                <a:t>Relative levels of </a:t>
              </a:r>
              <a:r>
                <a:rPr lang="en-US" altLang="zh-CN" sz="1200" b="1" dirty="0" err="1">
                  <a:latin typeface="Arial Narrow" charset="0"/>
                </a:rPr>
                <a:t>tRNA</a:t>
              </a:r>
              <a:r>
                <a:rPr lang="en-US" altLang="zh-CN" sz="1200" b="1" baseline="30000" dirty="0" err="1">
                  <a:latin typeface="Arial Narrow" charset="0"/>
                </a:rPr>
                <a:t>Met</a:t>
              </a:r>
              <a:r>
                <a:rPr lang="en-US" altLang="zh-CN" sz="1200" b="1" baseline="30000" dirty="0">
                  <a:latin typeface="Arial Narrow" charset="0"/>
                </a:rPr>
                <a:t>(CAT)</a:t>
              </a:r>
            </a:p>
            <a:p>
              <a:pPr algn="ctr"/>
              <a:r>
                <a:rPr lang="en-US" altLang="zh-CN" sz="1200" b="1" dirty="0">
                  <a:latin typeface="Arial Narrow" charset="0"/>
                </a:rPr>
                <a:t> (</a:t>
              </a:r>
              <a:r>
                <a:rPr lang="en-US" altLang="zh-CN" sz="1200" b="1" dirty="0" err="1">
                  <a:latin typeface="Arial Narrow" charset="0"/>
                </a:rPr>
                <a:t>qRT</a:t>
              </a:r>
              <a:r>
                <a:rPr lang="en-US" altLang="zh-CN" sz="1200" b="1" dirty="0">
                  <a:latin typeface="Arial Narrow" charset="0"/>
                </a:rPr>
                <a:t>-PCR)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860033" y="2312075"/>
            <a:ext cx="4189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</a:t>
            </a:r>
            <a:r>
              <a:rPr lang="en-US" dirty="0" err="1"/>
              <a:t>tRNA</a:t>
            </a:r>
            <a:r>
              <a:rPr lang="en-US" baseline="30000" dirty="0" err="1"/>
              <a:t>Met</a:t>
            </a:r>
            <a:r>
              <a:rPr lang="en-US" baseline="30000" dirty="0"/>
              <a:t>(CAT)</a:t>
            </a:r>
            <a:r>
              <a:rPr lang="en-US" dirty="0"/>
              <a:t> is a component of the protein synthesis machinery, its knockdown via </a:t>
            </a:r>
            <a:r>
              <a:rPr lang="en-US" dirty="0" err="1"/>
              <a:t>shRNA</a:t>
            </a:r>
            <a:r>
              <a:rPr lang="en-US" dirty="0"/>
              <a:t> should repress global protein synthesis, which is indeed what we observed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5736" y="-27384"/>
            <a:ext cx="68536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tRNA</a:t>
            </a:r>
            <a:r>
              <a:rPr lang="en-US" sz="2200" b="1" baseline="30000" dirty="0" err="1" smtClean="0"/>
              <a:t>Met</a:t>
            </a:r>
            <a:r>
              <a:rPr lang="en-US" sz="2200" b="1" baseline="30000" dirty="0" smtClean="0"/>
              <a:t>(CAT</a:t>
            </a:r>
            <a:r>
              <a:rPr lang="en-US" sz="2200" b="1" baseline="30000" dirty="0"/>
              <a:t>)</a:t>
            </a:r>
            <a:r>
              <a:rPr lang="en-US" sz="2200" b="1" dirty="0"/>
              <a:t> </a:t>
            </a:r>
            <a:r>
              <a:rPr lang="en-US" sz="2200" b="1" dirty="0" smtClean="0"/>
              <a:t>knockdown inhibits protein synthesis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1325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3"/>
          <p:cNvSpPr txBox="1">
            <a:spLocks noChangeArrowheads="1"/>
          </p:cNvSpPr>
          <p:nvPr/>
        </p:nvSpPr>
        <p:spPr bwMode="auto">
          <a:xfrm>
            <a:off x="180975" y="2780928"/>
            <a:ext cx="331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K</a:t>
            </a:r>
          </a:p>
        </p:txBody>
      </p:sp>
      <p:grpSp>
        <p:nvGrpSpPr>
          <p:cNvPr id="6148" name="Group 54"/>
          <p:cNvGrpSpPr>
            <a:grpSpLocks/>
          </p:cNvGrpSpPr>
          <p:nvPr/>
        </p:nvGrpSpPr>
        <p:grpSpPr bwMode="auto">
          <a:xfrm>
            <a:off x="2697163" y="2922216"/>
            <a:ext cx="2451100" cy="2224087"/>
            <a:chOff x="2897409" y="3414167"/>
            <a:chExt cx="2450435" cy="2224633"/>
          </a:xfrm>
        </p:grpSpPr>
        <p:sp>
          <p:nvSpPr>
            <p:cNvPr id="6172" name="TextBox 37"/>
            <p:cNvSpPr txBox="1">
              <a:spLocks noChangeArrowheads="1"/>
            </p:cNvSpPr>
            <p:nvPr/>
          </p:nvSpPr>
          <p:spPr bwMode="auto">
            <a:xfrm>
              <a:off x="3196269" y="5115968"/>
              <a:ext cx="24875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</a:t>
              </a:r>
            </a:p>
          </p:txBody>
        </p:sp>
        <p:sp>
          <p:nvSpPr>
            <p:cNvPr id="6173" name="TextBox 40"/>
            <p:cNvSpPr txBox="1">
              <a:spLocks noChangeArrowheads="1"/>
            </p:cNvSpPr>
            <p:nvPr/>
          </p:nvSpPr>
          <p:spPr bwMode="auto">
            <a:xfrm>
              <a:off x="3073590" y="4744494"/>
              <a:ext cx="3769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100</a:t>
              </a:r>
            </a:p>
          </p:txBody>
        </p:sp>
        <p:sp>
          <p:nvSpPr>
            <p:cNvPr id="6174" name="TextBox 41"/>
            <p:cNvSpPr txBox="1">
              <a:spLocks noChangeArrowheads="1"/>
            </p:cNvSpPr>
            <p:nvPr/>
          </p:nvSpPr>
          <p:spPr bwMode="auto">
            <a:xfrm>
              <a:off x="3073590" y="4382538"/>
              <a:ext cx="3769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200</a:t>
              </a:r>
            </a:p>
          </p:txBody>
        </p:sp>
        <p:sp>
          <p:nvSpPr>
            <p:cNvPr id="6175" name="TextBox 42"/>
            <p:cNvSpPr txBox="1">
              <a:spLocks noChangeArrowheads="1"/>
            </p:cNvSpPr>
            <p:nvPr/>
          </p:nvSpPr>
          <p:spPr bwMode="auto">
            <a:xfrm>
              <a:off x="3077564" y="4006333"/>
              <a:ext cx="3769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300</a:t>
              </a:r>
            </a:p>
          </p:txBody>
        </p:sp>
        <p:sp>
          <p:nvSpPr>
            <p:cNvPr id="6176" name="TextBox 43"/>
            <p:cNvSpPr txBox="1">
              <a:spLocks noChangeArrowheads="1"/>
            </p:cNvSpPr>
            <p:nvPr/>
          </p:nvSpPr>
          <p:spPr bwMode="auto">
            <a:xfrm>
              <a:off x="3068063" y="3639606"/>
              <a:ext cx="3769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400</a:t>
              </a:r>
            </a:p>
          </p:txBody>
        </p:sp>
        <p:pic>
          <p:nvPicPr>
            <p:cNvPr id="6177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8" t="14767" r="2074" b="10332"/>
            <a:stretch>
              <a:fillRect/>
            </a:stretch>
          </p:blipFill>
          <p:spPr bwMode="auto">
            <a:xfrm>
              <a:off x="3391573" y="3414167"/>
              <a:ext cx="1863466" cy="188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8" name="TextBox 7"/>
            <p:cNvSpPr txBox="1">
              <a:spLocks noChangeArrowheads="1"/>
            </p:cNvSpPr>
            <p:nvPr/>
          </p:nvSpPr>
          <p:spPr bwMode="auto">
            <a:xfrm>
              <a:off x="4191562" y="4306669"/>
              <a:ext cx="7807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>
                  <a:latin typeface="Arial Narrow" charset="0"/>
                </a:rPr>
                <a:t>Met-shRNA</a:t>
              </a:r>
              <a:endParaRPr lang="zh-CN" altLang="en-US" sz="1100">
                <a:latin typeface="Arial Narrow" charset="0"/>
              </a:endParaRPr>
            </a:p>
          </p:txBody>
        </p:sp>
        <p:pic>
          <p:nvPicPr>
            <p:cNvPr id="6179" name="Picture 7"/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91" r="18130"/>
            <a:stretch>
              <a:fillRect/>
            </a:stretch>
          </p:blipFill>
          <p:spPr bwMode="auto">
            <a:xfrm>
              <a:off x="4343767" y="3730079"/>
              <a:ext cx="457064" cy="386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0" name="TextBox 33"/>
            <p:cNvSpPr txBox="1">
              <a:spLocks noChangeArrowheads="1"/>
            </p:cNvSpPr>
            <p:nvPr/>
          </p:nvSpPr>
          <p:spPr bwMode="auto">
            <a:xfrm>
              <a:off x="3334431" y="5254079"/>
              <a:ext cx="201341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0       100    200    300    400    500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    </a:t>
              </a:r>
              <a:r>
                <a:rPr lang="en-US" altLang="en-US" sz="1000" b="1">
                  <a:latin typeface="Arial" charset="0"/>
                </a:rPr>
                <a:t>Channels(PerCP-Cy5-5-A)</a:t>
              </a:r>
            </a:p>
          </p:txBody>
        </p:sp>
        <p:sp>
          <p:nvSpPr>
            <p:cNvPr id="6181" name="TextBox 44"/>
            <p:cNvSpPr txBox="1">
              <a:spLocks noChangeArrowheads="1"/>
            </p:cNvSpPr>
            <p:nvPr/>
          </p:nvSpPr>
          <p:spPr bwMode="auto">
            <a:xfrm rot="-5400000">
              <a:off x="2653412" y="4309271"/>
              <a:ext cx="764953" cy="2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Number</a:t>
              </a:r>
            </a:p>
          </p:txBody>
        </p:sp>
      </p:grpSp>
      <p:grpSp>
        <p:nvGrpSpPr>
          <p:cNvPr id="6149" name="Group 53"/>
          <p:cNvGrpSpPr>
            <a:grpSpLocks/>
          </p:cNvGrpSpPr>
          <p:nvPr/>
        </p:nvGrpSpPr>
        <p:grpSpPr bwMode="auto">
          <a:xfrm>
            <a:off x="490538" y="2922216"/>
            <a:ext cx="2327275" cy="2224087"/>
            <a:chOff x="689776" y="3414167"/>
            <a:chExt cx="2327715" cy="2224633"/>
          </a:xfrm>
        </p:grpSpPr>
        <p:sp>
          <p:nvSpPr>
            <p:cNvPr id="6163" name="TextBox 45"/>
            <p:cNvSpPr txBox="1">
              <a:spLocks noChangeArrowheads="1"/>
            </p:cNvSpPr>
            <p:nvPr/>
          </p:nvSpPr>
          <p:spPr bwMode="auto">
            <a:xfrm>
              <a:off x="823870" y="5130241"/>
              <a:ext cx="24875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</a:t>
              </a:r>
            </a:p>
          </p:txBody>
        </p:sp>
        <p:sp>
          <p:nvSpPr>
            <p:cNvPr id="6164" name="TextBox 46"/>
            <p:cNvSpPr txBox="1">
              <a:spLocks noChangeArrowheads="1"/>
            </p:cNvSpPr>
            <p:nvPr/>
          </p:nvSpPr>
          <p:spPr bwMode="auto">
            <a:xfrm>
              <a:off x="757245" y="4782662"/>
              <a:ext cx="31286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60</a:t>
              </a:r>
            </a:p>
          </p:txBody>
        </p:sp>
        <p:sp>
          <p:nvSpPr>
            <p:cNvPr id="6165" name="TextBox 47"/>
            <p:cNvSpPr txBox="1">
              <a:spLocks noChangeArrowheads="1"/>
            </p:cNvSpPr>
            <p:nvPr/>
          </p:nvSpPr>
          <p:spPr bwMode="auto">
            <a:xfrm>
              <a:off x="690548" y="4415927"/>
              <a:ext cx="3769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120</a:t>
              </a:r>
            </a:p>
          </p:txBody>
        </p:sp>
        <p:sp>
          <p:nvSpPr>
            <p:cNvPr id="6166" name="TextBox 48"/>
            <p:cNvSpPr txBox="1">
              <a:spLocks noChangeArrowheads="1"/>
            </p:cNvSpPr>
            <p:nvPr/>
          </p:nvSpPr>
          <p:spPr bwMode="auto">
            <a:xfrm>
              <a:off x="689776" y="4063449"/>
              <a:ext cx="3769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180</a:t>
              </a:r>
            </a:p>
          </p:txBody>
        </p:sp>
        <p:sp>
          <p:nvSpPr>
            <p:cNvPr id="6167" name="TextBox 49"/>
            <p:cNvSpPr txBox="1">
              <a:spLocks noChangeArrowheads="1"/>
            </p:cNvSpPr>
            <p:nvPr/>
          </p:nvSpPr>
          <p:spPr bwMode="auto">
            <a:xfrm>
              <a:off x="690540" y="3701493"/>
              <a:ext cx="37697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240</a:t>
              </a:r>
            </a:p>
          </p:txBody>
        </p:sp>
        <p:pic>
          <p:nvPicPr>
            <p:cNvPr id="6168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3" t="18246" r="4988" b="12666"/>
            <a:stretch>
              <a:fillRect/>
            </a:stretch>
          </p:blipFill>
          <p:spPr bwMode="auto">
            <a:xfrm>
              <a:off x="1019107" y="3414167"/>
              <a:ext cx="1873307" cy="189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6"/>
            <p:cNvSpPr txBox="1">
              <a:spLocks noChangeArrowheads="1"/>
            </p:cNvSpPr>
            <p:nvPr/>
          </p:nvSpPr>
          <p:spPr bwMode="auto">
            <a:xfrm>
              <a:off x="1828619" y="4306369"/>
              <a:ext cx="1188872" cy="26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>
                  <a:latin typeface="Arial Narrow" charset="0"/>
                </a:rPr>
                <a:t>Control shRNA</a:t>
              </a:r>
              <a:endParaRPr lang="zh-CN" altLang="en-US" sz="1100">
                <a:latin typeface="Arial Narrow" charset="0"/>
              </a:endParaRPr>
            </a:p>
          </p:txBody>
        </p:sp>
        <p:pic>
          <p:nvPicPr>
            <p:cNvPr id="6170" name="Picture 7"/>
            <p:cNvPicPr>
              <a:picLocks noChangeAspect="1" noChangeArrowheads="1"/>
            </p:cNvPicPr>
            <p:nvPr/>
          </p:nvPicPr>
          <p:blipFill>
            <a:blip r:embed="rId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91" r="18130"/>
            <a:stretch>
              <a:fillRect/>
            </a:stretch>
          </p:blipFill>
          <p:spPr bwMode="auto">
            <a:xfrm>
              <a:off x="1980998" y="3724763"/>
              <a:ext cx="457136" cy="386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Rectangle 34"/>
            <p:cNvSpPr>
              <a:spLocks noChangeArrowheads="1"/>
            </p:cNvSpPr>
            <p:nvPr/>
          </p:nvSpPr>
          <p:spPr bwMode="auto">
            <a:xfrm>
              <a:off x="957199" y="5254079"/>
              <a:ext cx="205711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0       100    200     300    400    500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Arial" charset="0"/>
                </a:rPr>
                <a:t>    </a:t>
              </a:r>
              <a:r>
                <a:rPr lang="en-US" altLang="en-US" sz="1000" b="1">
                  <a:latin typeface="Arial" charset="0"/>
                </a:rPr>
                <a:t>Channels(PerCP-Cy5-5-A</a:t>
              </a:r>
              <a:endParaRPr lang="en-US" altLang="en-US" sz="1000">
                <a:latin typeface="Arial" charset="0"/>
              </a:endParaRPr>
            </a:p>
          </p:txBody>
        </p:sp>
      </p:grpSp>
      <p:sp>
        <p:nvSpPr>
          <p:cNvPr id="6150" name="TextBox 50"/>
          <p:cNvSpPr txBox="1">
            <a:spLocks noChangeArrowheads="1"/>
          </p:cNvSpPr>
          <p:nvPr/>
        </p:nvSpPr>
        <p:spPr bwMode="auto">
          <a:xfrm rot="-5400000">
            <a:off x="98425" y="3777878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Number</a:t>
            </a:r>
          </a:p>
        </p:txBody>
      </p:sp>
      <p:graphicFrame>
        <p:nvGraphicFramePr>
          <p:cNvPr id="39" name="Char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734376"/>
              </p:ext>
            </p:extLst>
          </p:nvPr>
        </p:nvGraphicFramePr>
        <p:xfrm>
          <a:off x="4932363" y="44624"/>
          <a:ext cx="29241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4800600" y="44624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J</a:t>
            </a:r>
          </a:p>
        </p:txBody>
      </p:sp>
      <p:sp>
        <p:nvSpPr>
          <p:cNvPr id="6153" name="TextBox 1"/>
          <p:cNvSpPr txBox="1">
            <a:spLocks noChangeArrowheads="1"/>
          </p:cNvSpPr>
          <p:nvPr/>
        </p:nvSpPr>
        <p:spPr bwMode="auto">
          <a:xfrm>
            <a:off x="7070725" y="920924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graphicFrame>
        <p:nvGraphicFramePr>
          <p:cNvPr id="41" name="Chart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024623"/>
              </p:ext>
            </p:extLst>
          </p:nvPr>
        </p:nvGraphicFramePr>
        <p:xfrm>
          <a:off x="5148263" y="2880616"/>
          <a:ext cx="28384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7391400" y="4055691"/>
            <a:ext cx="20955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56" name="TextBox 45"/>
          <p:cNvSpPr txBox="1">
            <a:spLocks noChangeArrowheads="1"/>
          </p:cNvSpPr>
          <p:nvPr/>
        </p:nvSpPr>
        <p:spPr bwMode="auto">
          <a:xfrm>
            <a:off x="7362825" y="3817566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989638" y="3217491"/>
            <a:ext cx="21113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58" name="TextBox 47"/>
          <p:cNvSpPr txBox="1">
            <a:spLocks noChangeArrowheads="1"/>
          </p:cNvSpPr>
          <p:nvPr/>
        </p:nvSpPr>
        <p:spPr bwMode="auto">
          <a:xfrm>
            <a:off x="5961063" y="2979366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graphicFrame>
        <p:nvGraphicFramePr>
          <p:cNvPr id="49" name="Char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726207"/>
              </p:ext>
            </p:extLst>
          </p:nvPr>
        </p:nvGraphicFramePr>
        <p:xfrm>
          <a:off x="508001" y="94438"/>
          <a:ext cx="33718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Right Brace 5"/>
          <p:cNvSpPr/>
          <p:nvPr/>
        </p:nvSpPr>
        <p:spPr>
          <a:xfrm>
            <a:off x="3290888" y="425624"/>
            <a:ext cx="76200" cy="457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61" name="TextBox 6"/>
          <p:cNvSpPr txBox="1">
            <a:spLocks noChangeArrowheads="1"/>
          </p:cNvSpPr>
          <p:nvPr/>
        </p:nvSpPr>
        <p:spPr bwMode="auto">
          <a:xfrm>
            <a:off x="3328988" y="516112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6162" name="Text Box 13"/>
          <p:cNvSpPr txBox="1">
            <a:spLocks noChangeArrowheads="1"/>
          </p:cNvSpPr>
          <p:nvPr/>
        </p:nvSpPr>
        <p:spPr bwMode="auto">
          <a:xfrm>
            <a:off x="457200" y="44624"/>
            <a:ext cx="24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I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5661247"/>
            <a:ext cx="89371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additional validation of our findings, we stably transfected MCF7 cells with the same </a:t>
            </a:r>
            <a:r>
              <a:rPr lang="en-US" dirty="0" err="1"/>
              <a:t>shRNA</a:t>
            </a:r>
            <a:r>
              <a:rPr lang="en-US" dirty="0"/>
              <a:t> </a:t>
            </a:r>
            <a:r>
              <a:rPr lang="en-US" dirty="0" smtClean="0"/>
              <a:t>vectors targeting tRNA, </a:t>
            </a:r>
            <a:r>
              <a:rPr lang="en-US" dirty="0"/>
              <a:t>revealing a similar reduction in cell proliferation </a:t>
            </a:r>
            <a:r>
              <a:rPr lang="en-US" dirty="0" smtClean="0"/>
              <a:t>(I </a:t>
            </a:r>
            <a:r>
              <a:rPr lang="en-US" dirty="0"/>
              <a:t>and J), induction of G1 arrest </a:t>
            </a:r>
            <a:r>
              <a:rPr lang="en-US" dirty="0" smtClean="0"/>
              <a:t>(K).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8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3"/>
          <p:cNvSpPr txBox="1">
            <a:spLocks noChangeArrowheads="1"/>
          </p:cNvSpPr>
          <p:nvPr/>
        </p:nvSpPr>
        <p:spPr bwMode="auto">
          <a:xfrm>
            <a:off x="588963" y="-27384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L</a:t>
            </a:r>
          </a:p>
        </p:txBody>
      </p:sp>
      <p:grpSp>
        <p:nvGrpSpPr>
          <p:cNvPr id="7172" name="Group 28"/>
          <p:cNvGrpSpPr>
            <a:grpSpLocks/>
          </p:cNvGrpSpPr>
          <p:nvPr/>
        </p:nvGrpSpPr>
        <p:grpSpPr bwMode="auto">
          <a:xfrm>
            <a:off x="695325" y="153591"/>
            <a:ext cx="2492375" cy="2579688"/>
            <a:chOff x="694592" y="638175"/>
            <a:chExt cx="2493107" cy="2579838"/>
          </a:xfrm>
        </p:grpSpPr>
        <p:grpSp>
          <p:nvGrpSpPr>
            <p:cNvPr id="7185" name="Group 17"/>
            <p:cNvGrpSpPr>
              <a:grpSpLocks/>
            </p:cNvGrpSpPr>
            <p:nvPr/>
          </p:nvGrpSpPr>
          <p:grpSpPr bwMode="auto">
            <a:xfrm>
              <a:off x="923924" y="638175"/>
              <a:ext cx="2263775" cy="2362200"/>
              <a:chOff x="923894" y="637401"/>
              <a:chExt cx="2263171" cy="2363670"/>
            </a:xfrm>
          </p:grpSpPr>
          <p:pic>
            <p:nvPicPr>
              <p:cNvPr id="7188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19" t="13979" r="11552" b="9070"/>
              <a:stretch>
                <a:fillRect/>
              </a:stretch>
            </p:blipFill>
            <p:spPr bwMode="auto">
              <a:xfrm>
                <a:off x="923894" y="904875"/>
                <a:ext cx="2263171" cy="209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9" name="TextBox 7"/>
              <p:cNvSpPr txBox="1">
                <a:spLocks noChangeArrowheads="1"/>
              </p:cNvSpPr>
              <p:nvPr/>
            </p:nvSpPr>
            <p:spPr bwMode="auto">
              <a:xfrm>
                <a:off x="1336416" y="637401"/>
                <a:ext cx="1748730" cy="277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200" b="1">
                    <a:latin typeface="Arial" charset="0"/>
                  </a:rPr>
                  <a:t>MCF7/Control shRNA</a:t>
                </a:r>
              </a:p>
            </p:txBody>
          </p:sp>
          <p:sp>
            <p:nvSpPr>
              <p:cNvPr id="7190" name="TextBox 9"/>
              <p:cNvSpPr txBox="1">
                <a:spLocks noChangeArrowheads="1"/>
              </p:cNvSpPr>
              <p:nvPr/>
            </p:nvSpPr>
            <p:spPr bwMode="auto">
              <a:xfrm>
                <a:off x="2209800" y="2362200"/>
                <a:ext cx="59343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>
                    <a:latin typeface="Arial" charset="0"/>
                  </a:rPr>
                  <a:t>2.4%</a:t>
                </a:r>
              </a:p>
            </p:txBody>
          </p:sp>
          <p:sp>
            <p:nvSpPr>
              <p:cNvPr id="7191" name="TextBox 11"/>
              <p:cNvSpPr txBox="1">
                <a:spLocks noChangeArrowheads="1"/>
              </p:cNvSpPr>
              <p:nvPr/>
            </p:nvSpPr>
            <p:spPr bwMode="auto">
              <a:xfrm>
                <a:off x="2209800" y="1444823"/>
                <a:ext cx="59343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>
                    <a:latin typeface="Arial" charset="0"/>
                  </a:rPr>
                  <a:t>4.7%</a:t>
                </a:r>
              </a:p>
            </p:txBody>
          </p:sp>
        </p:grpSp>
        <p:sp>
          <p:nvSpPr>
            <p:cNvPr id="7186" name="TextBox 23"/>
            <p:cNvSpPr txBox="1">
              <a:spLocks noChangeArrowheads="1"/>
            </p:cNvSpPr>
            <p:nvPr/>
          </p:nvSpPr>
          <p:spPr bwMode="auto">
            <a:xfrm>
              <a:off x="1871675" y="2971792"/>
              <a:ext cx="60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Arial" charset="0"/>
                </a:rPr>
                <a:t>FITC-A</a:t>
              </a:r>
            </a:p>
          </p:txBody>
        </p:sp>
        <p:sp>
          <p:nvSpPr>
            <p:cNvPr id="7187" name="TextBox 24"/>
            <p:cNvSpPr txBox="1">
              <a:spLocks noChangeArrowheads="1"/>
            </p:cNvSpPr>
            <p:nvPr/>
          </p:nvSpPr>
          <p:spPr bwMode="auto">
            <a:xfrm rot="-5400000">
              <a:off x="557215" y="1652577"/>
              <a:ext cx="5517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PE-A</a:t>
              </a:r>
            </a:p>
          </p:txBody>
        </p:sp>
      </p:grpSp>
      <p:grpSp>
        <p:nvGrpSpPr>
          <p:cNvPr id="7173" name="Group 27"/>
          <p:cNvGrpSpPr>
            <a:grpSpLocks/>
          </p:cNvGrpSpPr>
          <p:nvPr/>
        </p:nvGrpSpPr>
        <p:grpSpPr bwMode="auto">
          <a:xfrm>
            <a:off x="714375" y="3123804"/>
            <a:ext cx="2486025" cy="2563812"/>
            <a:chOff x="713636" y="3292475"/>
            <a:chExt cx="2486764" cy="2563976"/>
          </a:xfrm>
        </p:grpSpPr>
        <p:grpSp>
          <p:nvGrpSpPr>
            <p:cNvPr id="7178" name="Group 18"/>
            <p:cNvGrpSpPr>
              <a:grpSpLocks/>
            </p:cNvGrpSpPr>
            <p:nvPr/>
          </p:nvGrpSpPr>
          <p:grpSpPr bwMode="auto">
            <a:xfrm>
              <a:off x="938213" y="3292475"/>
              <a:ext cx="2262187" cy="2355850"/>
              <a:chOff x="3782981" y="637401"/>
              <a:chExt cx="2261583" cy="2356277"/>
            </a:xfrm>
          </p:grpSpPr>
          <p:pic>
            <p:nvPicPr>
              <p:cNvPr id="718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1" t="13177" r="11806" b="9468"/>
              <a:stretch>
                <a:fillRect/>
              </a:stretch>
            </p:blipFill>
            <p:spPr bwMode="auto">
              <a:xfrm>
                <a:off x="3782981" y="914400"/>
                <a:ext cx="2261583" cy="2079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2" name="TextBox 8"/>
              <p:cNvSpPr txBox="1">
                <a:spLocks noChangeArrowheads="1"/>
              </p:cNvSpPr>
              <p:nvPr/>
            </p:nvSpPr>
            <p:spPr bwMode="auto">
              <a:xfrm>
                <a:off x="4216252" y="637401"/>
                <a:ext cx="1516357" cy="277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200" b="1">
                    <a:latin typeface="Arial" charset="0"/>
                  </a:rPr>
                  <a:t>MCF7/Met-shRNA</a:t>
                </a:r>
              </a:p>
            </p:txBody>
          </p:sp>
          <p:sp>
            <p:nvSpPr>
              <p:cNvPr id="7183" name="TextBox 10"/>
              <p:cNvSpPr txBox="1">
                <a:spLocks noChangeArrowheads="1"/>
              </p:cNvSpPr>
              <p:nvPr/>
            </p:nvSpPr>
            <p:spPr bwMode="auto">
              <a:xfrm>
                <a:off x="5105400" y="2362200"/>
                <a:ext cx="59343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>
                    <a:latin typeface="Arial" charset="0"/>
                  </a:rPr>
                  <a:t>9.5%</a:t>
                </a:r>
              </a:p>
            </p:txBody>
          </p:sp>
          <p:sp>
            <p:nvSpPr>
              <p:cNvPr id="7184" name="TextBox 12"/>
              <p:cNvSpPr txBox="1">
                <a:spLocks noChangeArrowheads="1"/>
              </p:cNvSpPr>
              <p:nvPr/>
            </p:nvSpPr>
            <p:spPr bwMode="auto">
              <a:xfrm>
                <a:off x="5105400" y="1447800"/>
                <a:ext cx="54373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>
                    <a:latin typeface="Arial" charset="0"/>
                  </a:rPr>
                  <a:t>16%</a:t>
                </a:r>
              </a:p>
            </p:txBody>
          </p:sp>
        </p:grpSp>
        <p:sp>
          <p:nvSpPr>
            <p:cNvPr id="7179" name="Rectangle 25"/>
            <p:cNvSpPr>
              <a:spLocks noChangeArrowheads="1"/>
            </p:cNvSpPr>
            <p:nvPr/>
          </p:nvSpPr>
          <p:spPr bwMode="auto">
            <a:xfrm>
              <a:off x="1905000" y="5610230"/>
              <a:ext cx="6062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Arial" charset="0"/>
                </a:rPr>
                <a:t>FITC-A</a:t>
              </a:r>
            </a:p>
          </p:txBody>
        </p:sp>
        <p:sp>
          <p:nvSpPr>
            <p:cNvPr id="7180" name="TextBox 26"/>
            <p:cNvSpPr txBox="1">
              <a:spLocks noChangeArrowheads="1"/>
            </p:cNvSpPr>
            <p:nvPr/>
          </p:nvSpPr>
          <p:spPr bwMode="auto">
            <a:xfrm rot="-5400000">
              <a:off x="576259" y="4281489"/>
              <a:ext cx="5517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PE-A</a:t>
              </a:r>
            </a:p>
          </p:txBody>
        </p:sp>
      </p:grp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620502"/>
              </p:ext>
            </p:extLst>
          </p:nvPr>
        </p:nvGraphicFramePr>
        <p:xfrm>
          <a:off x="3581400" y="64605"/>
          <a:ext cx="27765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393830"/>
              </p:ext>
            </p:extLst>
          </p:nvPr>
        </p:nvGraphicFramePr>
        <p:xfrm>
          <a:off x="3581400" y="3055913"/>
          <a:ext cx="28003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5567363" y="258366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7177" name="TextBox 31"/>
          <p:cNvSpPr txBox="1">
            <a:spLocks noChangeArrowheads="1"/>
          </p:cNvSpPr>
          <p:nvPr/>
        </p:nvSpPr>
        <p:spPr bwMode="auto">
          <a:xfrm>
            <a:off x="5581650" y="3082529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7504" y="5879013"/>
            <a:ext cx="8937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additional validation of our findings, we stably transfected MCF7 cells with the same </a:t>
            </a:r>
            <a:r>
              <a:rPr lang="en-US" dirty="0" err="1"/>
              <a:t>shRNA</a:t>
            </a:r>
            <a:r>
              <a:rPr lang="en-US" dirty="0"/>
              <a:t> vectors, revealing a similar </a:t>
            </a:r>
            <a:r>
              <a:rPr lang="en-US" dirty="0" smtClean="0"/>
              <a:t>induction </a:t>
            </a:r>
            <a:r>
              <a:rPr lang="en-US" dirty="0"/>
              <a:t>of apoptosis </a:t>
            </a:r>
            <a:r>
              <a:rPr lang="en-US" dirty="0" smtClean="0"/>
              <a:t>(L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7614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Chart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686138"/>
              </p:ext>
            </p:extLst>
          </p:nvPr>
        </p:nvGraphicFramePr>
        <p:xfrm>
          <a:off x="4572000" y="1189856"/>
          <a:ext cx="26098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07" name="TextBox 3"/>
          <p:cNvSpPr txBox="1">
            <a:spLocks noChangeArrowheads="1"/>
          </p:cNvSpPr>
          <p:nvPr/>
        </p:nvSpPr>
        <p:spPr bwMode="auto">
          <a:xfrm>
            <a:off x="4423984" y="1135881"/>
            <a:ext cx="331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charset="0"/>
              </a:rPr>
              <a:t>B</a:t>
            </a:r>
          </a:p>
        </p:txBody>
      </p:sp>
      <p:sp>
        <p:nvSpPr>
          <p:cNvPr id="8208" name="TextBox 10"/>
          <p:cNvSpPr txBox="1">
            <a:spLocks noChangeArrowheads="1"/>
          </p:cNvSpPr>
          <p:nvPr/>
        </p:nvSpPr>
        <p:spPr bwMode="auto">
          <a:xfrm>
            <a:off x="6484559" y="1131119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charset="0"/>
                <a:cs typeface="Times New Roman" charset="0"/>
              </a:rPr>
              <a:t>*</a:t>
            </a:r>
          </a:p>
        </p:txBody>
      </p:sp>
      <p:graphicFrame>
        <p:nvGraphicFramePr>
          <p:cNvPr id="53" name="Chart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786999"/>
              </p:ext>
            </p:extLst>
          </p:nvPr>
        </p:nvGraphicFramePr>
        <p:xfrm>
          <a:off x="604215" y="1213999"/>
          <a:ext cx="32385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ight Brace 1"/>
          <p:cNvSpPr/>
          <p:nvPr/>
        </p:nvSpPr>
        <p:spPr>
          <a:xfrm>
            <a:off x="3331840" y="1699844"/>
            <a:ext cx="69850" cy="26193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11" name="TextBox 2"/>
          <p:cNvSpPr txBox="1">
            <a:spLocks noChangeArrowheads="1"/>
          </p:cNvSpPr>
          <p:nvPr/>
        </p:nvSpPr>
        <p:spPr bwMode="auto">
          <a:xfrm>
            <a:off x="3342953" y="1699844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8212" name="Text Box 13"/>
          <p:cNvSpPr txBox="1">
            <a:spLocks noChangeArrowheads="1"/>
          </p:cNvSpPr>
          <p:nvPr/>
        </p:nvSpPr>
        <p:spPr bwMode="auto">
          <a:xfrm>
            <a:off x="460053" y="1166444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791840" y="-4737"/>
            <a:ext cx="7812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T</a:t>
            </a:r>
            <a:r>
              <a:rPr lang="en-US" sz="2200" b="1" dirty="0" smtClean="0"/>
              <a:t>he </a:t>
            </a:r>
            <a:r>
              <a:rPr lang="en-US" sz="2200" b="1" dirty="0"/>
              <a:t>expression of ectopic </a:t>
            </a:r>
            <a:r>
              <a:rPr lang="en-US" sz="2200" b="1" dirty="0" err="1"/>
              <a:t>tRNA</a:t>
            </a:r>
            <a:r>
              <a:rPr lang="en-US" sz="2200" b="1" baseline="30000" dirty="0" err="1"/>
              <a:t>Met</a:t>
            </a:r>
            <a:r>
              <a:rPr lang="en-US" sz="2200" b="1" baseline="30000" dirty="0"/>
              <a:t>(CAT)</a:t>
            </a:r>
            <a:r>
              <a:rPr lang="en-US" sz="2200" b="1" dirty="0"/>
              <a:t> enhanced cell growth </a:t>
            </a:r>
            <a:r>
              <a:rPr lang="en-US" sz="2200" b="1" dirty="0" smtClean="0"/>
              <a:t>(A </a:t>
            </a:r>
            <a:r>
              <a:rPr lang="en-US" sz="2200" b="1" dirty="0"/>
              <a:t>and B</a:t>
            </a:r>
            <a:r>
              <a:rPr lang="en-US" sz="2200" b="1" dirty="0" smtClean="0"/>
              <a:t>)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2393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728192"/>
          </a:xfrm>
        </p:spPr>
        <p:txBody>
          <a:bodyPr/>
          <a:lstStyle/>
          <a:p>
            <a:r>
              <a:rPr lang="en-US" dirty="0" smtClean="0"/>
              <a:t>II. </a:t>
            </a:r>
            <a:r>
              <a:rPr lang="en-US" dirty="0" err="1" smtClean="0"/>
              <a:t>lncRNA</a:t>
            </a:r>
            <a:r>
              <a:rPr lang="en-US" dirty="0" smtClean="0"/>
              <a:t>, </a:t>
            </a:r>
            <a:r>
              <a:rPr lang="en-US" dirty="0" err="1" smtClean="0"/>
              <a:t>sndRNA</a:t>
            </a:r>
            <a:r>
              <a:rPr lang="en-US" dirty="0" smtClean="0"/>
              <a:t>, </a:t>
            </a:r>
            <a:r>
              <a:rPr lang="en-US" dirty="0"/>
              <a:t>tRNA-derived fragments (</a:t>
            </a:r>
            <a:r>
              <a:rPr lang="en-US" dirty="0" err="1"/>
              <a:t>tRFs</a:t>
            </a:r>
            <a:r>
              <a:rPr lang="en-US" dirty="0"/>
              <a:t>)</a:t>
            </a:r>
            <a:r>
              <a:rPr lang="en-US" dirty="0" smtClean="0"/>
              <a:t> and siRNA in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3"/>
          <p:cNvSpPr txBox="1">
            <a:spLocks noChangeArrowheads="1"/>
          </p:cNvSpPr>
          <p:nvPr/>
        </p:nvSpPr>
        <p:spPr bwMode="auto">
          <a:xfrm>
            <a:off x="35496" y="3287713"/>
            <a:ext cx="331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D</a:t>
            </a:r>
          </a:p>
        </p:txBody>
      </p:sp>
      <p:grpSp>
        <p:nvGrpSpPr>
          <p:cNvPr id="8195" name="Group 87"/>
          <p:cNvGrpSpPr>
            <a:grpSpLocks/>
          </p:cNvGrpSpPr>
          <p:nvPr/>
        </p:nvGrpSpPr>
        <p:grpSpPr bwMode="auto">
          <a:xfrm>
            <a:off x="162496" y="3454400"/>
            <a:ext cx="2119313" cy="1622425"/>
            <a:chOff x="3432188" y="3453980"/>
            <a:chExt cx="2119190" cy="1623395"/>
          </a:xfrm>
        </p:grpSpPr>
        <p:pic>
          <p:nvPicPr>
            <p:cNvPr id="8234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4" t="4102" r="39320" b="61221"/>
            <a:stretch>
              <a:fillRect/>
            </a:stretch>
          </p:blipFill>
          <p:spPr bwMode="auto">
            <a:xfrm>
              <a:off x="3935970" y="3471991"/>
              <a:ext cx="1471723" cy="1268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35" name="TextBox 7"/>
            <p:cNvSpPr txBox="1">
              <a:spLocks noChangeArrowheads="1"/>
            </p:cNvSpPr>
            <p:nvPr/>
          </p:nvSpPr>
          <p:spPr bwMode="auto">
            <a:xfrm>
              <a:off x="4724479" y="3929366"/>
              <a:ext cx="609521" cy="26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latin typeface="Arial Narrow" charset="0"/>
                </a:rPr>
                <a:t>pcDNA</a:t>
              </a:r>
            </a:p>
          </p:txBody>
        </p:sp>
        <p:pic>
          <p:nvPicPr>
            <p:cNvPr id="8236" name="Picture 7"/>
            <p:cNvPicPr>
              <a:picLocks noChangeAspect="1" noChangeArrowheads="1"/>
            </p:cNvPicPr>
            <p:nvPr/>
          </p:nvPicPr>
          <p:blipFill>
            <a:blip r:embed="rId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91" r="18130"/>
            <a:stretch>
              <a:fillRect/>
            </a:stretch>
          </p:blipFill>
          <p:spPr bwMode="auto">
            <a:xfrm>
              <a:off x="4798047" y="3453980"/>
              <a:ext cx="457234" cy="38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37" name="TextBox 42"/>
            <p:cNvSpPr txBox="1">
              <a:spLocks noChangeArrowheads="1"/>
            </p:cNvSpPr>
            <p:nvPr/>
          </p:nvSpPr>
          <p:spPr bwMode="auto">
            <a:xfrm>
              <a:off x="3859761" y="4692607"/>
              <a:ext cx="1691617" cy="384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0    20   40   60   80  100  120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Arial" charset="0"/>
                </a:rPr>
                <a:t>         Channels(PE-A)</a:t>
              </a:r>
            </a:p>
          </p:txBody>
        </p:sp>
        <p:sp>
          <p:nvSpPr>
            <p:cNvPr id="8238" name="TextBox 43"/>
            <p:cNvSpPr txBox="1">
              <a:spLocks noChangeArrowheads="1"/>
            </p:cNvSpPr>
            <p:nvPr/>
          </p:nvSpPr>
          <p:spPr bwMode="auto">
            <a:xfrm>
              <a:off x="3731167" y="4587600"/>
              <a:ext cx="280867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 </a:t>
              </a:r>
            </a:p>
          </p:txBody>
        </p:sp>
        <p:sp>
          <p:nvSpPr>
            <p:cNvPr id="8239" name="TextBox 44"/>
            <p:cNvSpPr txBox="1">
              <a:spLocks noChangeArrowheads="1"/>
            </p:cNvSpPr>
            <p:nvPr/>
          </p:nvSpPr>
          <p:spPr bwMode="auto">
            <a:xfrm>
              <a:off x="3607335" y="4373255"/>
              <a:ext cx="377054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100</a:t>
              </a:r>
            </a:p>
          </p:txBody>
        </p:sp>
        <p:sp>
          <p:nvSpPr>
            <p:cNvPr id="8240" name="TextBox 45"/>
            <p:cNvSpPr txBox="1">
              <a:spLocks noChangeArrowheads="1"/>
            </p:cNvSpPr>
            <p:nvPr/>
          </p:nvSpPr>
          <p:spPr bwMode="auto">
            <a:xfrm>
              <a:off x="3607335" y="4154154"/>
              <a:ext cx="377054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200</a:t>
              </a:r>
            </a:p>
          </p:txBody>
        </p:sp>
        <p:sp>
          <p:nvSpPr>
            <p:cNvPr id="8241" name="TextBox 47"/>
            <p:cNvSpPr txBox="1">
              <a:spLocks noChangeArrowheads="1"/>
            </p:cNvSpPr>
            <p:nvPr/>
          </p:nvSpPr>
          <p:spPr bwMode="auto">
            <a:xfrm>
              <a:off x="3612099" y="3930305"/>
              <a:ext cx="377054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300</a:t>
              </a:r>
            </a:p>
          </p:txBody>
        </p:sp>
        <p:sp>
          <p:nvSpPr>
            <p:cNvPr id="8242" name="TextBox 48"/>
            <p:cNvSpPr txBox="1">
              <a:spLocks noChangeArrowheads="1"/>
            </p:cNvSpPr>
            <p:nvPr/>
          </p:nvSpPr>
          <p:spPr bwMode="auto">
            <a:xfrm>
              <a:off x="3612099" y="3706425"/>
              <a:ext cx="377054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400</a:t>
              </a:r>
            </a:p>
          </p:txBody>
        </p:sp>
        <p:sp>
          <p:nvSpPr>
            <p:cNvPr id="8243" name="TextBox 49"/>
            <p:cNvSpPr txBox="1">
              <a:spLocks noChangeArrowheads="1"/>
            </p:cNvSpPr>
            <p:nvPr/>
          </p:nvSpPr>
          <p:spPr bwMode="auto">
            <a:xfrm>
              <a:off x="3612083" y="3492080"/>
              <a:ext cx="377054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500</a:t>
              </a:r>
            </a:p>
          </p:txBody>
        </p:sp>
        <p:sp>
          <p:nvSpPr>
            <p:cNvPr id="8244" name="TextBox 50"/>
            <p:cNvSpPr txBox="1">
              <a:spLocks noChangeArrowheads="1"/>
            </p:cNvSpPr>
            <p:nvPr/>
          </p:nvSpPr>
          <p:spPr bwMode="auto">
            <a:xfrm rot="-5400000">
              <a:off x="3188174" y="4020748"/>
              <a:ext cx="765047" cy="27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Number</a:t>
              </a:r>
            </a:p>
          </p:txBody>
        </p:sp>
      </p:grpSp>
      <p:grpSp>
        <p:nvGrpSpPr>
          <p:cNvPr id="8196" name="Group 99"/>
          <p:cNvGrpSpPr>
            <a:grpSpLocks/>
          </p:cNvGrpSpPr>
          <p:nvPr/>
        </p:nvGrpSpPr>
        <p:grpSpPr bwMode="auto">
          <a:xfrm>
            <a:off x="159321" y="5257800"/>
            <a:ext cx="2193925" cy="1600200"/>
            <a:chOff x="3429000" y="5257603"/>
            <a:chExt cx="2194581" cy="1600397"/>
          </a:xfrm>
        </p:grpSpPr>
        <p:pic>
          <p:nvPicPr>
            <p:cNvPr id="8223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7" t="4102" r="39320" b="61649"/>
            <a:stretch>
              <a:fillRect/>
            </a:stretch>
          </p:blipFill>
          <p:spPr bwMode="auto">
            <a:xfrm>
              <a:off x="3947063" y="5259191"/>
              <a:ext cx="1468548" cy="125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4" name="TextBox 6"/>
            <p:cNvSpPr txBox="1">
              <a:spLocks noChangeArrowheads="1"/>
            </p:cNvSpPr>
            <p:nvPr/>
          </p:nvSpPr>
          <p:spPr bwMode="auto">
            <a:xfrm>
              <a:off x="4594662" y="5791200"/>
              <a:ext cx="761901" cy="2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latin typeface="Arial Narrow" charset="0"/>
                </a:rPr>
                <a:t>tRNA-Met</a:t>
              </a:r>
            </a:p>
          </p:txBody>
        </p:sp>
        <p:pic>
          <p:nvPicPr>
            <p:cNvPr id="8225" name="Picture 7"/>
            <p:cNvPicPr>
              <a:picLocks noChangeAspect="1" noChangeArrowheads="1"/>
            </p:cNvPicPr>
            <p:nvPr/>
          </p:nvPicPr>
          <p:blipFill>
            <a:blip r:embed="rId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91" r="18130"/>
            <a:stretch>
              <a:fillRect/>
            </a:stretch>
          </p:blipFill>
          <p:spPr bwMode="auto">
            <a:xfrm>
              <a:off x="4821839" y="5257603"/>
              <a:ext cx="457235" cy="38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6" name="Rectangle 55"/>
            <p:cNvSpPr>
              <a:spLocks noChangeArrowheads="1"/>
            </p:cNvSpPr>
            <p:nvPr/>
          </p:nvSpPr>
          <p:spPr bwMode="auto">
            <a:xfrm>
              <a:off x="3870848" y="6473232"/>
              <a:ext cx="1752733" cy="384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0    20   40   60   80  100  120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Arial" charset="0"/>
                </a:rPr>
                <a:t>         Channels(PE-A)</a:t>
              </a:r>
            </a:p>
          </p:txBody>
        </p:sp>
        <p:sp>
          <p:nvSpPr>
            <p:cNvPr id="8227" name="TextBox 57"/>
            <p:cNvSpPr txBox="1">
              <a:spLocks noChangeArrowheads="1"/>
            </p:cNvSpPr>
            <p:nvPr/>
          </p:nvSpPr>
          <p:spPr bwMode="auto">
            <a:xfrm>
              <a:off x="3742262" y="6372170"/>
              <a:ext cx="248805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0</a:t>
              </a:r>
            </a:p>
          </p:txBody>
        </p:sp>
        <p:sp>
          <p:nvSpPr>
            <p:cNvPr id="8228" name="TextBox 58"/>
            <p:cNvSpPr txBox="1">
              <a:spLocks noChangeArrowheads="1"/>
            </p:cNvSpPr>
            <p:nvPr/>
          </p:nvSpPr>
          <p:spPr bwMode="auto">
            <a:xfrm>
              <a:off x="3618430" y="6172116"/>
              <a:ext cx="377055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100</a:t>
              </a:r>
            </a:p>
          </p:txBody>
        </p:sp>
        <p:sp>
          <p:nvSpPr>
            <p:cNvPr id="8229" name="TextBox 59"/>
            <p:cNvSpPr txBox="1">
              <a:spLocks noChangeArrowheads="1"/>
            </p:cNvSpPr>
            <p:nvPr/>
          </p:nvSpPr>
          <p:spPr bwMode="auto">
            <a:xfrm>
              <a:off x="3618430" y="5967305"/>
              <a:ext cx="377055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200</a:t>
              </a:r>
            </a:p>
          </p:txBody>
        </p:sp>
        <p:sp>
          <p:nvSpPr>
            <p:cNvPr id="8230" name="TextBox 60"/>
            <p:cNvSpPr txBox="1">
              <a:spLocks noChangeArrowheads="1"/>
            </p:cNvSpPr>
            <p:nvPr/>
          </p:nvSpPr>
          <p:spPr bwMode="auto">
            <a:xfrm>
              <a:off x="3613651" y="5776778"/>
              <a:ext cx="377055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300</a:t>
              </a:r>
            </a:p>
          </p:txBody>
        </p:sp>
        <p:sp>
          <p:nvSpPr>
            <p:cNvPr id="8231" name="TextBox 61"/>
            <p:cNvSpPr txBox="1">
              <a:spLocks noChangeArrowheads="1"/>
            </p:cNvSpPr>
            <p:nvPr/>
          </p:nvSpPr>
          <p:spPr bwMode="auto">
            <a:xfrm>
              <a:off x="3613659" y="5571968"/>
              <a:ext cx="377055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400</a:t>
              </a:r>
            </a:p>
          </p:txBody>
        </p:sp>
        <p:sp>
          <p:nvSpPr>
            <p:cNvPr id="8232" name="TextBox 62"/>
            <p:cNvSpPr txBox="1">
              <a:spLocks noChangeArrowheads="1"/>
            </p:cNvSpPr>
            <p:nvPr/>
          </p:nvSpPr>
          <p:spPr bwMode="auto">
            <a:xfrm>
              <a:off x="3618414" y="5381440"/>
              <a:ext cx="377055" cy="2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charset="0"/>
                </a:rPr>
                <a:t>500</a:t>
              </a:r>
            </a:p>
          </p:txBody>
        </p:sp>
        <p:sp>
          <p:nvSpPr>
            <p:cNvPr id="8233" name="TextBox 63"/>
            <p:cNvSpPr txBox="1">
              <a:spLocks noChangeArrowheads="1"/>
            </p:cNvSpPr>
            <p:nvPr/>
          </p:nvSpPr>
          <p:spPr bwMode="auto">
            <a:xfrm rot="-5400000">
              <a:off x="3184986" y="5836854"/>
              <a:ext cx="765047" cy="27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Number</a:t>
              </a:r>
            </a:p>
          </p:txBody>
        </p:sp>
      </p:grpSp>
      <p:sp>
        <p:nvSpPr>
          <p:cNvPr id="8197" name="Text Box 13"/>
          <p:cNvSpPr txBox="1">
            <a:spLocks noChangeArrowheads="1"/>
          </p:cNvSpPr>
          <p:nvPr/>
        </p:nvSpPr>
        <p:spPr bwMode="auto">
          <a:xfrm>
            <a:off x="78185" y="22860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C</a:t>
            </a:r>
          </a:p>
        </p:txBody>
      </p:sp>
      <p:grpSp>
        <p:nvGrpSpPr>
          <p:cNvPr id="8198" name="Group 116"/>
          <p:cNvGrpSpPr>
            <a:grpSpLocks/>
          </p:cNvGrpSpPr>
          <p:nvPr/>
        </p:nvGrpSpPr>
        <p:grpSpPr bwMode="auto">
          <a:xfrm>
            <a:off x="276622" y="1738313"/>
            <a:ext cx="1627188" cy="1479550"/>
            <a:chOff x="3961682" y="1737788"/>
            <a:chExt cx="1627901" cy="1480075"/>
          </a:xfrm>
        </p:grpSpPr>
        <p:pic>
          <p:nvPicPr>
            <p:cNvPr id="821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8" t="10396" r="2744" b="9912"/>
            <a:stretch>
              <a:fillRect/>
            </a:stretch>
          </p:blipFill>
          <p:spPr bwMode="auto">
            <a:xfrm>
              <a:off x="4191001" y="1966306"/>
              <a:ext cx="1385247" cy="105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TextBox 6"/>
            <p:cNvSpPr txBox="1">
              <a:spLocks noChangeArrowheads="1"/>
            </p:cNvSpPr>
            <p:nvPr/>
          </p:nvSpPr>
          <p:spPr bwMode="auto">
            <a:xfrm>
              <a:off x="4903782" y="2571929"/>
              <a:ext cx="447559" cy="26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latin typeface="Arial Narrow" charset="0"/>
                </a:rPr>
                <a:t>1.3%</a:t>
              </a:r>
            </a:p>
          </p:txBody>
        </p:sp>
        <p:sp>
          <p:nvSpPr>
            <p:cNvPr id="8220" name="TextBox 9"/>
            <p:cNvSpPr txBox="1">
              <a:spLocks noChangeArrowheads="1"/>
            </p:cNvSpPr>
            <p:nvPr/>
          </p:nvSpPr>
          <p:spPr bwMode="auto">
            <a:xfrm>
              <a:off x="4340521" y="1737788"/>
              <a:ext cx="1249062" cy="2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latin typeface="Arial Narrow" charset="0"/>
                </a:rPr>
                <a:t>HCC1806/tRNA-Met</a:t>
              </a:r>
            </a:p>
          </p:txBody>
        </p:sp>
        <p:sp>
          <p:nvSpPr>
            <p:cNvPr id="8221" name="TextBox 81"/>
            <p:cNvSpPr txBox="1">
              <a:spLocks noChangeArrowheads="1"/>
            </p:cNvSpPr>
            <p:nvPr/>
          </p:nvSpPr>
          <p:spPr bwMode="auto">
            <a:xfrm>
              <a:off x="4667237" y="2971654"/>
              <a:ext cx="606257" cy="2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Arial" charset="0"/>
                </a:rPr>
                <a:t>FITC-A</a:t>
              </a:r>
            </a:p>
          </p:txBody>
        </p:sp>
        <p:sp>
          <p:nvSpPr>
            <p:cNvPr id="8222" name="TextBox 82"/>
            <p:cNvSpPr txBox="1">
              <a:spLocks noChangeArrowheads="1"/>
            </p:cNvSpPr>
            <p:nvPr/>
          </p:nvSpPr>
          <p:spPr bwMode="auto">
            <a:xfrm rot="-5400000">
              <a:off x="3824319" y="2233515"/>
              <a:ext cx="5517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PE-A</a:t>
              </a:r>
            </a:p>
          </p:txBody>
        </p:sp>
      </p:grpSp>
      <p:grpSp>
        <p:nvGrpSpPr>
          <p:cNvPr id="8199" name="Group 122"/>
          <p:cNvGrpSpPr>
            <a:grpSpLocks/>
          </p:cNvGrpSpPr>
          <p:nvPr/>
        </p:nvGrpSpPr>
        <p:grpSpPr bwMode="auto">
          <a:xfrm>
            <a:off x="276622" y="290513"/>
            <a:ext cx="1612900" cy="1484312"/>
            <a:chOff x="3961658" y="290061"/>
            <a:chExt cx="1613638" cy="1484838"/>
          </a:xfrm>
        </p:grpSpPr>
        <p:pic>
          <p:nvPicPr>
            <p:cNvPr id="821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" t="10396" r="2954" b="10265"/>
            <a:stretch>
              <a:fillRect/>
            </a:stretch>
          </p:blipFill>
          <p:spPr bwMode="auto">
            <a:xfrm>
              <a:off x="4191002" y="537609"/>
              <a:ext cx="1384294" cy="10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Box 4"/>
            <p:cNvSpPr txBox="1">
              <a:spLocks noChangeArrowheads="1"/>
            </p:cNvSpPr>
            <p:nvPr/>
          </p:nvSpPr>
          <p:spPr bwMode="auto">
            <a:xfrm>
              <a:off x="4903268" y="1128115"/>
              <a:ext cx="447559" cy="26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latin typeface="Arial Narrow" charset="0"/>
                </a:rPr>
                <a:t>1.8%</a:t>
              </a:r>
            </a:p>
          </p:txBody>
        </p:sp>
        <p:sp>
          <p:nvSpPr>
            <p:cNvPr id="8215" name="TextBox 7"/>
            <p:cNvSpPr txBox="1">
              <a:spLocks noChangeArrowheads="1"/>
            </p:cNvSpPr>
            <p:nvPr/>
          </p:nvSpPr>
          <p:spPr bwMode="auto">
            <a:xfrm>
              <a:off x="4405196" y="290061"/>
              <a:ext cx="1107276" cy="26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latin typeface="Arial Narrow" charset="0"/>
                </a:rPr>
                <a:t>HCC1806/pcDNA</a:t>
              </a:r>
            </a:p>
          </p:txBody>
        </p:sp>
        <p:sp>
          <p:nvSpPr>
            <p:cNvPr id="8216" name="TextBox 80"/>
            <p:cNvSpPr txBox="1">
              <a:spLocks noChangeArrowheads="1"/>
            </p:cNvSpPr>
            <p:nvPr/>
          </p:nvSpPr>
          <p:spPr bwMode="auto">
            <a:xfrm>
              <a:off x="4667253" y="1528690"/>
              <a:ext cx="606257" cy="2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latin typeface="Arial" charset="0"/>
                </a:rPr>
                <a:t>FITC-A</a:t>
              </a:r>
            </a:p>
          </p:txBody>
        </p:sp>
        <p:sp>
          <p:nvSpPr>
            <p:cNvPr id="8217" name="TextBox 83"/>
            <p:cNvSpPr txBox="1">
              <a:spLocks noChangeArrowheads="1"/>
            </p:cNvSpPr>
            <p:nvPr/>
          </p:nvSpPr>
          <p:spPr bwMode="auto">
            <a:xfrm rot="-5400000">
              <a:off x="3824295" y="819135"/>
              <a:ext cx="5517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PE-A</a:t>
              </a:r>
            </a:p>
          </p:txBody>
        </p:sp>
      </p:grpSp>
      <p:graphicFrame>
        <p:nvGraphicFramePr>
          <p:cNvPr id="69" name="Chart 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845937"/>
              </p:ext>
            </p:extLst>
          </p:nvPr>
        </p:nvGraphicFramePr>
        <p:xfrm>
          <a:off x="2188920" y="276155"/>
          <a:ext cx="25431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4000897" y="747713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charset="0"/>
                <a:cs typeface="Times New Roman" charset="0"/>
              </a:rPr>
              <a:t>*</a:t>
            </a:r>
          </a:p>
        </p:txBody>
      </p:sp>
      <p:graphicFrame>
        <p:nvGraphicFramePr>
          <p:cNvPr id="70" name="Chart 6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64984"/>
              </p:ext>
            </p:extLst>
          </p:nvPr>
        </p:nvGraphicFramePr>
        <p:xfrm>
          <a:off x="2521521" y="3712902"/>
          <a:ext cx="28241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750371" y="4114800"/>
            <a:ext cx="18256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05" name="TextBox 6"/>
          <p:cNvSpPr txBox="1">
            <a:spLocks noChangeArrowheads="1"/>
          </p:cNvSpPr>
          <p:nvPr/>
        </p:nvSpPr>
        <p:spPr bwMode="auto">
          <a:xfrm>
            <a:off x="4704334" y="385286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499992" y="-4737"/>
            <a:ext cx="4680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T</a:t>
            </a:r>
            <a:r>
              <a:rPr lang="en-US" sz="2200" b="1" dirty="0" smtClean="0"/>
              <a:t>he </a:t>
            </a:r>
            <a:r>
              <a:rPr lang="en-US" sz="2200" b="1" dirty="0"/>
              <a:t>expression of ectopic </a:t>
            </a:r>
            <a:r>
              <a:rPr lang="en-US" sz="2200" b="1" dirty="0" err="1"/>
              <a:t>tRNA</a:t>
            </a:r>
            <a:r>
              <a:rPr lang="en-US" sz="2200" b="1" baseline="30000" dirty="0" err="1"/>
              <a:t>Met</a:t>
            </a:r>
            <a:r>
              <a:rPr lang="en-US" sz="2200" b="1" baseline="30000" dirty="0"/>
              <a:t>(CAT)</a:t>
            </a:r>
            <a:r>
              <a:rPr lang="en-US" sz="2200" b="1" dirty="0"/>
              <a:t> </a:t>
            </a:r>
            <a:r>
              <a:rPr lang="en-US" sz="2200" b="1" dirty="0">
                <a:cs typeface="宋体" charset="-122"/>
              </a:rPr>
              <a:t>inhibited apoptosis (C), and accelerated the S/G2 transition (D</a:t>
            </a:r>
            <a:r>
              <a:rPr lang="en-US" sz="2200" b="1" dirty="0" smtClean="0">
                <a:cs typeface="宋体" charset="-122"/>
              </a:rPr>
              <a:t>)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7911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34a-B2_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525588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34a-B2_c1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34a-A12_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667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34a-A12_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34a-D11_c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10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 descr="34a-D11_c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806450" y="1247775"/>
            <a:ext cx="554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miR-34a                         DAPI                       tRNA</a:t>
            </a:r>
            <a:r>
              <a:rPr lang="en-US" altLang="zh-CN" sz="1200" b="1" baseline="30000">
                <a:latin typeface="Arial" charset="0"/>
              </a:rPr>
              <a:t>Met(CAT)</a:t>
            </a:r>
            <a:r>
              <a:rPr lang="en-US" altLang="zh-CN" sz="1200" b="1">
                <a:latin typeface="Arial" charset="0"/>
              </a:rPr>
              <a:t>                      DAPI</a:t>
            </a:r>
          </a:p>
        </p:txBody>
      </p:sp>
      <p:pic>
        <p:nvPicPr>
          <p:cNvPr id="9225" name="Picture 4" descr="Met-B2_c2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5" descr="Met-B2_c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1524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1" descr="Met_D7_c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22" descr="Met_D7_c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3810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7" descr="Met_A6_c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8" descr="Met_A6_c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2667000"/>
            <a:ext cx="13716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Line 17"/>
          <p:cNvSpPr>
            <a:spLocks noChangeShapeType="1"/>
          </p:cNvSpPr>
          <p:nvPr/>
        </p:nvSpPr>
        <p:spPr bwMode="auto">
          <a:xfrm>
            <a:off x="425450" y="5029200"/>
            <a:ext cx="297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Line 18"/>
          <p:cNvSpPr>
            <a:spLocks noChangeShapeType="1"/>
          </p:cNvSpPr>
          <p:nvPr/>
        </p:nvSpPr>
        <p:spPr bwMode="auto">
          <a:xfrm>
            <a:off x="3292475" y="5029200"/>
            <a:ext cx="297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Text Box 19"/>
          <p:cNvSpPr txBox="1">
            <a:spLocks noChangeArrowheads="1"/>
          </p:cNvSpPr>
          <p:nvPr/>
        </p:nvSpPr>
        <p:spPr bwMode="auto">
          <a:xfrm rot="-5400000">
            <a:off x="5800725" y="1905000"/>
            <a:ext cx="71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Normal</a:t>
            </a:r>
          </a:p>
        </p:txBody>
      </p:sp>
      <p:sp>
        <p:nvSpPr>
          <p:cNvPr id="9234" name="Text Box 20"/>
          <p:cNvSpPr txBox="1">
            <a:spLocks noChangeArrowheads="1"/>
          </p:cNvSpPr>
          <p:nvPr/>
        </p:nvSpPr>
        <p:spPr bwMode="auto">
          <a:xfrm rot="-5400000">
            <a:off x="5803900" y="3048000"/>
            <a:ext cx="708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Benign</a:t>
            </a:r>
          </a:p>
        </p:txBody>
      </p:sp>
      <p:sp>
        <p:nvSpPr>
          <p:cNvPr id="9235" name="Text Box 21"/>
          <p:cNvSpPr txBox="1">
            <a:spLocks noChangeArrowheads="1"/>
          </p:cNvSpPr>
          <p:nvPr/>
        </p:nvSpPr>
        <p:spPr bwMode="auto">
          <a:xfrm rot="-5400000">
            <a:off x="5830888" y="4191000"/>
            <a:ext cx="65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Tumor</a:t>
            </a:r>
          </a:p>
        </p:txBody>
      </p:sp>
      <p:sp>
        <p:nvSpPr>
          <p:cNvPr id="9236" name="Text Box 23"/>
          <p:cNvSpPr txBox="1">
            <a:spLocks noChangeArrowheads="1"/>
          </p:cNvSpPr>
          <p:nvPr/>
        </p:nvSpPr>
        <p:spPr bwMode="auto">
          <a:xfrm>
            <a:off x="30163" y="1154113"/>
            <a:ext cx="331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A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6353175" y="1800225"/>
          <a:ext cx="27527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-18365"/>
            <a:ext cx="9036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</a:t>
            </a:r>
            <a:r>
              <a:rPr lang="en-US" sz="2400" b="1" dirty="0" smtClean="0"/>
              <a:t>evels </a:t>
            </a:r>
            <a:r>
              <a:rPr lang="en-US" sz="2400" b="1" dirty="0"/>
              <a:t>of miR-34a and </a:t>
            </a:r>
            <a:r>
              <a:rPr lang="en-US" sz="2400" b="1" dirty="0" err="1"/>
              <a:t>tRNA</a:t>
            </a:r>
            <a:r>
              <a:rPr lang="en-US" sz="2400" b="1" baseline="30000" dirty="0" err="1"/>
              <a:t>Met</a:t>
            </a:r>
            <a:r>
              <a:rPr lang="en-US" sz="2400" b="1" baseline="30000" dirty="0"/>
              <a:t>(CAT)</a:t>
            </a:r>
            <a:r>
              <a:rPr lang="en-US" sz="2400" b="1" dirty="0"/>
              <a:t> in a large-scale breast cancer tissue array </a:t>
            </a:r>
          </a:p>
        </p:txBody>
      </p:sp>
    </p:spTree>
    <p:extLst>
      <p:ext uri="{BB962C8B-B14F-4D97-AF65-F5344CB8AC3E}">
        <p14:creationId xmlns:p14="http://schemas.microsoft.com/office/powerpoint/2010/main" val="1061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4141787" y="564838"/>
          <a:ext cx="38957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/>
        </p:nvGraphicFramePr>
        <p:xfrm>
          <a:off x="4141787" y="3429000"/>
          <a:ext cx="39338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3962400" y="455613"/>
            <a:ext cx="331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charset="0"/>
              </a:rPr>
              <a:t>C</a:t>
            </a:r>
          </a:p>
        </p:txBody>
      </p:sp>
      <p:grpSp>
        <p:nvGrpSpPr>
          <p:cNvPr id="11270" name="Group 3"/>
          <p:cNvGrpSpPr>
            <a:grpSpLocks/>
          </p:cNvGrpSpPr>
          <p:nvPr/>
        </p:nvGrpSpPr>
        <p:grpSpPr bwMode="auto">
          <a:xfrm>
            <a:off x="533400" y="508000"/>
            <a:ext cx="3048000" cy="2811463"/>
            <a:chOff x="533400" y="508017"/>
            <a:chExt cx="3048000" cy="2811446"/>
          </a:xfrm>
        </p:grpSpPr>
        <p:graphicFrame>
          <p:nvGraphicFramePr>
            <p:cNvPr id="20" name="Chart 19"/>
            <p:cNvGraphicFramePr>
              <a:graphicFrameLocks/>
            </p:cNvGraphicFramePr>
            <p:nvPr/>
          </p:nvGraphicFramePr>
          <p:xfrm>
            <a:off x="533400" y="576263"/>
            <a:ext cx="3048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278" name="Text Box 16"/>
            <p:cNvSpPr txBox="1">
              <a:spLocks noChangeAspect="1" noChangeArrowheads="1"/>
            </p:cNvSpPr>
            <p:nvPr/>
          </p:nvSpPr>
          <p:spPr bwMode="auto">
            <a:xfrm>
              <a:off x="1445612" y="508017"/>
              <a:ext cx="489328" cy="25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>
                  <a:latin typeface="Arial" charset="0"/>
                </a:rPr>
                <a:t>n=14</a:t>
              </a:r>
            </a:p>
          </p:txBody>
        </p:sp>
        <p:sp>
          <p:nvSpPr>
            <p:cNvPr id="11279" name="Text Box 17"/>
            <p:cNvSpPr txBox="1">
              <a:spLocks noChangeAspect="1" noChangeArrowheads="1"/>
            </p:cNvSpPr>
            <p:nvPr/>
          </p:nvSpPr>
          <p:spPr bwMode="auto">
            <a:xfrm>
              <a:off x="2135529" y="508017"/>
              <a:ext cx="471693" cy="246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>
                  <a:latin typeface="Arial" charset="0"/>
                </a:rPr>
                <a:t>n=27</a:t>
              </a:r>
            </a:p>
          </p:txBody>
        </p:sp>
        <p:sp>
          <p:nvSpPr>
            <p:cNvPr id="11280" name="Text Box 18"/>
            <p:cNvSpPr txBox="1">
              <a:spLocks noChangeAspect="1" noChangeArrowheads="1"/>
            </p:cNvSpPr>
            <p:nvPr/>
          </p:nvSpPr>
          <p:spPr bwMode="auto">
            <a:xfrm>
              <a:off x="2826984" y="508017"/>
              <a:ext cx="542238" cy="246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>
                  <a:latin typeface="Arial" charset="0"/>
                </a:rPr>
                <a:t>n=142</a:t>
              </a:r>
            </a:p>
          </p:txBody>
        </p:sp>
      </p:grpSp>
      <p:sp>
        <p:nvSpPr>
          <p:cNvPr id="11271" name="Text Box 16"/>
          <p:cNvSpPr txBox="1">
            <a:spLocks noChangeArrowheads="1"/>
          </p:cNvSpPr>
          <p:nvPr/>
        </p:nvSpPr>
        <p:spPr bwMode="auto">
          <a:xfrm>
            <a:off x="381000" y="381000"/>
            <a:ext cx="331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B</a:t>
            </a:r>
          </a:p>
        </p:txBody>
      </p:sp>
      <p:grpSp>
        <p:nvGrpSpPr>
          <p:cNvPr id="11272" name="Group 2"/>
          <p:cNvGrpSpPr>
            <a:grpSpLocks/>
          </p:cNvGrpSpPr>
          <p:nvPr/>
        </p:nvGrpSpPr>
        <p:grpSpPr bwMode="auto">
          <a:xfrm>
            <a:off x="533400" y="3429000"/>
            <a:ext cx="3067050" cy="2819400"/>
            <a:chOff x="602004" y="3657600"/>
            <a:chExt cx="3067050" cy="2819400"/>
          </a:xfrm>
        </p:grpSpPr>
        <p:graphicFrame>
          <p:nvGraphicFramePr>
            <p:cNvPr id="22" name="Chart 21"/>
            <p:cNvGraphicFramePr>
              <a:graphicFrameLocks/>
            </p:cNvGraphicFramePr>
            <p:nvPr/>
          </p:nvGraphicFramePr>
          <p:xfrm>
            <a:off x="602004" y="3733800"/>
            <a:ext cx="306705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1274" name="Text Box 19"/>
            <p:cNvSpPr txBox="1">
              <a:spLocks noChangeAspect="1" noChangeArrowheads="1"/>
            </p:cNvSpPr>
            <p:nvPr/>
          </p:nvSpPr>
          <p:spPr bwMode="auto">
            <a:xfrm>
              <a:off x="1509508" y="3657600"/>
              <a:ext cx="471692" cy="24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>
                  <a:latin typeface="Arial" charset="0"/>
                </a:rPr>
                <a:t>n=16</a:t>
              </a:r>
            </a:p>
          </p:txBody>
        </p:sp>
        <p:sp>
          <p:nvSpPr>
            <p:cNvPr id="11275" name="Text Box 20"/>
            <p:cNvSpPr txBox="1">
              <a:spLocks noChangeAspect="1" noChangeArrowheads="1"/>
            </p:cNvSpPr>
            <p:nvPr/>
          </p:nvSpPr>
          <p:spPr bwMode="auto">
            <a:xfrm>
              <a:off x="2209800" y="3657600"/>
              <a:ext cx="471692" cy="24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>
                  <a:latin typeface="Arial" charset="0"/>
                </a:rPr>
                <a:t>n=25</a:t>
              </a:r>
            </a:p>
          </p:txBody>
        </p:sp>
        <p:sp>
          <p:nvSpPr>
            <p:cNvPr id="11276" name="Text Box 21"/>
            <p:cNvSpPr txBox="1">
              <a:spLocks noChangeAspect="1" noChangeArrowheads="1"/>
            </p:cNvSpPr>
            <p:nvPr/>
          </p:nvSpPr>
          <p:spPr bwMode="auto">
            <a:xfrm>
              <a:off x="2886763" y="3657600"/>
              <a:ext cx="542237" cy="24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>
                  <a:latin typeface="Arial" charset="0"/>
                </a:rPr>
                <a:t>n=144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8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00050"/>
            <a:ext cx="12239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8"/>
          <p:cNvSpPr txBox="1">
            <a:spLocks noChangeArrowheads="1"/>
          </p:cNvSpPr>
          <p:nvPr/>
        </p:nvSpPr>
        <p:spPr bwMode="auto">
          <a:xfrm>
            <a:off x="471488" y="976313"/>
            <a:ext cx="369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zh-CN" sz="1400">
                <a:solidFill>
                  <a:schemeClr val="bg1"/>
                </a:solidFill>
                <a:ea typeface="宋体" charset="-122"/>
              </a:rPr>
              <a:t>C1</a:t>
            </a:r>
          </a:p>
        </p:txBody>
      </p:sp>
      <p:pic>
        <p:nvPicPr>
          <p:cNvPr id="1331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400050"/>
            <a:ext cx="12239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2"/>
          <p:cNvSpPr txBox="1">
            <a:spLocks noChangeArrowheads="1"/>
          </p:cNvSpPr>
          <p:nvPr/>
        </p:nvSpPr>
        <p:spPr bwMode="auto">
          <a:xfrm>
            <a:off x="1714500" y="976313"/>
            <a:ext cx="369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zh-CN" sz="1400">
                <a:solidFill>
                  <a:schemeClr val="bg1"/>
                </a:solidFill>
                <a:ea typeface="宋体" charset="-122"/>
              </a:rPr>
              <a:t>C3</a:t>
            </a:r>
          </a:p>
        </p:txBody>
      </p:sp>
      <p:sp>
        <p:nvSpPr>
          <p:cNvPr id="13319" name="Text Box 16"/>
          <p:cNvSpPr txBox="1">
            <a:spLocks noChangeArrowheads="1"/>
          </p:cNvSpPr>
          <p:nvPr/>
        </p:nvSpPr>
        <p:spPr bwMode="auto">
          <a:xfrm rot="-5400000">
            <a:off x="7701757" y="723106"/>
            <a:ext cx="779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miR-34a</a:t>
            </a:r>
          </a:p>
        </p:txBody>
      </p:sp>
      <p:pic>
        <p:nvPicPr>
          <p:cNvPr id="13320" name="Picture 17" descr="C1_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286000"/>
            <a:ext cx="1223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8"/>
          <p:cNvSpPr txBox="1">
            <a:spLocks noChangeArrowheads="1"/>
          </p:cNvSpPr>
          <p:nvPr/>
        </p:nvSpPr>
        <p:spPr bwMode="auto">
          <a:xfrm>
            <a:off x="471488" y="2903538"/>
            <a:ext cx="411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Arial" charset="0"/>
                <a:ea typeface="宋体" charset="-122"/>
              </a:rPr>
              <a:t>C1</a:t>
            </a:r>
          </a:p>
        </p:txBody>
      </p:sp>
      <p:pic>
        <p:nvPicPr>
          <p:cNvPr id="13322" name="Picture 21" descr="C3_c2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286000"/>
            <a:ext cx="12239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22"/>
          <p:cNvSpPr txBox="1">
            <a:spLocks noChangeArrowheads="1"/>
          </p:cNvSpPr>
          <p:nvPr/>
        </p:nvSpPr>
        <p:spPr bwMode="auto">
          <a:xfrm>
            <a:off x="1714500" y="2903538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Arial" charset="0"/>
                <a:ea typeface="宋体" charset="-122"/>
              </a:rPr>
              <a:t>C3</a:t>
            </a:r>
          </a:p>
        </p:txBody>
      </p:sp>
      <p:sp>
        <p:nvSpPr>
          <p:cNvPr id="13324" name="Text Box 23"/>
          <p:cNvSpPr txBox="1">
            <a:spLocks noChangeArrowheads="1"/>
          </p:cNvSpPr>
          <p:nvPr/>
        </p:nvSpPr>
        <p:spPr bwMode="auto">
          <a:xfrm rot="-5400000">
            <a:off x="7584281" y="2601119"/>
            <a:ext cx="1014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tRNA</a:t>
            </a:r>
            <a:r>
              <a:rPr lang="en-US" altLang="zh-CN" sz="1200" b="1" baseline="30000">
                <a:latin typeface="Arial" charset="0"/>
              </a:rPr>
              <a:t>Met(CAT)</a:t>
            </a:r>
          </a:p>
        </p:txBody>
      </p:sp>
      <p:pic>
        <p:nvPicPr>
          <p:cNvPr id="13325" name="Picture 24" descr="D1_c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2286000"/>
            <a:ext cx="12239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25"/>
          <p:cNvSpPr txBox="1">
            <a:spLocks noChangeArrowheads="1"/>
          </p:cNvSpPr>
          <p:nvPr/>
        </p:nvSpPr>
        <p:spPr bwMode="auto">
          <a:xfrm>
            <a:off x="2986088" y="2903538"/>
            <a:ext cx="411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Arial" charset="0"/>
                <a:ea typeface="宋体" charset="-122"/>
              </a:rPr>
              <a:t>D1</a:t>
            </a:r>
          </a:p>
        </p:txBody>
      </p:sp>
      <p:pic>
        <p:nvPicPr>
          <p:cNvPr id="13327" name="Picture 28" descr="D3_c2"/>
          <p:cNvPicPr>
            <a:picLocks noChangeAspect="1" noChangeArrowheads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286000"/>
            <a:ext cx="1223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 Box 29"/>
          <p:cNvSpPr txBox="1">
            <a:spLocks noChangeArrowheads="1"/>
          </p:cNvSpPr>
          <p:nvPr/>
        </p:nvSpPr>
        <p:spPr bwMode="auto">
          <a:xfrm>
            <a:off x="4224338" y="2903538"/>
            <a:ext cx="411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Arial" charset="0"/>
                <a:ea typeface="宋体" charset="-122"/>
              </a:rPr>
              <a:t>D3</a:t>
            </a:r>
          </a:p>
        </p:txBody>
      </p:sp>
      <p:pic>
        <p:nvPicPr>
          <p:cNvPr id="13329" name="Picture 31"/>
          <p:cNvPicPr>
            <a:picLocks noChangeAspect="1"/>
          </p:cNvPicPr>
          <p:nvPr/>
        </p:nvPicPr>
        <p:blipFill>
          <a:blip r:embed="rId9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95288"/>
            <a:ext cx="12239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Box 33"/>
          <p:cNvSpPr txBox="1">
            <a:spLocks noChangeArrowheads="1"/>
          </p:cNvSpPr>
          <p:nvPr/>
        </p:nvSpPr>
        <p:spPr bwMode="auto">
          <a:xfrm>
            <a:off x="2986088" y="976313"/>
            <a:ext cx="384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zh-CN" sz="1400">
                <a:solidFill>
                  <a:schemeClr val="bg1"/>
                </a:solidFill>
                <a:ea typeface="宋体" charset="-122"/>
              </a:rPr>
              <a:t>D1</a:t>
            </a:r>
          </a:p>
        </p:txBody>
      </p:sp>
      <p:pic>
        <p:nvPicPr>
          <p:cNvPr id="13331" name="Picture 36"/>
          <p:cNvPicPr>
            <a:picLocks noChangeAspect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95288"/>
            <a:ext cx="12239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2" name="TextBox 37"/>
          <p:cNvSpPr txBox="1">
            <a:spLocks noChangeArrowheads="1"/>
          </p:cNvSpPr>
          <p:nvPr/>
        </p:nvSpPr>
        <p:spPr bwMode="auto">
          <a:xfrm>
            <a:off x="4224338" y="976313"/>
            <a:ext cx="384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zh-CN" sz="1400">
                <a:solidFill>
                  <a:schemeClr val="bg1"/>
                </a:solidFill>
                <a:ea typeface="宋体" charset="-122"/>
              </a:rPr>
              <a:t>D3</a:t>
            </a:r>
          </a:p>
        </p:txBody>
      </p:sp>
      <p:pic>
        <p:nvPicPr>
          <p:cNvPr id="13333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395288"/>
            <a:ext cx="12239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4" name="TextBox 41"/>
          <p:cNvSpPr txBox="1">
            <a:spLocks noChangeArrowheads="1"/>
          </p:cNvSpPr>
          <p:nvPr/>
        </p:nvSpPr>
        <p:spPr bwMode="auto">
          <a:xfrm>
            <a:off x="5503863" y="976313"/>
            <a:ext cx="384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zh-CN" sz="1400">
                <a:solidFill>
                  <a:schemeClr val="bg1"/>
                </a:solidFill>
                <a:ea typeface="宋体" charset="-122"/>
              </a:rPr>
              <a:t>D5</a:t>
            </a:r>
          </a:p>
        </p:txBody>
      </p:sp>
      <p:pic>
        <p:nvPicPr>
          <p:cNvPr id="13335" name="Picture 3"/>
          <p:cNvPicPr>
            <a:picLocks noChangeAspect="1"/>
          </p:cNvPicPr>
          <p:nvPr/>
        </p:nvPicPr>
        <p:blipFill>
          <a:blip r:embed="rId1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95288"/>
            <a:ext cx="12239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TextBox 4"/>
          <p:cNvSpPr txBox="1">
            <a:spLocks noChangeArrowheads="1"/>
          </p:cNvSpPr>
          <p:nvPr/>
        </p:nvSpPr>
        <p:spPr bwMode="auto">
          <a:xfrm>
            <a:off x="6753225" y="976313"/>
            <a:ext cx="384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zh-CN" sz="1400">
                <a:solidFill>
                  <a:schemeClr val="bg1"/>
                </a:solidFill>
                <a:ea typeface="宋体" charset="-122"/>
              </a:rPr>
              <a:t>D7</a:t>
            </a:r>
          </a:p>
        </p:txBody>
      </p:sp>
      <p:pic>
        <p:nvPicPr>
          <p:cNvPr id="13337" name="Picture 40" descr="D5_c2"/>
          <p:cNvPicPr>
            <a:picLocks noChangeAspect="1" noChangeArrowheads="1"/>
          </p:cNvPicPr>
          <p:nvPr/>
        </p:nvPicPr>
        <p:blipFill>
          <a:blip r:embed="rId1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282825"/>
            <a:ext cx="1223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8" name="Text Box 41"/>
          <p:cNvSpPr txBox="1">
            <a:spLocks noChangeArrowheads="1"/>
          </p:cNvSpPr>
          <p:nvPr/>
        </p:nvSpPr>
        <p:spPr bwMode="auto">
          <a:xfrm>
            <a:off x="5513388" y="2903538"/>
            <a:ext cx="411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Arial" charset="0"/>
                <a:ea typeface="宋体" charset="-122"/>
              </a:rPr>
              <a:t>D5</a:t>
            </a:r>
          </a:p>
        </p:txBody>
      </p:sp>
      <p:pic>
        <p:nvPicPr>
          <p:cNvPr id="13339" name="Picture 42" descr="D7_c2"/>
          <p:cNvPicPr>
            <a:picLocks noChangeAspect="1" noChangeArrowheads="1"/>
          </p:cNvPicPr>
          <p:nvPr/>
        </p:nvPicPr>
        <p:blipFill>
          <a:blip r:embed="rId1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282825"/>
            <a:ext cx="12239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0" name="Text Box 43"/>
          <p:cNvSpPr txBox="1">
            <a:spLocks noChangeArrowheads="1"/>
          </p:cNvSpPr>
          <p:nvPr/>
        </p:nvSpPr>
        <p:spPr bwMode="auto">
          <a:xfrm>
            <a:off x="6748463" y="2903538"/>
            <a:ext cx="411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Arial" charset="0"/>
                <a:ea typeface="宋体" charset="-122"/>
              </a:rPr>
              <a:t>D7</a:t>
            </a:r>
          </a:p>
        </p:txBody>
      </p:sp>
      <p:pic>
        <p:nvPicPr>
          <p:cNvPr id="13341" name="Picture 44" descr="C1_c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341438"/>
            <a:ext cx="122396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45" descr="C3_c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341438"/>
            <a:ext cx="12239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46" descr="D1_c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341438"/>
            <a:ext cx="12239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47" descr="D3_c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341438"/>
            <a:ext cx="122396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48" descr="D5_c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341438"/>
            <a:ext cx="122396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49" descr="D7_c1"/>
          <p:cNvPicPr>
            <a:picLocks noChangeAspect="1" noChangeArrowheads="1"/>
          </p:cNvPicPr>
          <p:nvPr/>
        </p:nvPicPr>
        <p:blipFill>
          <a:blip r:embed="rId20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341438"/>
            <a:ext cx="12239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50" descr="C1_c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28975"/>
            <a:ext cx="1223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51" descr="C3_c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228975"/>
            <a:ext cx="12239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52" descr="D1_c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3228975"/>
            <a:ext cx="12239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3" descr="D3_c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228975"/>
            <a:ext cx="1223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54" descr="D5_c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3228975"/>
            <a:ext cx="12239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Picture 55" descr="D7_c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228975"/>
            <a:ext cx="12239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3" name="Line 56"/>
          <p:cNvSpPr>
            <a:spLocks noChangeShapeType="1"/>
          </p:cNvSpPr>
          <p:nvPr/>
        </p:nvSpPr>
        <p:spPr bwMode="auto">
          <a:xfrm>
            <a:off x="484188" y="4184650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4" name="Text Box 57"/>
          <p:cNvSpPr txBox="1">
            <a:spLocks noChangeArrowheads="1"/>
          </p:cNvSpPr>
          <p:nvPr/>
        </p:nvSpPr>
        <p:spPr bwMode="auto">
          <a:xfrm>
            <a:off x="852488" y="166688"/>
            <a:ext cx="6983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Normal               Tumor                   Normal                 Tumor                  Normal                   Tumor</a:t>
            </a:r>
          </a:p>
        </p:txBody>
      </p:sp>
      <p:sp>
        <p:nvSpPr>
          <p:cNvPr id="13355" name="Line 59"/>
          <p:cNvSpPr>
            <a:spLocks noChangeShapeType="1"/>
          </p:cNvSpPr>
          <p:nvPr/>
        </p:nvSpPr>
        <p:spPr bwMode="auto">
          <a:xfrm>
            <a:off x="5513388" y="4184650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6" name="Text Box 60"/>
          <p:cNvSpPr txBox="1">
            <a:spLocks noChangeArrowheads="1"/>
          </p:cNvSpPr>
          <p:nvPr/>
        </p:nvSpPr>
        <p:spPr bwMode="auto">
          <a:xfrm>
            <a:off x="1233488" y="4176713"/>
            <a:ext cx="601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Stomach                                       Intestine rectum                                       Kidney  </a:t>
            </a:r>
          </a:p>
        </p:txBody>
      </p:sp>
      <p:sp>
        <p:nvSpPr>
          <p:cNvPr id="13357" name="Text Box 48"/>
          <p:cNvSpPr txBox="1">
            <a:spLocks noChangeArrowheads="1"/>
          </p:cNvSpPr>
          <p:nvPr/>
        </p:nvSpPr>
        <p:spPr bwMode="auto">
          <a:xfrm>
            <a:off x="152400" y="0"/>
            <a:ext cx="331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latin typeface="Arial" charset="0"/>
              </a:rPr>
              <a:t>D</a:t>
            </a:r>
          </a:p>
        </p:txBody>
      </p:sp>
      <p:sp>
        <p:nvSpPr>
          <p:cNvPr id="13358" name="Text Box 16"/>
          <p:cNvSpPr txBox="1">
            <a:spLocks noChangeArrowheads="1"/>
          </p:cNvSpPr>
          <p:nvPr/>
        </p:nvSpPr>
        <p:spPr bwMode="auto">
          <a:xfrm rot="-5400000">
            <a:off x="7807326" y="1647825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DAPI</a:t>
            </a:r>
          </a:p>
        </p:txBody>
      </p:sp>
      <p:sp>
        <p:nvSpPr>
          <p:cNvPr id="13359" name="Text Box 16"/>
          <p:cNvSpPr txBox="1">
            <a:spLocks noChangeArrowheads="1"/>
          </p:cNvSpPr>
          <p:nvPr/>
        </p:nvSpPr>
        <p:spPr bwMode="auto">
          <a:xfrm rot="-5400000">
            <a:off x="7807326" y="3552825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 b="1">
                <a:latin typeface="Arial" charset="0"/>
              </a:rPr>
              <a:t>DAPI</a:t>
            </a:r>
          </a:p>
        </p:txBody>
      </p:sp>
      <p:sp>
        <p:nvSpPr>
          <p:cNvPr id="13360" name="Line 58"/>
          <p:cNvSpPr>
            <a:spLocks noChangeShapeType="1"/>
          </p:cNvSpPr>
          <p:nvPr/>
        </p:nvSpPr>
        <p:spPr bwMode="auto">
          <a:xfrm>
            <a:off x="2986088" y="4191000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61" name="Group 7"/>
          <p:cNvGrpSpPr>
            <a:grpSpLocks/>
          </p:cNvGrpSpPr>
          <p:nvPr/>
        </p:nvGrpSpPr>
        <p:grpSpPr bwMode="auto">
          <a:xfrm>
            <a:off x="228600" y="4495800"/>
            <a:ext cx="2641600" cy="2468563"/>
            <a:chOff x="228600" y="4495800"/>
            <a:chExt cx="2641878" cy="2468880"/>
          </a:xfrm>
        </p:grpSpPr>
        <p:grpSp>
          <p:nvGrpSpPr>
            <p:cNvPr id="13374" name="Group 2"/>
            <p:cNvGrpSpPr>
              <a:grpSpLocks/>
            </p:cNvGrpSpPr>
            <p:nvPr/>
          </p:nvGrpSpPr>
          <p:grpSpPr bwMode="auto">
            <a:xfrm>
              <a:off x="228600" y="4495800"/>
              <a:ext cx="2641878" cy="2468880"/>
              <a:chOff x="561201" y="4507125"/>
              <a:chExt cx="2641878" cy="2468880"/>
            </a:xfrm>
          </p:grpSpPr>
          <p:graphicFrame>
            <p:nvGraphicFramePr>
              <p:cNvPr id="51" name="Chart 50"/>
              <p:cNvGraphicFramePr>
                <a:graphicFrameLocks noChangeAspect="1"/>
              </p:cNvGraphicFramePr>
              <p:nvPr/>
            </p:nvGraphicFramePr>
            <p:xfrm>
              <a:off x="734199" y="4507125"/>
              <a:ext cx="2468880" cy="24688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7"/>
              </a:graphicData>
            </a:graphic>
          </p:graphicFrame>
          <p:sp>
            <p:nvSpPr>
              <p:cNvPr id="13378" name="TextBox 1"/>
              <p:cNvSpPr txBox="1">
                <a:spLocks noChangeArrowheads="1"/>
              </p:cNvSpPr>
              <p:nvPr/>
            </p:nvSpPr>
            <p:spPr bwMode="auto">
              <a:xfrm rot="-5400000">
                <a:off x="-320771" y="5546629"/>
                <a:ext cx="20409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 Narrow" charset="0"/>
                  </a:rPr>
                  <a:t>Relative fluorescence intensity</a:t>
                </a:r>
              </a:p>
            </p:txBody>
          </p:sp>
        </p:grpSp>
        <p:sp>
          <p:nvSpPr>
            <p:cNvPr id="13375" name="TextBox 60"/>
            <p:cNvSpPr txBox="1">
              <a:spLocks noChangeArrowheads="1"/>
            </p:cNvSpPr>
            <p:nvPr/>
          </p:nvSpPr>
          <p:spPr bwMode="auto">
            <a:xfrm>
              <a:off x="1941594" y="5610230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charset="0"/>
                  <a:cs typeface="Times New Roman" charset="0"/>
                </a:rPr>
                <a:t>*</a:t>
              </a:r>
            </a:p>
          </p:txBody>
        </p:sp>
        <p:sp>
          <p:nvSpPr>
            <p:cNvPr id="13376" name="TextBox 61"/>
            <p:cNvSpPr txBox="1">
              <a:spLocks noChangeArrowheads="1"/>
            </p:cNvSpPr>
            <p:nvPr/>
          </p:nvSpPr>
          <p:spPr bwMode="auto">
            <a:xfrm>
              <a:off x="2224089" y="5090698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charset="0"/>
                  <a:cs typeface="Times New Roman" charset="0"/>
                </a:rPr>
                <a:t>*</a:t>
              </a:r>
            </a:p>
          </p:txBody>
        </p:sp>
      </p:grpSp>
      <p:grpSp>
        <p:nvGrpSpPr>
          <p:cNvPr id="13362" name="Group 8"/>
          <p:cNvGrpSpPr>
            <a:grpSpLocks/>
          </p:cNvGrpSpPr>
          <p:nvPr/>
        </p:nvGrpSpPr>
        <p:grpSpPr bwMode="auto">
          <a:xfrm>
            <a:off x="5638800" y="4456113"/>
            <a:ext cx="2633663" cy="2478087"/>
            <a:chOff x="5638800" y="4456718"/>
            <a:chExt cx="2633028" cy="2477482"/>
          </a:xfrm>
        </p:grpSpPr>
        <p:grpSp>
          <p:nvGrpSpPr>
            <p:cNvPr id="13369" name="Group 5"/>
            <p:cNvGrpSpPr>
              <a:grpSpLocks/>
            </p:cNvGrpSpPr>
            <p:nvPr/>
          </p:nvGrpSpPr>
          <p:grpSpPr bwMode="auto">
            <a:xfrm>
              <a:off x="5638800" y="4456718"/>
              <a:ext cx="2633028" cy="2477482"/>
              <a:chOff x="5854700" y="4368801"/>
              <a:chExt cx="2633028" cy="2477482"/>
            </a:xfrm>
          </p:grpSpPr>
          <p:graphicFrame>
            <p:nvGraphicFramePr>
              <p:cNvPr id="53" name="Chart 52"/>
              <p:cNvGraphicFramePr>
                <a:graphicFrameLocks noChangeAspect="1"/>
              </p:cNvGraphicFramePr>
              <p:nvPr/>
            </p:nvGraphicFramePr>
            <p:xfrm>
              <a:off x="6018848" y="4368801"/>
              <a:ext cx="2468880" cy="247748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8"/>
              </a:graphicData>
            </a:graphic>
          </p:graphicFrame>
          <p:sp>
            <p:nvSpPr>
              <p:cNvPr id="13373" name="TextBox 53"/>
              <p:cNvSpPr txBox="1">
                <a:spLocks noChangeArrowheads="1"/>
              </p:cNvSpPr>
              <p:nvPr/>
            </p:nvSpPr>
            <p:spPr bwMode="auto">
              <a:xfrm rot="-5400000">
                <a:off x="4972728" y="5470429"/>
                <a:ext cx="20409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 Narrow" charset="0"/>
                  </a:rPr>
                  <a:t>Relative fluorescence intensity</a:t>
                </a:r>
              </a:p>
            </p:txBody>
          </p:sp>
        </p:grpSp>
        <p:sp>
          <p:nvSpPr>
            <p:cNvPr id="13370" name="TextBox 6"/>
            <p:cNvSpPr txBox="1">
              <a:spLocks noChangeArrowheads="1"/>
            </p:cNvSpPr>
            <p:nvPr/>
          </p:nvSpPr>
          <p:spPr bwMode="auto">
            <a:xfrm>
              <a:off x="7624763" y="4728750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charset="0"/>
                  <a:cs typeface="Times New Roman" charset="0"/>
                </a:rPr>
                <a:t>*</a:t>
              </a:r>
            </a:p>
          </p:txBody>
        </p:sp>
        <p:sp>
          <p:nvSpPr>
            <p:cNvPr id="13371" name="TextBox 63"/>
            <p:cNvSpPr txBox="1">
              <a:spLocks noChangeArrowheads="1"/>
            </p:cNvSpPr>
            <p:nvPr/>
          </p:nvSpPr>
          <p:spPr bwMode="auto">
            <a:xfrm>
              <a:off x="7339015" y="5581231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charset="0"/>
                  <a:cs typeface="Times New Roman" charset="0"/>
                </a:rPr>
                <a:t>*</a:t>
              </a:r>
            </a:p>
          </p:txBody>
        </p:sp>
      </p:grpSp>
      <p:grpSp>
        <p:nvGrpSpPr>
          <p:cNvPr id="13363" name="Group 10"/>
          <p:cNvGrpSpPr>
            <a:grpSpLocks/>
          </p:cNvGrpSpPr>
          <p:nvPr/>
        </p:nvGrpSpPr>
        <p:grpSpPr bwMode="auto">
          <a:xfrm>
            <a:off x="2895600" y="4465638"/>
            <a:ext cx="2638425" cy="2468562"/>
            <a:chOff x="2895600" y="4465320"/>
            <a:chExt cx="2637930" cy="2468880"/>
          </a:xfrm>
        </p:grpSpPr>
        <p:grpSp>
          <p:nvGrpSpPr>
            <p:cNvPr id="13364" name="Group 4"/>
            <p:cNvGrpSpPr>
              <a:grpSpLocks/>
            </p:cNvGrpSpPr>
            <p:nvPr/>
          </p:nvGrpSpPr>
          <p:grpSpPr bwMode="auto">
            <a:xfrm>
              <a:off x="2895600" y="4465320"/>
              <a:ext cx="2637930" cy="2468880"/>
              <a:chOff x="3228200" y="4465320"/>
              <a:chExt cx="2637930" cy="2468880"/>
            </a:xfrm>
          </p:grpSpPr>
          <p:graphicFrame>
            <p:nvGraphicFramePr>
              <p:cNvPr id="52" name="Chart 51"/>
              <p:cNvGraphicFramePr>
                <a:graphicFrameLocks noChangeAspect="1"/>
              </p:cNvGraphicFramePr>
              <p:nvPr/>
            </p:nvGraphicFramePr>
            <p:xfrm>
              <a:off x="3397250" y="4465320"/>
              <a:ext cx="2468880" cy="24688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9"/>
              </a:graphicData>
            </a:graphic>
          </p:graphicFrame>
          <p:sp>
            <p:nvSpPr>
              <p:cNvPr id="13368" name="TextBox 54"/>
              <p:cNvSpPr txBox="1">
                <a:spLocks noChangeArrowheads="1"/>
              </p:cNvSpPr>
              <p:nvPr/>
            </p:nvSpPr>
            <p:spPr bwMode="auto">
              <a:xfrm rot="-5400000">
                <a:off x="2346228" y="5506043"/>
                <a:ext cx="204094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 Narrow" charset="0"/>
                  </a:rPr>
                  <a:t>Relative fluorescence intensity</a:t>
                </a:r>
              </a:p>
            </p:txBody>
          </p:sp>
        </p:grpSp>
        <p:sp>
          <p:nvSpPr>
            <p:cNvPr id="13365" name="TextBox 62"/>
            <p:cNvSpPr txBox="1">
              <a:spLocks noChangeArrowheads="1"/>
            </p:cNvSpPr>
            <p:nvPr/>
          </p:nvSpPr>
          <p:spPr bwMode="auto">
            <a:xfrm>
              <a:off x="4600570" y="5624098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charset="0"/>
                  <a:cs typeface="Times New Roman" charset="0"/>
                </a:rPr>
                <a:t>*</a:t>
              </a:r>
            </a:p>
          </p:txBody>
        </p:sp>
        <p:sp>
          <p:nvSpPr>
            <p:cNvPr id="13366" name="TextBox 64"/>
            <p:cNvSpPr txBox="1">
              <a:spLocks noChangeArrowheads="1"/>
            </p:cNvSpPr>
            <p:nvPr/>
          </p:nvSpPr>
          <p:spPr bwMode="auto">
            <a:xfrm>
              <a:off x="4886326" y="4833941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charset="0"/>
                  <a:cs typeface="Times New Roman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1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21"/>
          <p:cNvGrpSpPr>
            <a:grpSpLocks/>
          </p:cNvGrpSpPr>
          <p:nvPr/>
        </p:nvGrpSpPr>
        <p:grpSpPr bwMode="auto">
          <a:xfrm>
            <a:off x="381000" y="374650"/>
            <a:ext cx="3749675" cy="6178550"/>
            <a:chOff x="381000" y="374650"/>
            <a:chExt cx="3749675" cy="6178550"/>
          </a:xfrm>
        </p:grpSpPr>
        <p:pic>
          <p:nvPicPr>
            <p:cNvPr id="1548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5" r="9923"/>
            <a:stretch>
              <a:fillRect/>
            </a:stretch>
          </p:blipFill>
          <p:spPr bwMode="auto">
            <a:xfrm>
              <a:off x="381000" y="652339"/>
              <a:ext cx="3749675" cy="2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8" name="Picture 2" descr="http://www.nature.com/nature/journal/v421/n6921/images/nature01408-f3.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76" r="51750" b="24008"/>
            <a:stretch>
              <a:fillRect/>
            </a:stretch>
          </p:blipFill>
          <p:spPr bwMode="auto">
            <a:xfrm>
              <a:off x="797631" y="2040776"/>
              <a:ext cx="2512803" cy="30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489" name="Group 176"/>
            <p:cNvGrpSpPr>
              <a:grpSpLocks/>
            </p:cNvGrpSpPr>
            <p:nvPr/>
          </p:nvGrpSpPr>
          <p:grpSpPr bwMode="auto">
            <a:xfrm>
              <a:off x="1237407" y="1832510"/>
              <a:ext cx="333304" cy="196695"/>
              <a:chOff x="1016000" y="2679700"/>
              <a:chExt cx="365760" cy="215900"/>
            </a:xfrm>
          </p:grpSpPr>
          <p:sp>
            <p:nvSpPr>
              <p:cNvPr id="15680" name="Line 18"/>
              <p:cNvSpPr>
                <a:spLocks noChangeShapeType="1"/>
              </p:cNvSpPr>
              <p:nvPr/>
            </p:nvSpPr>
            <p:spPr bwMode="auto">
              <a:xfrm>
                <a:off x="1030288" y="2679700"/>
                <a:ext cx="0" cy="2159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81" name="Line 19"/>
              <p:cNvSpPr>
                <a:spLocks noChangeShapeType="1"/>
              </p:cNvSpPr>
              <p:nvPr/>
            </p:nvSpPr>
            <p:spPr bwMode="auto">
              <a:xfrm>
                <a:off x="1016000" y="2679700"/>
                <a:ext cx="365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490" name="Group 118"/>
            <p:cNvGrpSpPr>
              <a:grpSpLocks noChangeAspect="1"/>
            </p:cNvGrpSpPr>
            <p:nvPr/>
          </p:nvGrpSpPr>
          <p:grpSpPr bwMode="auto">
            <a:xfrm rot="5400000" flipH="1">
              <a:off x="2152779" y="1076803"/>
              <a:ext cx="749178" cy="177936"/>
              <a:chOff x="2971" y="2325"/>
              <a:chExt cx="453" cy="107"/>
            </a:xfrm>
          </p:grpSpPr>
          <p:sp>
            <p:nvSpPr>
              <p:cNvPr id="15664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6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5" name="Line 6"/>
              <p:cNvSpPr>
                <a:spLocks noChangeAspect="1" noChangeShapeType="1"/>
              </p:cNvSpPr>
              <p:nvPr/>
            </p:nvSpPr>
            <p:spPr bwMode="auto">
              <a:xfrm rot="5400000">
                <a:off x="329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6" name="Line 7"/>
              <p:cNvSpPr>
                <a:spLocks noChangeAspect="1" noChangeShapeType="1"/>
              </p:cNvSpPr>
              <p:nvPr/>
            </p:nvSpPr>
            <p:spPr bwMode="auto">
              <a:xfrm rot="5400000">
                <a:off x="327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7" name="Line 9"/>
              <p:cNvSpPr>
                <a:spLocks noChangeAspect="1" noChangeShapeType="1"/>
              </p:cNvSpPr>
              <p:nvPr/>
            </p:nvSpPr>
            <p:spPr bwMode="auto">
              <a:xfrm rot="5400000">
                <a:off x="3251" y="2377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" name="Line 11"/>
              <p:cNvSpPr>
                <a:spLocks noChangeAspect="1" noChangeShapeType="1"/>
              </p:cNvSpPr>
              <p:nvPr/>
            </p:nvSpPr>
            <p:spPr bwMode="auto">
              <a:xfrm rot="5400000">
                <a:off x="32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9" name="Line 13"/>
              <p:cNvSpPr>
                <a:spLocks noChangeAspect="1" noChangeShapeType="1"/>
              </p:cNvSpPr>
              <p:nvPr/>
            </p:nvSpPr>
            <p:spPr bwMode="auto">
              <a:xfrm rot="5400000">
                <a:off x="320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8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30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" name="Line 18"/>
              <p:cNvSpPr>
                <a:spLocks noChangeAspect="1" noChangeShapeType="1"/>
              </p:cNvSpPr>
              <p:nvPr/>
            </p:nvSpPr>
            <p:spPr bwMode="auto">
              <a:xfrm rot="5400000">
                <a:off x="301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3" name="Line 20"/>
              <p:cNvSpPr>
                <a:spLocks noChangeAspect="1" noChangeShapeType="1"/>
              </p:cNvSpPr>
              <p:nvPr/>
            </p:nvSpPr>
            <p:spPr bwMode="auto">
              <a:xfrm rot="5400000">
                <a:off x="299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4" name="Line 21"/>
              <p:cNvSpPr>
                <a:spLocks noChangeAspect="1" noChangeShapeType="1"/>
              </p:cNvSpPr>
              <p:nvPr/>
            </p:nvSpPr>
            <p:spPr bwMode="auto">
              <a:xfrm rot="5400000">
                <a:off x="310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5" name="Line 23"/>
              <p:cNvSpPr>
                <a:spLocks noChangeAspect="1" noChangeShapeType="1"/>
              </p:cNvSpPr>
              <p:nvPr/>
            </p:nvSpPr>
            <p:spPr bwMode="auto">
              <a:xfrm rot="5400000">
                <a:off x="309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6" name="Line 24"/>
              <p:cNvSpPr>
                <a:spLocks noChangeAspect="1" noChangeShapeType="1"/>
              </p:cNvSpPr>
              <p:nvPr/>
            </p:nvSpPr>
            <p:spPr bwMode="auto">
              <a:xfrm rot="5400000">
                <a:off x="3073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7" name="Freeform 25"/>
              <p:cNvSpPr>
                <a:spLocks noChangeAspect="1"/>
              </p:cNvSpPr>
              <p:nvPr/>
            </p:nvSpPr>
            <p:spPr bwMode="auto">
              <a:xfrm rot="5400000">
                <a:off x="3162" y="2170"/>
                <a:ext cx="107" cy="417"/>
              </a:xfrm>
              <a:custGeom>
                <a:avLst/>
                <a:gdLst>
                  <a:gd name="T0" fmla="*/ 1 w 153"/>
                  <a:gd name="T1" fmla="*/ 1 h 591"/>
                  <a:gd name="T2" fmla="*/ 0 w 153"/>
                  <a:gd name="T3" fmla="*/ 1 h 591"/>
                  <a:gd name="T4" fmla="*/ 1 w 153"/>
                  <a:gd name="T5" fmla="*/ 0 h 591"/>
                  <a:gd name="T6" fmla="*/ 1 w 153"/>
                  <a:gd name="T7" fmla="*/ 1 h 591"/>
                  <a:gd name="T8" fmla="*/ 1 w 153"/>
                  <a:gd name="T9" fmla="*/ 1 h 591"/>
                  <a:gd name="T10" fmla="*/ 1 w 153"/>
                  <a:gd name="T11" fmla="*/ 1 h 591"/>
                  <a:gd name="T12" fmla="*/ 1 w 153"/>
                  <a:gd name="T13" fmla="*/ 1 h 591"/>
                  <a:gd name="T14" fmla="*/ 1 w 153"/>
                  <a:gd name="T15" fmla="*/ 1 h 591"/>
                  <a:gd name="T16" fmla="*/ 1 w 153"/>
                  <a:gd name="T17" fmla="*/ 1 h 591"/>
                  <a:gd name="T18" fmla="*/ 1 w 153"/>
                  <a:gd name="T19" fmla="*/ 1 h 5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591"/>
                  <a:gd name="T32" fmla="*/ 153 w 153"/>
                  <a:gd name="T33" fmla="*/ 591 h 5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591">
                    <a:moveTo>
                      <a:pt x="39" y="143"/>
                    </a:moveTo>
                    <a:cubicBezTo>
                      <a:pt x="16" y="130"/>
                      <a:pt x="0" y="105"/>
                      <a:pt x="0" y="77"/>
                    </a:cubicBezTo>
                    <a:cubicBezTo>
                      <a:pt x="0" y="34"/>
                      <a:pt x="34" y="0"/>
                      <a:pt x="76" y="0"/>
                    </a:cubicBezTo>
                    <a:cubicBezTo>
                      <a:pt x="119" y="0"/>
                      <a:pt x="153" y="34"/>
                      <a:pt x="153" y="77"/>
                    </a:cubicBezTo>
                    <a:cubicBezTo>
                      <a:pt x="153" y="105"/>
                      <a:pt x="137" y="130"/>
                      <a:pt x="114" y="143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4" y="324"/>
                      <a:pt x="114" y="324"/>
                      <a:pt x="114" y="324"/>
                    </a:cubicBezTo>
                    <a:cubicBezTo>
                      <a:pt x="138" y="332"/>
                      <a:pt x="153" y="348"/>
                      <a:pt x="153" y="366"/>
                    </a:cubicBezTo>
                    <a:cubicBezTo>
                      <a:pt x="153" y="385"/>
                      <a:pt x="138" y="401"/>
                      <a:pt x="114" y="409"/>
                    </a:cubicBezTo>
                    <a:cubicBezTo>
                      <a:pt x="114" y="591"/>
                      <a:pt x="114" y="591"/>
                      <a:pt x="114" y="591"/>
                    </a:cubicBezTo>
                  </a:path>
                </a:pathLst>
              </a:cu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" name="Freeform 26"/>
              <p:cNvSpPr>
                <a:spLocks noChangeAspect="1"/>
              </p:cNvSpPr>
              <p:nvPr/>
            </p:nvSpPr>
            <p:spPr bwMode="auto">
              <a:xfrm rot="5400000">
                <a:off x="3157" y="2187"/>
                <a:ext cx="25" cy="308"/>
              </a:xfrm>
              <a:custGeom>
                <a:avLst/>
                <a:gdLst>
                  <a:gd name="T0" fmla="*/ 1 w 36"/>
                  <a:gd name="T1" fmla="*/ 1 h 437"/>
                  <a:gd name="T2" fmla="*/ 1 w 36"/>
                  <a:gd name="T3" fmla="*/ 1 h 437"/>
                  <a:gd name="T4" fmla="*/ 1 w 36"/>
                  <a:gd name="T5" fmla="*/ 1 h 437"/>
                  <a:gd name="T6" fmla="*/ 1 w 36"/>
                  <a:gd name="T7" fmla="*/ 1 h 437"/>
                  <a:gd name="T8" fmla="*/ 1 w 36"/>
                  <a:gd name="T9" fmla="*/ 1 h 437"/>
                  <a:gd name="T10" fmla="*/ 0 w 36"/>
                  <a:gd name="T11" fmla="*/ 1 h 437"/>
                  <a:gd name="T12" fmla="*/ 1 w 36"/>
                  <a:gd name="T13" fmla="*/ 1 h 437"/>
                  <a:gd name="T14" fmla="*/ 1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" name="Line 20"/>
              <p:cNvSpPr>
                <a:spLocks noChangeAspect="1" noChangeShapeType="1"/>
              </p:cNvSpPr>
              <p:nvPr/>
            </p:nvSpPr>
            <p:spPr bwMode="auto">
              <a:xfrm>
                <a:off x="2971" y="2353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91" name="Group 118"/>
            <p:cNvGrpSpPr>
              <a:grpSpLocks noChangeAspect="1"/>
            </p:cNvGrpSpPr>
            <p:nvPr/>
          </p:nvGrpSpPr>
          <p:grpSpPr bwMode="auto">
            <a:xfrm rot="5400000" flipH="1">
              <a:off x="2533779" y="1299531"/>
              <a:ext cx="749178" cy="177936"/>
              <a:chOff x="2971" y="2325"/>
              <a:chExt cx="453" cy="107"/>
            </a:xfrm>
          </p:grpSpPr>
          <p:sp>
            <p:nvSpPr>
              <p:cNvPr id="15648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6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9" name="Line 6"/>
              <p:cNvSpPr>
                <a:spLocks noChangeAspect="1" noChangeShapeType="1"/>
              </p:cNvSpPr>
              <p:nvPr/>
            </p:nvSpPr>
            <p:spPr bwMode="auto">
              <a:xfrm rot="5400000">
                <a:off x="329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0" name="Line 7"/>
              <p:cNvSpPr>
                <a:spLocks noChangeAspect="1" noChangeShapeType="1"/>
              </p:cNvSpPr>
              <p:nvPr/>
            </p:nvSpPr>
            <p:spPr bwMode="auto">
              <a:xfrm rot="5400000">
                <a:off x="327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1" name="Line 9"/>
              <p:cNvSpPr>
                <a:spLocks noChangeAspect="1" noChangeShapeType="1"/>
              </p:cNvSpPr>
              <p:nvPr/>
            </p:nvSpPr>
            <p:spPr bwMode="auto">
              <a:xfrm rot="5400000">
                <a:off x="3251" y="2377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2" name="Line 11"/>
              <p:cNvSpPr>
                <a:spLocks noChangeAspect="1" noChangeShapeType="1"/>
              </p:cNvSpPr>
              <p:nvPr/>
            </p:nvSpPr>
            <p:spPr bwMode="auto">
              <a:xfrm rot="5400000">
                <a:off x="32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3" name="Line 13"/>
              <p:cNvSpPr>
                <a:spLocks noChangeAspect="1" noChangeShapeType="1"/>
              </p:cNvSpPr>
              <p:nvPr/>
            </p:nvSpPr>
            <p:spPr bwMode="auto">
              <a:xfrm rot="5400000">
                <a:off x="320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4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8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5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30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6" name="Line 18"/>
              <p:cNvSpPr>
                <a:spLocks noChangeAspect="1" noChangeShapeType="1"/>
              </p:cNvSpPr>
              <p:nvPr/>
            </p:nvSpPr>
            <p:spPr bwMode="auto">
              <a:xfrm rot="5400000">
                <a:off x="301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7" name="Line 20"/>
              <p:cNvSpPr>
                <a:spLocks noChangeAspect="1" noChangeShapeType="1"/>
              </p:cNvSpPr>
              <p:nvPr/>
            </p:nvSpPr>
            <p:spPr bwMode="auto">
              <a:xfrm rot="5400000">
                <a:off x="299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8" name="Line 21"/>
              <p:cNvSpPr>
                <a:spLocks noChangeAspect="1" noChangeShapeType="1"/>
              </p:cNvSpPr>
              <p:nvPr/>
            </p:nvSpPr>
            <p:spPr bwMode="auto">
              <a:xfrm rot="5400000">
                <a:off x="310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9" name="Line 23"/>
              <p:cNvSpPr>
                <a:spLocks noChangeAspect="1" noChangeShapeType="1"/>
              </p:cNvSpPr>
              <p:nvPr/>
            </p:nvSpPr>
            <p:spPr bwMode="auto">
              <a:xfrm rot="5400000">
                <a:off x="309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0" name="Line 24"/>
              <p:cNvSpPr>
                <a:spLocks noChangeAspect="1" noChangeShapeType="1"/>
              </p:cNvSpPr>
              <p:nvPr/>
            </p:nvSpPr>
            <p:spPr bwMode="auto">
              <a:xfrm rot="5400000">
                <a:off x="3073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1" name="Freeform 25"/>
              <p:cNvSpPr>
                <a:spLocks noChangeAspect="1"/>
              </p:cNvSpPr>
              <p:nvPr/>
            </p:nvSpPr>
            <p:spPr bwMode="auto">
              <a:xfrm rot="5400000">
                <a:off x="3162" y="2170"/>
                <a:ext cx="107" cy="417"/>
              </a:xfrm>
              <a:custGeom>
                <a:avLst/>
                <a:gdLst>
                  <a:gd name="T0" fmla="*/ 1 w 153"/>
                  <a:gd name="T1" fmla="*/ 1 h 591"/>
                  <a:gd name="T2" fmla="*/ 0 w 153"/>
                  <a:gd name="T3" fmla="*/ 1 h 591"/>
                  <a:gd name="T4" fmla="*/ 1 w 153"/>
                  <a:gd name="T5" fmla="*/ 0 h 591"/>
                  <a:gd name="T6" fmla="*/ 1 w 153"/>
                  <a:gd name="T7" fmla="*/ 1 h 591"/>
                  <a:gd name="T8" fmla="*/ 1 w 153"/>
                  <a:gd name="T9" fmla="*/ 1 h 591"/>
                  <a:gd name="T10" fmla="*/ 1 w 153"/>
                  <a:gd name="T11" fmla="*/ 1 h 591"/>
                  <a:gd name="T12" fmla="*/ 1 w 153"/>
                  <a:gd name="T13" fmla="*/ 1 h 591"/>
                  <a:gd name="T14" fmla="*/ 1 w 153"/>
                  <a:gd name="T15" fmla="*/ 1 h 591"/>
                  <a:gd name="T16" fmla="*/ 1 w 153"/>
                  <a:gd name="T17" fmla="*/ 1 h 591"/>
                  <a:gd name="T18" fmla="*/ 1 w 153"/>
                  <a:gd name="T19" fmla="*/ 1 h 5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591"/>
                  <a:gd name="T32" fmla="*/ 153 w 153"/>
                  <a:gd name="T33" fmla="*/ 591 h 5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591">
                    <a:moveTo>
                      <a:pt x="39" y="143"/>
                    </a:moveTo>
                    <a:cubicBezTo>
                      <a:pt x="16" y="130"/>
                      <a:pt x="0" y="105"/>
                      <a:pt x="0" y="77"/>
                    </a:cubicBezTo>
                    <a:cubicBezTo>
                      <a:pt x="0" y="34"/>
                      <a:pt x="34" y="0"/>
                      <a:pt x="76" y="0"/>
                    </a:cubicBezTo>
                    <a:cubicBezTo>
                      <a:pt x="119" y="0"/>
                      <a:pt x="153" y="34"/>
                      <a:pt x="153" y="77"/>
                    </a:cubicBezTo>
                    <a:cubicBezTo>
                      <a:pt x="153" y="105"/>
                      <a:pt x="137" y="130"/>
                      <a:pt x="114" y="143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4" y="324"/>
                      <a:pt x="114" y="324"/>
                      <a:pt x="114" y="324"/>
                    </a:cubicBezTo>
                    <a:cubicBezTo>
                      <a:pt x="138" y="332"/>
                      <a:pt x="153" y="348"/>
                      <a:pt x="153" y="366"/>
                    </a:cubicBezTo>
                    <a:cubicBezTo>
                      <a:pt x="153" y="385"/>
                      <a:pt x="138" y="401"/>
                      <a:pt x="114" y="409"/>
                    </a:cubicBezTo>
                    <a:cubicBezTo>
                      <a:pt x="114" y="591"/>
                      <a:pt x="114" y="591"/>
                      <a:pt x="114" y="591"/>
                    </a:cubicBezTo>
                  </a:path>
                </a:pathLst>
              </a:cu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2" name="Freeform 26"/>
              <p:cNvSpPr>
                <a:spLocks noChangeAspect="1"/>
              </p:cNvSpPr>
              <p:nvPr/>
            </p:nvSpPr>
            <p:spPr bwMode="auto">
              <a:xfrm rot="5400000">
                <a:off x="3157" y="2187"/>
                <a:ext cx="25" cy="308"/>
              </a:xfrm>
              <a:custGeom>
                <a:avLst/>
                <a:gdLst>
                  <a:gd name="T0" fmla="*/ 1 w 36"/>
                  <a:gd name="T1" fmla="*/ 1 h 437"/>
                  <a:gd name="T2" fmla="*/ 1 w 36"/>
                  <a:gd name="T3" fmla="*/ 1 h 437"/>
                  <a:gd name="T4" fmla="*/ 1 w 36"/>
                  <a:gd name="T5" fmla="*/ 1 h 437"/>
                  <a:gd name="T6" fmla="*/ 1 w 36"/>
                  <a:gd name="T7" fmla="*/ 1 h 437"/>
                  <a:gd name="T8" fmla="*/ 1 w 36"/>
                  <a:gd name="T9" fmla="*/ 1 h 437"/>
                  <a:gd name="T10" fmla="*/ 0 w 36"/>
                  <a:gd name="T11" fmla="*/ 1 h 437"/>
                  <a:gd name="T12" fmla="*/ 1 w 36"/>
                  <a:gd name="T13" fmla="*/ 1 h 437"/>
                  <a:gd name="T14" fmla="*/ 1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3" name="Line 20"/>
              <p:cNvSpPr>
                <a:spLocks noChangeAspect="1" noChangeShapeType="1"/>
              </p:cNvSpPr>
              <p:nvPr/>
            </p:nvSpPr>
            <p:spPr bwMode="auto">
              <a:xfrm>
                <a:off x="2971" y="2353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92" name="Group 209"/>
            <p:cNvGrpSpPr>
              <a:grpSpLocks/>
            </p:cNvGrpSpPr>
            <p:nvPr/>
          </p:nvGrpSpPr>
          <p:grpSpPr bwMode="auto">
            <a:xfrm flipH="1">
              <a:off x="1283700" y="930025"/>
              <a:ext cx="655325" cy="754963"/>
              <a:chOff x="1674019" y="533401"/>
              <a:chExt cx="719599" cy="828675"/>
            </a:xfrm>
          </p:grpSpPr>
          <p:grpSp>
            <p:nvGrpSpPr>
              <p:cNvPr id="15628" name="Group 118"/>
              <p:cNvGrpSpPr>
                <a:grpSpLocks noChangeAspect="1"/>
              </p:cNvGrpSpPr>
              <p:nvPr/>
            </p:nvGrpSpPr>
            <p:grpSpPr bwMode="auto">
              <a:xfrm rot="-5400000">
                <a:off x="1666979" y="847622"/>
                <a:ext cx="822960" cy="194517"/>
                <a:chOff x="2971" y="2325"/>
                <a:chExt cx="453" cy="107"/>
              </a:xfrm>
            </p:grpSpPr>
            <p:sp>
              <p:nvSpPr>
                <p:cNvPr id="15632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68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3" name="Line 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96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4" name="Line 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74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5" name="Line 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51" y="2377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6" name="Line 1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2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7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08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8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86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9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2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0" name="Line 18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11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1" name="Line 2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994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2" name="Line 2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0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3" name="Line 2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91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4" name="Line 2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73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5" name="Freeform 25"/>
                <p:cNvSpPr>
                  <a:spLocks noChangeAspect="1"/>
                </p:cNvSpPr>
                <p:nvPr/>
              </p:nvSpPr>
              <p:spPr bwMode="auto">
                <a:xfrm rot="5400000">
                  <a:off x="3162" y="2170"/>
                  <a:ext cx="107" cy="417"/>
                </a:xfrm>
                <a:custGeom>
                  <a:avLst/>
                  <a:gdLst>
                    <a:gd name="T0" fmla="*/ 1 w 153"/>
                    <a:gd name="T1" fmla="*/ 1 h 591"/>
                    <a:gd name="T2" fmla="*/ 0 w 153"/>
                    <a:gd name="T3" fmla="*/ 1 h 591"/>
                    <a:gd name="T4" fmla="*/ 1 w 153"/>
                    <a:gd name="T5" fmla="*/ 0 h 591"/>
                    <a:gd name="T6" fmla="*/ 1 w 153"/>
                    <a:gd name="T7" fmla="*/ 1 h 591"/>
                    <a:gd name="T8" fmla="*/ 1 w 153"/>
                    <a:gd name="T9" fmla="*/ 1 h 591"/>
                    <a:gd name="T10" fmla="*/ 1 w 153"/>
                    <a:gd name="T11" fmla="*/ 1 h 591"/>
                    <a:gd name="T12" fmla="*/ 1 w 153"/>
                    <a:gd name="T13" fmla="*/ 1 h 591"/>
                    <a:gd name="T14" fmla="*/ 1 w 153"/>
                    <a:gd name="T15" fmla="*/ 1 h 591"/>
                    <a:gd name="T16" fmla="*/ 1 w 153"/>
                    <a:gd name="T17" fmla="*/ 1 h 591"/>
                    <a:gd name="T18" fmla="*/ 1 w 153"/>
                    <a:gd name="T19" fmla="*/ 1 h 59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3"/>
                    <a:gd name="T31" fmla="*/ 0 h 591"/>
                    <a:gd name="T32" fmla="*/ 153 w 153"/>
                    <a:gd name="T33" fmla="*/ 591 h 59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3" h="591">
                      <a:moveTo>
                        <a:pt x="39" y="143"/>
                      </a:moveTo>
                      <a:cubicBezTo>
                        <a:pt x="16" y="130"/>
                        <a:pt x="0" y="105"/>
                        <a:pt x="0" y="77"/>
                      </a:cubicBezTo>
                      <a:cubicBezTo>
                        <a:pt x="0" y="34"/>
                        <a:pt x="34" y="0"/>
                        <a:pt x="76" y="0"/>
                      </a:cubicBezTo>
                      <a:cubicBezTo>
                        <a:pt x="119" y="0"/>
                        <a:pt x="153" y="34"/>
                        <a:pt x="153" y="77"/>
                      </a:cubicBezTo>
                      <a:cubicBezTo>
                        <a:pt x="153" y="105"/>
                        <a:pt x="137" y="130"/>
                        <a:pt x="114" y="143"/>
                      </a:cubicBezTo>
                      <a:cubicBezTo>
                        <a:pt x="114" y="143"/>
                        <a:pt x="114" y="143"/>
                        <a:pt x="114" y="143"/>
                      </a:cubicBezTo>
                      <a:cubicBezTo>
                        <a:pt x="114" y="324"/>
                        <a:pt x="114" y="324"/>
                        <a:pt x="114" y="324"/>
                      </a:cubicBezTo>
                      <a:cubicBezTo>
                        <a:pt x="138" y="332"/>
                        <a:pt x="153" y="348"/>
                        <a:pt x="153" y="366"/>
                      </a:cubicBezTo>
                      <a:cubicBezTo>
                        <a:pt x="153" y="385"/>
                        <a:pt x="138" y="401"/>
                        <a:pt x="114" y="409"/>
                      </a:cubicBezTo>
                      <a:cubicBezTo>
                        <a:pt x="114" y="591"/>
                        <a:pt x="114" y="591"/>
                        <a:pt x="114" y="591"/>
                      </a:cubicBezTo>
                    </a:path>
                  </a:pathLst>
                </a:cu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6" name="Freeform 26"/>
                <p:cNvSpPr>
                  <a:spLocks noChangeAspect="1"/>
                </p:cNvSpPr>
                <p:nvPr/>
              </p:nvSpPr>
              <p:spPr bwMode="auto">
                <a:xfrm rot="5400000">
                  <a:off x="3157" y="2187"/>
                  <a:ext cx="25" cy="308"/>
                </a:xfrm>
                <a:custGeom>
                  <a:avLst/>
                  <a:gdLst>
                    <a:gd name="T0" fmla="*/ 1 w 36"/>
                    <a:gd name="T1" fmla="*/ 1 h 437"/>
                    <a:gd name="T2" fmla="*/ 1 w 36"/>
                    <a:gd name="T3" fmla="*/ 1 h 437"/>
                    <a:gd name="T4" fmla="*/ 1 w 36"/>
                    <a:gd name="T5" fmla="*/ 1 h 437"/>
                    <a:gd name="T6" fmla="*/ 1 w 36"/>
                    <a:gd name="T7" fmla="*/ 1 h 437"/>
                    <a:gd name="T8" fmla="*/ 1 w 36"/>
                    <a:gd name="T9" fmla="*/ 1 h 437"/>
                    <a:gd name="T10" fmla="*/ 0 w 36"/>
                    <a:gd name="T11" fmla="*/ 1 h 437"/>
                    <a:gd name="T12" fmla="*/ 1 w 36"/>
                    <a:gd name="T13" fmla="*/ 1 h 437"/>
                    <a:gd name="T14" fmla="*/ 1 w 36"/>
                    <a:gd name="T15" fmla="*/ 0 h 4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6"/>
                    <a:gd name="T25" fmla="*/ 0 h 437"/>
                    <a:gd name="T26" fmla="*/ 36 w 36"/>
                    <a:gd name="T27" fmla="*/ 437 h 4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6" h="437">
                      <a:moveTo>
                        <a:pt x="36" y="437"/>
                      </a:moveTo>
                      <a:cubicBezTo>
                        <a:pt x="36" y="382"/>
                        <a:pt x="36" y="382"/>
                        <a:pt x="36" y="382"/>
                      </a:cubicBezTo>
                      <a:cubicBezTo>
                        <a:pt x="21" y="375"/>
                        <a:pt x="10" y="363"/>
                        <a:pt x="10" y="349"/>
                      </a:cubicBezTo>
                      <a:cubicBezTo>
                        <a:pt x="10" y="335"/>
                        <a:pt x="21" y="323"/>
                        <a:pt x="36" y="317"/>
                      </a:cubicBezTo>
                      <a:cubicBezTo>
                        <a:pt x="36" y="268"/>
                        <a:pt x="36" y="268"/>
                        <a:pt x="36" y="268"/>
                      </a:cubicBezTo>
                      <a:cubicBezTo>
                        <a:pt x="15" y="260"/>
                        <a:pt x="0" y="245"/>
                        <a:pt x="0" y="227"/>
                      </a:cubicBezTo>
                      <a:cubicBezTo>
                        <a:pt x="0" y="210"/>
                        <a:pt x="15" y="195"/>
                        <a:pt x="36" y="186"/>
                      </a:cubicBezTo>
                      <a:cubicBezTo>
                        <a:pt x="36" y="0"/>
                        <a:pt x="36" y="0"/>
                        <a:pt x="36" y="0"/>
                      </a:cubicBezTo>
                    </a:path>
                  </a:pathLst>
                </a:custGeom>
                <a:noFill/>
                <a:ln w="12700">
                  <a:solidFill>
                    <a:srgbClr val="CC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47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971" y="2354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CC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629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2089880" y="1320787"/>
                <a:ext cx="731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0" name="Line 20"/>
              <p:cNvSpPr>
                <a:spLocks noChangeAspect="1" noChangeShapeType="1"/>
              </p:cNvSpPr>
              <p:nvPr/>
            </p:nvSpPr>
            <p:spPr bwMode="auto">
              <a:xfrm>
                <a:off x="1674019" y="1362076"/>
                <a:ext cx="36576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1" name="Line 20"/>
              <p:cNvSpPr>
                <a:spLocks noChangeAspect="1" noChangeShapeType="1"/>
              </p:cNvSpPr>
              <p:nvPr/>
            </p:nvSpPr>
            <p:spPr bwMode="auto">
              <a:xfrm>
                <a:off x="2119298" y="1362076"/>
                <a:ext cx="2743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93" name="Group 209"/>
            <p:cNvGrpSpPr>
              <a:grpSpLocks/>
            </p:cNvGrpSpPr>
            <p:nvPr/>
          </p:nvGrpSpPr>
          <p:grpSpPr bwMode="auto">
            <a:xfrm flipH="1">
              <a:off x="1783075" y="1138291"/>
              <a:ext cx="655325" cy="754963"/>
              <a:chOff x="1674019" y="533401"/>
              <a:chExt cx="719599" cy="828675"/>
            </a:xfrm>
          </p:grpSpPr>
          <p:grpSp>
            <p:nvGrpSpPr>
              <p:cNvPr id="15608" name="Group 118"/>
              <p:cNvGrpSpPr>
                <a:grpSpLocks noChangeAspect="1"/>
              </p:cNvGrpSpPr>
              <p:nvPr/>
            </p:nvGrpSpPr>
            <p:grpSpPr bwMode="auto">
              <a:xfrm rot="-5400000">
                <a:off x="1666979" y="847622"/>
                <a:ext cx="822960" cy="194517"/>
                <a:chOff x="2971" y="2325"/>
                <a:chExt cx="453" cy="107"/>
              </a:xfrm>
            </p:grpSpPr>
            <p:sp>
              <p:nvSpPr>
                <p:cNvPr id="15612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68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3" name="Line 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96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4" name="Line 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74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5" name="Line 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51" y="2377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6" name="Line 1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2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7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08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8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86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9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2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0" name="Line 18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11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1" name="Line 2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994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2" name="Line 2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0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3" name="Line 2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91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4" name="Line 2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73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5" name="Freeform 25"/>
                <p:cNvSpPr>
                  <a:spLocks noChangeAspect="1"/>
                </p:cNvSpPr>
                <p:nvPr/>
              </p:nvSpPr>
              <p:spPr bwMode="auto">
                <a:xfrm rot="5400000">
                  <a:off x="3162" y="2170"/>
                  <a:ext cx="107" cy="417"/>
                </a:xfrm>
                <a:custGeom>
                  <a:avLst/>
                  <a:gdLst>
                    <a:gd name="T0" fmla="*/ 1 w 153"/>
                    <a:gd name="T1" fmla="*/ 1 h 591"/>
                    <a:gd name="T2" fmla="*/ 0 w 153"/>
                    <a:gd name="T3" fmla="*/ 1 h 591"/>
                    <a:gd name="T4" fmla="*/ 1 w 153"/>
                    <a:gd name="T5" fmla="*/ 0 h 591"/>
                    <a:gd name="T6" fmla="*/ 1 w 153"/>
                    <a:gd name="T7" fmla="*/ 1 h 591"/>
                    <a:gd name="T8" fmla="*/ 1 w 153"/>
                    <a:gd name="T9" fmla="*/ 1 h 591"/>
                    <a:gd name="T10" fmla="*/ 1 w 153"/>
                    <a:gd name="T11" fmla="*/ 1 h 591"/>
                    <a:gd name="T12" fmla="*/ 1 w 153"/>
                    <a:gd name="T13" fmla="*/ 1 h 591"/>
                    <a:gd name="T14" fmla="*/ 1 w 153"/>
                    <a:gd name="T15" fmla="*/ 1 h 591"/>
                    <a:gd name="T16" fmla="*/ 1 w 153"/>
                    <a:gd name="T17" fmla="*/ 1 h 591"/>
                    <a:gd name="T18" fmla="*/ 1 w 153"/>
                    <a:gd name="T19" fmla="*/ 1 h 59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3"/>
                    <a:gd name="T31" fmla="*/ 0 h 591"/>
                    <a:gd name="T32" fmla="*/ 153 w 153"/>
                    <a:gd name="T33" fmla="*/ 591 h 59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3" h="591">
                      <a:moveTo>
                        <a:pt x="39" y="143"/>
                      </a:moveTo>
                      <a:cubicBezTo>
                        <a:pt x="16" y="130"/>
                        <a:pt x="0" y="105"/>
                        <a:pt x="0" y="77"/>
                      </a:cubicBezTo>
                      <a:cubicBezTo>
                        <a:pt x="0" y="34"/>
                        <a:pt x="34" y="0"/>
                        <a:pt x="76" y="0"/>
                      </a:cubicBezTo>
                      <a:cubicBezTo>
                        <a:pt x="119" y="0"/>
                        <a:pt x="153" y="34"/>
                        <a:pt x="153" y="77"/>
                      </a:cubicBezTo>
                      <a:cubicBezTo>
                        <a:pt x="153" y="105"/>
                        <a:pt x="137" y="130"/>
                        <a:pt x="114" y="143"/>
                      </a:cubicBezTo>
                      <a:cubicBezTo>
                        <a:pt x="114" y="143"/>
                        <a:pt x="114" y="143"/>
                        <a:pt x="114" y="143"/>
                      </a:cubicBezTo>
                      <a:cubicBezTo>
                        <a:pt x="114" y="324"/>
                        <a:pt x="114" y="324"/>
                        <a:pt x="114" y="324"/>
                      </a:cubicBezTo>
                      <a:cubicBezTo>
                        <a:pt x="138" y="332"/>
                        <a:pt x="153" y="348"/>
                        <a:pt x="153" y="366"/>
                      </a:cubicBezTo>
                      <a:cubicBezTo>
                        <a:pt x="153" y="385"/>
                        <a:pt x="138" y="401"/>
                        <a:pt x="114" y="409"/>
                      </a:cubicBezTo>
                      <a:cubicBezTo>
                        <a:pt x="114" y="591"/>
                        <a:pt x="114" y="591"/>
                        <a:pt x="114" y="591"/>
                      </a:cubicBezTo>
                    </a:path>
                  </a:pathLst>
                </a:cu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6" name="Freeform 26"/>
                <p:cNvSpPr>
                  <a:spLocks noChangeAspect="1"/>
                </p:cNvSpPr>
                <p:nvPr/>
              </p:nvSpPr>
              <p:spPr bwMode="auto">
                <a:xfrm rot="5400000">
                  <a:off x="3157" y="2187"/>
                  <a:ext cx="25" cy="308"/>
                </a:xfrm>
                <a:custGeom>
                  <a:avLst/>
                  <a:gdLst>
                    <a:gd name="T0" fmla="*/ 1 w 36"/>
                    <a:gd name="T1" fmla="*/ 1 h 437"/>
                    <a:gd name="T2" fmla="*/ 1 w 36"/>
                    <a:gd name="T3" fmla="*/ 1 h 437"/>
                    <a:gd name="T4" fmla="*/ 1 w 36"/>
                    <a:gd name="T5" fmla="*/ 1 h 437"/>
                    <a:gd name="T6" fmla="*/ 1 w 36"/>
                    <a:gd name="T7" fmla="*/ 1 h 437"/>
                    <a:gd name="T8" fmla="*/ 1 w 36"/>
                    <a:gd name="T9" fmla="*/ 1 h 437"/>
                    <a:gd name="T10" fmla="*/ 0 w 36"/>
                    <a:gd name="T11" fmla="*/ 1 h 437"/>
                    <a:gd name="T12" fmla="*/ 1 w 36"/>
                    <a:gd name="T13" fmla="*/ 1 h 437"/>
                    <a:gd name="T14" fmla="*/ 1 w 36"/>
                    <a:gd name="T15" fmla="*/ 0 h 4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6"/>
                    <a:gd name="T25" fmla="*/ 0 h 437"/>
                    <a:gd name="T26" fmla="*/ 36 w 36"/>
                    <a:gd name="T27" fmla="*/ 437 h 4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6" h="437">
                      <a:moveTo>
                        <a:pt x="36" y="437"/>
                      </a:moveTo>
                      <a:cubicBezTo>
                        <a:pt x="36" y="382"/>
                        <a:pt x="36" y="382"/>
                        <a:pt x="36" y="382"/>
                      </a:cubicBezTo>
                      <a:cubicBezTo>
                        <a:pt x="21" y="375"/>
                        <a:pt x="10" y="363"/>
                        <a:pt x="10" y="349"/>
                      </a:cubicBezTo>
                      <a:cubicBezTo>
                        <a:pt x="10" y="335"/>
                        <a:pt x="21" y="323"/>
                        <a:pt x="36" y="317"/>
                      </a:cubicBezTo>
                      <a:cubicBezTo>
                        <a:pt x="36" y="268"/>
                        <a:pt x="36" y="268"/>
                        <a:pt x="36" y="268"/>
                      </a:cubicBezTo>
                      <a:cubicBezTo>
                        <a:pt x="15" y="260"/>
                        <a:pt x="0" y="245"/>
                        <a:pt x="0" y="227"/>
                      </a:cubicBezTo>
                      <a:cubicBezTo>
                        <a:pt x="0" y="210"/>
                        <a:pt x="15" y="195"/>
                        <a:pt x="36" y="186"/>
                      </a:cubicBezTo>
                      <a:cubicBezTo>
                        <a:pt x="36" y="0"/>
                        <a:pt x="36" y="0"/>
                        <a:pt x="36" y="0"/>
                      </a:cubicBezTo>
                    </a:path>
                  </a:pathLst>
                </a:custGeom>
                <a:noFill/>
                <a:ln w="12700">
                  <a:solidFill>
                    <a:srgbClr val="CC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7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971" y="2354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CC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609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2089880" y="1320787"/>
                <a:ext cx="731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0" name="Line 20"/>
              <p:cNvSpPr>
                <a:spLocks noChangeAspect="1" noChangeShapeType="1"/>
              </p:cNvSpPr>
              <p:nvPr/>
            </p:nvSpPr>
            <p:spPr bwMode="auto">
              <a:xfrm>
                <a:off x="1674019" y="1362076"/>
                <a:ext cx="36576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1" name="Line 20"/>
              <p:cNvSpPr>
                <a:spLocks noChangeAspect="1" noChangeShapeType="1"/>
              </p:cNvSpPr>
              <p:nvPr/>
            </p:nvSpPr>
            <p:spPr bwMode="auto">
              <a:xfrm>
                <a:off x="2119298" y="1362076"/>
                <a:ext cx="2743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94" name="Group 219"/>
            <p:cNvGrpSpPr>
              <a:grpSpLocks/>
            </p:cNvGrpSpPr>
            <p:nvPr/>
          </p:nvGrpSpPr>
          <p:grpSpPr bwMode="auto">
            <a:xfrm>
              <a:off x="867069" y="1832510"/>
              <a:ext cx="333304" cy="196695"/>
              <a:chOff x="1016000" y="2679700"/>
              <a:chExt cx="365760" cy="215900"/>
            </a:xfrm>
          </p:grpSpPr>
          <p:sp>
            <p:nvSpPr>
              <p:cNvPr id="15606" name="Line 18"/>
              <p:cNvSpPr>
                <a:spLocks noChangeShapeType="1"/>
              </p:cNvSpPr>
              <p:nvPr/>
            </p:nvSpPr>
            <p:spPr bwMode="auto">
              <a:xfrm>
                <a:off x="1030288" y="2679700"/>
                <a:ext cx="0" cy="2159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07" name="Line 19"/>
              <p:cNvSpPr>
                <a:spLocks noChangeShapeType="1"/>
              </p:cNvSpPr>
              <p:nvPr/>
            </p:nvSpPr>
            <p:spPr bwMode="auto">
              <a:xfrm>
                <a:off x="1016000" y="2679700"/>
                <a:ext cx="365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495" name="TextBox 247"/>
            <p:cNvSpPr txBox="1">
              <a:spLocks noChangeArrowheads="1"/>
            </p:cNvSpPr>
            <p:nvPr/>
          </p:nvSpPr>
          <p:spPr bwMode="auto">
            <a:xfrm>
              <a:off x="519877" y="1207713"/>
              <a:ext cx="802250" cy="28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charset="0"/>
                </a:rPr>
                <a:t>Nucleus</a:t>
              </a:r>
            </a:p>
          </p:txBody>
        </p:sp>
        <p:sp>
          <p:nvSpPr>
            <p:cNvPr id="15496" name="TextBox 248"/>
            <p:cNvSpPr txBox="1">
              <a:spLocks noChangeArrowheads="1"/>
            </p:cNvSpPr>
            <p:nvPr/>
          </p:nvSpPr>
          <p:spPr bwMode="auto">
            <a:xfrm>
              <a:off x="519877" y="3082104"/>
              <a:ext cx="1002375" cy="28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charset="0"/>
                </a:rPr>
                <a:t>Cytoplasm</a:t>
              </a:r>
            </a:p>
          </p:txBody>
        </p:sp>
        <p:sp>
          <p:nvSpPr>
            <p:cNvPr id="15497" name="TextBox 249"/>
            <p:cNvSpPr txBox="1">
              <a:spLocks noChangeArrowheads="1"/>
            </p:cNvSpPr>
            <p:nvPr/>
          </p:nvSpPr>
          <p:spPr bwMode="auto">
            <a:xfrm>
              <a:off x="1214261" y="2249042"/>
              <a:ext cx="1228792" cy="28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70C0"/>
                  </a:solidFill>
                  <a:latin typeface="Arial" charset="0"/>
                </a:rPr>
                <a:t>miR-34a gene</a:t>
              </a:r>
            </a:p>
          </p:txBody>
        </p:sp>
        <p:sp>
          <p:nvSpPr>
            <p:cNvPr id="15498" name="TextBox 250"/>
            <p:cNvSpPr txBox="1">
              <a:spLocks noChangeArrowheads="1"/>
            </p:cNvSpPr>
            <p:nvPr/>
          </p:nvSpPr>
          <p:spPr bwMode="auto">
            <a:xfrm>
              <a:off x="2971800" y="1207713"/>
              <a:ext cx="841691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 Narrow" charset="0"/>
                </a:rPr>
                <a:t>Pre-miR-34a</a:t>
              </a:r>
            </a:p>
          </p:txBody>
        </p:sp>
        <p:grpSp>
          <p:nvGrpSpPr>
            <p:cNvPr id="15499" name="Group 255"/>
            <p:cNvGrpSpPr>
              <a:grpSpLocks/>
            </p:cNvGrpSpPr>
            <p:nvPr/>
          </p:nvGrpSpPr>
          <p:grpSpPr bwMode="auto">
            <a:xfrm>
              <a:off x="2672468" y="1624244"/>
              <a:ext cx="1006773" cy="2038097"/>
              <a:chOff x="3826763" y="1757628"/>
              <a:chExt cx="1104808" cy="2237089"/>
            </a:xfrm>
          </p:grpSpPr>
          <p:sp>
            <p:nvSpPr>
              <p:cNvPr id="253" name="Arc 252"/>
              <p:cNvSpPr/>
              <p:nvPr/>
            </p:nvSpPr>
            <p:spPr>
              <a:xfrm rot="240000">
                <a:off x="3825989" y="1757374"/>
                <a:ext cx="1106223" cy="2237367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255" name="Straight Arrow Connector 254"/>
              <p:cNvCxnSpPr/>
              <p:nvPr/>
            </p:nvCxnSpPr>
            <p:spPr>
              <a:xfrm>
                <a:off x="4932212" y="2907423"/>
                <a:ext cx="0" cy="1515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00" name="Group 259"/>
            <p:cNvGrpSpPr>
              <a:grpSpLocks noChangeAspect="1"/>
            </p:cNvGrpSpPr>
            <p:nvPr/>
          </p:nvGrpSpPr>
          <p:grpSpPr bwMode="auto">
            <a:xfrm>
              <a:off x="1695591" y="930026"/>
              <a:ext cx="666609" cy="771790"/>
              <a:chOff x="2448464" y="3475481"/>
              <a:chExt cx="842030" cy="975122"/>
            </a:xfrm>
          </p:grpSpPr>
          <p:sp>
            <p:nvSpPr>
              <p:cNvPr id="257" name="Arc 256"/>
              <p:cNvSpPr>
                <a:spLocks noChangeAspect="1"/>
              </p:cNvSpPr>
              <p:nvPr/>
            </p:nvSpPr>
            <p:spPr>
              <a:xfrm rot="-3360000">
                <a:off x="2381996" y="3542086"/>
                <a:ext cx="974787" cy="842208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259" name="Straight Arrow Connector 258"/>
              <p:cNvCxnSpPr/>
              <p:nvPr/>
            </p:nvCxnSpPr>
            <p:spPr>
              <a:xfrm rot="-780000">
                <a:off x="3146115" y="3548002"/>
                <a:ext cx="76200" cy="762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01" name="Group 118"/>
            <p:cNvGrpSpPr>
              <a:grpSpLocks noChangeAspect="1"/>
            </p:cNvGrpSpPr>
            <p:nvPr/>
          </p:nvGrpSpPr>
          <p:grpSpPr bwMode="auto">
            <a:xfrm flipV="1">
              <a:off x="3158537" y="2943261"/>
              <a:ext cx="749356" cy="177893"/>
              <a:chOff x="2971" y="2325"/>
              <a:chExt cx="453" cy="107"/>
            </a:xfrm>
          </p:grpSpPr>
          <p:sp>
            <p:nvSpPr>
              <p:cNvPr id="15586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6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7" name="Line 6"/>
              <p:cNvSpPr>
                <a:spLocks noChangeAspect="1" noChangeShapeType="1"/>
              </p:cNvSpPr>
              <p:nvPr/>
            </p:nvSpPr>
            <p:spPr bwMode="auto">
              <a:xfrm rot="5400000">
                <a:off x="329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8" name="Line 7"/>
              <p:cNvSpPr>
                <a:spLocks noChangeAspect="1" noChangeShapeType="1"/>
              </p:cNvSpPr>
              <p:nvPr/>
            </p:nvSpPr>
            <p:spPr bwMode="auto">
              <a:xfrm rot="5400000">
                <a:off x="327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9" name="Line 9"/>
              <p:cNvSpPr>
                <a:spLocks noChangeAspect="1" noChangeShapeType="1"/>
              </p:cNvSpPr>
              <p:nvPr/>
            </p:nvSpPr>
            <p:spPr bwMode="auto">
              <a:xfrm rot="5400000">
                <a:off x="3251" y="2377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0" name="Line 11"/>
              <p:cNvSpPr>
                <a:spLocks noChangeAspect="1" noChangeShapeType="1"/>
              </p:cNvSpPr>
              <p:nvPr/>
            </p:nvSpPr>
            <p:spPr bwMode="auto">
              <a:xfrm rot="5400000">
                <a:off x="32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1" name="Line 13"/>
              <p:cNvSpPr>
                <a:spLocks noChangeAspect="1" noChangeShapeType="1"/>
              </p:cNvSpPr>
              <p:nvPr/>
            </p:nvSpPr>
            <p:spPr bwMode="auto">
              <a:xfrm rot="5400000">
                <a:off x="320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2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8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3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30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4" name="Line 18"/>
              <p:cNvSpPr>
                <a:spLocks noChangeAspect="1" noChangeShapeType="1"/>
              </p:cNvSpPr>
              <p:nvPr/>
            </p:nvSpPr>
            <p:spPr bwMode="auto">
              <a:xfrm rot="5400000">
                <a:off x="301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5" name="Line 20"/>
              <p:cNvSpPr>
                <a:spLocks noChangeAspect="1" noChangeShapeType="1"/>
              </p:cNvSpPr>
              <p:nvPr/>
            </p:nvSpPr>
            <p:spPr bwMode="auto">
              <a:xfrm rot="5400000">
                <a:off x="299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6" name="Line 21"/>
              <p:cNvSpPr>
                <a:spLocks noChangeAspect="1" noChangeShapeType="1"/>
              </p:cNvSpPr>
              <p:nvPr/>
            </p:nvSpPr>
            <p:spPr bwMode="auto">
              <a:xfrm rot="5400000">
                <a:off x="310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7" name="Line 23"/>
              <p:cNvSpPr>
                <a:spLocks noChangeAspect="1" noChangeShapeType="1"/>
              </p:cNvSpPr>
              <p:nvPr/>
            </p:nvSpPr>
            <p:spPr bwMode="auto">
              <a:xfrm rot="5400000">
                <a:off x="309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8" name="Line 24"/>
              <p:cNvSpPr>
                <a:spLocks noChangeAspect="1" noChangeShapeType="1"/>
              </p:cNvSpPr>
              <p:nvPr/>
            </p:nvSpPr>
            <p:spPr bwMode="auto">
              <a:xfrm rot="5400000">
                <a:off x="3073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9" name="Freeform 25"/>
              <p:cNvSpPr>
                <a:spLocks noChangeAspect="1"/>
              </p:cNvSpPr>
              <p:nvPr/>
            </p:nvSpPr>
            <p:spPr bwMode="auto">
              <a:xfrm rot="5400000">
                <a:off x="3162" y="2170"/>
                <a:ext cx="107" cy="417"/>
              </a:xfrm>
              <a:custGeom>
                <a:avLst/>
                <a:gdLst>
                  <a:gd name="T0" fmla="*/ 1 w 153"/>
                  <a:gd name="T1" fmla="*/ 1 h 591"/>
                  <a:gd name="T2" fmla="*/ 0 w 153"/>
                  <a:gd name="T3" fmla="*/ 1 h 591"/>
                  <a:gd name="T4" fmla="*/ 1 w 153"/>
                  <a:gd name="T5" fmla="*/ 0 h 591"/>
                  <a:gd name="T6" fmla="*/ 1 w 153"/>
                  <a:gd name="T7" fmla="*/ 1 h 591"/>
                  <a:gd name="T8" fmla="*/ 1 w 153"/>
                  <a:gd name="T9" fmla="*/ 1 h 591"/>
                  <a:gd name="T10" fmla="*/ 1 w 153"/>
                  <a:gd name="T11" fmla="*/ 1 h 591"/>
                  <a:gd name="T12" fmla="*/ 1 w 153"/>
                  <a:gd name="T13" fmla="*/ 1 h 591"/>
                  <a:gd name="T14" fmla="*/ 1 w 153"/>
                  <a:gd name="T15" fmla="*/ 1 h 591"/>
                  <a:gd name="T16" fmla="*/ 1 w 153"/>
                  <a:gd name="T17" fmla="*/ 1 h 591"/>
                  <a:gd name="T18" fmla="*/ 1 w 153"/>
                  <a:gd name="T19" fmla="*/ 1 h 5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591"/>
                  <a:gd name="T32" fmla="*/ 153 w 153"/>
                  <a:gd name="T33" fmla="*/ 591 h 5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591">
                    <a:moveTo>
                      <a:pt x="39" y="143"/>
                    </a:moveTo>
                    <a:cubicBezTo>
                      <a:pt x="16" y="130"/>
                      <a:pt x="0" y="105"/>
                      <a:pt x="0" y="77"/>
                    </a:cubicBezTo>
                    <a:cubicBezTo>
                      <a:pt x="0" y="34"/>
                      <a:pt x="34" y="0"/>
                      <a:pt x="76" y="0"/>
                    </a:cubicBezTo>
                    <a:cubicBezTo>
                      <a:pt x="119" y="0"/>
                      <a:pt x="153" y="34"/>
                      <a:pt x="153" y="77"/>
                    </a:cubicBezTo>
                    <a:cubicBezTo>
                      <a:pt x="153" y="105"/>
                      <a:pt x="137" y="130"/>
                      <a:pt x="114" y="143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4" y="324"/>
                      <a:pt x="114" y="324"/>
                      <a:pt x="114" y="324"/>
                    </a:cubicBezTo>
                    <a:cubicBezTo>
                      <a:pt x="138" y="332"/>
                      <a:pt x="153" y="348"/>
                      <a:pt x="153" y="366"/>
                    </a:cubicBezTo>
                    <a:cubicBezTo>
                      <a:pt x="153" y="385"/>
                      <a:pt x="138" y="401"/>
                      <a:pt x="114" y="409"/>
                    </a:cubicBezTo>
                    <a:cubicBezTo>
                      <a:pt x="114" y="591"/>
                      <a:pt x="114" y="591"/>
                      <a:pt x="114" y="591"/>
                    </a:cubicBezTo>
                  </a:path>
                </a:pathLst>
              </a:cu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0" name="Freeform 26"/>
              <p:cNvSpPr>
                <a:spLocks noChangeAspect="1"/>
              </p:cNvSpPr>
              <p:nvPr/>
            </p:nvSpPr>
            <p:spPr bwMode="auto">
              <a:xfrm rot="5400000">
                <a:off x="3157" y="2187"/>
                <a:ext cx="25" cy="308"/>
              </a:xfrm>
              <a:custGeom>
                <a:avLst/>
                <a:gdLst>
                  <a:gd name="T0" fmla="*/ 1 w 36"/>
                  <a:gd name="T1" fmla="*/ 1 h 437"/>
                  <a:gd name="T2" fmla="*/ 1 w 36"/>
                  <a:gd name="T3" fmla="*/ 1 h 437"/>
                  <a:gd name="T4" fmla="*/ 1 w 36"/>
                  <a:gd name="T5" fmla="*/ 1 h 437"/>
                  <a:gd name="T6" fmla="*/ 1 w 36"/>
                  <a:gd name="T7" fmla="*/ 1 h 437"/>
                  <a:gd name="T8" fmla="*/ 1 w 36"/>
                  <a:gd name="T9" fmla="*/ 1 h 437"/>
                  <a:gd name="T10" fmla="*/ 0 w 36"/>
                  <a:gd name="T11" fmla="*/ 1 h 437"/>
                  <a:gd name="T12" fmla="*/ 1 w 36"/>
                  <a:gd name="T13" fmla="*/ 1 h 437"/>
                  <a:gd name="T14" fmla="*/ 1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1" name="Line 20"/>
              <p:cNvSpPr>
                <a:spLocks noChangeAspect="1" noChangeShapeType="1"/>
              </p:cNvSpPr>
              <p:nvPr/>
            </p:nvSpPr>
            <p:spPr bwMode="auto">
              <a:xfrm>
                <a:off x="2971" y="2353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502" name="Group 118"/>
            <p:cNvGrpSpPr>
              <a:grpSpLocks noChangeAspect="1"/>
            </p:cNvGrpSpPr>
            <p:nvPr/>
          </p:nvGrpSpPr>
          <p:grpSpPr bwMode="auto">
            <a:xfrm flipV="1">
              <a:off x="3297414" y="3159482"/>
              <a:ext cx="749356" cy="177893"/>
              <a:chOff x="2971" y="2325"/>
              <a:chExt cx="453" cy="107"/>
            </a:xfrm>
          </p:grpSpPr>
          <p:sp>
            <p:nvSpPr>
              <p:cNvPr id="15570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6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1" name="Line 6"/>
              <p:cNvSpPr>
                <a:spLocks noChangeAspect="1" noChangeShapeType="1"/>
              </p:cNvSpPr>
              <p:nvPr/>
            </p:nvSpPr>
            <p:spPr bwMode="auto">
              <a:xfrm rot="5400000">
                <a:off x="329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2" name="Line 7"/>
              <p:cNvSpPr>
                <a:spLocks noChangeAspect="1" noChangeShapeType="1"/>
              </p:cNvSpPr>
              <p:nvPr/>
            </p:nvSpPr>
            <p:spPr bwMode="auto">
              <a:xfrm rot="5400000">
                <a:off x="327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3" name="Line 9"/>
              <p:cNvSpPr>
                <a:spLocks noChangeAspect="1" noChangeShapeType="1"/>
              </p:cNvSpPr>
              <p:nvPr/>
            </p:nvSpPr>
            <p:spPr bwMode="auto">
              <a:xfrm rot="5400000">
                <a:off x="3251" y="2377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4" name="Line 11"/>
              <p:cNvSpPr>
                <a:spLocks noChangeAspect="1" noChangeShapeType="1"/>
              </p:cNvSpPr>
              <p:nvPr/>
            </p:nvSpPr>
            <p:spPr bwMode="auto">
              <a:xfrm rot="5400000">
                <a:off x="32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5" name="Line 13"/>
              <p:cNvSpPr>
                <a:spLocks noChangeAspect="1" noChangeShapeType="1"/>
              </p:cNvSpPr>
              <p:nvPr/>
            </p:nvSpPr>
            <p:spPr bwMode="auto">
              <a:xfrm rot="5400000">
                <a:off x="320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6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8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7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30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8" name="Line 18"/>
              <p:cNvSpPr>
                <a:spLocks noChangeAspect="1" noChangeShapeType="1"/>
              </p:cNvSpPr>
              <p:nvPr/>
            </p:nvSpPr>
            <p:spPr bwMode="auto">
              <a:xfrm rot="5400000">
                <a:off x="301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9" name="Line 20"/>
              <p:cNvSpPr>
                <a:spLocks noChangeAspect="1" noChangeShapeType="1"/>
              </p:cNvSpPr>
              <p:nvPr/>
            </p:nvSpPr>
            <p:spPr bwMode="auto">
              <a:xfrm rot="5400000">
                <a:off x="299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0" name="Line 21"/>
              <p:cNvSpPr>
                <a:spLocks noChangeAspect="1" noChangeShapeType="1"/>
              </p:cNvSpPr>
              <p:nvPr/>
            </p:nvSpPr>
            <p:spPr bwMode="auto">
              <a:xfrm rot="5400000">
                <a:off x="310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1" name="Line 23"/>
              <p:cNvSpPr>
                <a:spLocks noChangeAspect="1" noChangeShapeType="1"/>
              </p:cNvSpPr>
              <p:nvPr/>
            </p:nvSpPr>
            <p:spPr bwMode="auto">
              <a:xfrm rot="5400000">
                <a:off x="309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2" name="Line 24"/>
              <p:cNvSpPr>
                <a:spLocks noChangeAspect="1" noChangeShapeType="1"/>
              </p:cNvSpPr>
              <p:nvPr/>
            </p:nvSpPr>
            <p:spPr bwMode="auto">
              <a:xfrm rot="5400000">
                <a:off x="3073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3" name="Freeform 25"/>
              <p:cNvSpPr>
                <a:spLocks noChangeAspect="1"/>
              </p:cNvSpPr>
              <p:nvPr/>
            </p:nvSpPr>
            <p:spPr bwMode="auto">
              <a:xfrm rot="5400000">
                <a:off x="3162" y="2170"/>
                <a:ext cx="107" cy="417"/>
              </a:xfrm>
              <a:custGeom>
                <a:avLst/>
                <a:gdLst>
                  <a:gd name="T0" fmla="*/ 1 w 153"/>
                  <a:gd name="T1" fmla="*/ 1 h 591"/>
                  <a:gd name="T2" fmla="*/ 0 w 153"/>
                  <a:gd name="T3" fmla="*/ 1 h 591"/>
                  <a:gd name="T4" fmla="*/ 1 w 153"/>
                  <a:gd name="T5" fmla="*/ 0 h 591"/>
                  <a:gd name="T6" fmla="*/ 1 w 153"/>
                  <a:gd name="T7" fmla="*/ 1 h 591"/>
                  <a:gd name="T8" fmla="*/ 1 w 153"/>
                  <a:gd name="T9" fmla="*/ 1 h 591"/>
                  <a:gd name="T10" fmla="*/ 1 w 153"/>
                  <a:gd name="T11" fmla="*/ 1 h 591"/>
                  <a:gd name="T12" fmla="*/ 1 w 153"/>
                  <a:gd name="T13" fmla="*/ 1 h 591"/>
                  <a:gd name="T14" fmla="*/ 1 w 153"/>
                  <a:gd name="T15" fmla="*/ 1 h 591"/>
                  <a:gd name="T16" fmla="*/ 1 w 153"/>
                  <a:gd name="T17" fmla="*/ 1 h 591"/>
                  <a:gd name="T18" fmla="*/ 1 w 153"/>
                  <a:gd name="T19" fmla="*/ 1 h 5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591"/>
                  <a:gd name="T32" fmla="*/ 153 w 153"/>
                  <a:gd name="T33" fmla="*/ 591 h 5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591">
                    <a:moveTo>
                      <a:pt x="39" y="143"/>
                    </a:moveTo>
                    <a:cubicBezTo>
                      <a:pt x="16" y="130"/>
                      <a:pt x="0" y="105"/>
                      <a:pt x="0" y="77"/>
                    </a:cubicBezTo>
                    <a:cubicBezTo>
                      <a:pt x="0" y="34"/>
                      <a:pt x="34" y="0"/>
                      <a:pt x="76" y="0"/>
                    </a:cubicBezTo>
                    <a:cubicBezTo>
                      <a:pt x="119" y="0"/>
                      <a:pt x="153" y="34"/>
                      <a:pt x="153" y="77"/>
                    </a:cubicBezTo>
                    <a:cubicBezTo>
                      <a:pt x="153" y="105"/>
                      <a:pt x="137" y="130"/>
                      <a:pt x="114" y="143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4" y="324"/>
                      <a:pt x="114" y="324"/>
                      <a:pt x="114" y="324"/>
                    </a:cubicBezTo>
                    <a:cubicBezTo>
                      <a:pt x="138" y="332"/>
                      <a:pt x="153" y="348"/>
                      <a:pt x="153" y="366"/>
                    </a:cubicBezTo>
                    <a:cubicBezTo>
                      <a:pt x="153" y="385"/>
                      <a:pt x="138" y="401"/>
                      <a:pt x="114" y="409"/>
                    </a:cubicBezTo>
                    <a:cubicBezTo>
                      <a:pt x="114" y="591"/>
                      <a:pt x="114" y="591"/>
                      <a:pt x="114" y="591"/>
                    </a:cubicBezTo>
                  </a:path>
                </a:pathLst>
              </a:cu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4" name="Freeform 26"/>
              <p:cNvSpPr>
                <a:spLocks noChangeAspect="1"/>
              </p:cNvSpPr>
              <p:nvPr/>
            </p:nvSpPr>
            <p:spPr bwMode="auto">
              <a:xfrm rot="5400000">
                <a:off x="3157" y="2187"/>
                <a:ext cx="25" cy="308"/>
              </a:xfrm>
              <a:custGeom>
                <a:avLst/>
                <a:gdLst>
                  <a:gd name="T0" fmla="*/ 1 w 36"/>
                  <a:gd name="T1" fmla="*/ 1 h 437"/>
                  <a:gd name="T2" fmla="*/ 1 w 36"/>
                  <a:gd name="T3" fmla="*/ 1 h 437"/>
                  <a:gd name="T4" fmla="*/ 1 w 36"/>
                  <a:gd name="T5" fmla="*/ 1 h 437"/>
                  <a:gd name="T6" fmla="*/ 1 w 36"/>
                  <a:gd name="T7" fmla="*/ 1 h 437"/>
                  <a:gd name="T8" fmla="*/ 1 w 36"/>
                  <a:gd name="T9" fmla="*/ 1 h 437"/>
                  <a:gd name="T10" fmla="*/ 0 w 36"/>
                  <a:gd name="T11" fmla="*/ 1 h 437"/>
                  <a:gd name="T12" fmla="*/ 1 w 36"/>
                  <a:gd name="T13" fmla="*/ 1 h 437"/>
                  <a:gd name="T14" fmla="*/ 1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5" name="Line 20"/>
              <p:cNvSpPr>
                <a:spLocks noChangeAspect="1" noChangeShapeType="1"/>
              </p:cNvSpPr>
              <p:nvPr/>
            </p:nvSpPr>
            <p:spPr bwMode="auto">
              <a:xfrm>
                <a:off x="2971" y="2353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96" name="Straight Arrow Connector 295"/>
            <p:cNvCxnSpPr/>
            <p:nvPr/>
          </p:nvCxnSpPr>
          <p:spPr bwMode="auto">
            <a:xfrm>
              <a:off x="3644900" y="3429000"/>
              <a:ext cx="0" cy="2778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/>
            <p:cNvCxnSpPr/>
            <p:nvPr/>
          </p:nvCxnSpPr>
          <p:spPr bwMode="auto">
            <a:xfrm>
              <a:off x="3644900" y="4262438"/>
              <a:ext cx="0" cy="277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05" name="Group 381"/>
            <p:cNvGrpSpPr>
              <a:grpSpLocks/>
            </p:cNvGrpSpPr>
            <p:nvPr/>
          </p:nvGrpSpPr>
          <p:grpSpPr bwMode="auto">
            <a:xfrm>
              <a:off x="2496415" y="5462462"/>
              <a:ext cx="583108" cy="84124"/>
              <a:chOff x="4114800" y="4267201"/>
              <a:chExt cx="639888" cy="92337"/>
            </a:xfrm>
          </p:grpSpPr>
          <p:sp>
            <p:nvSpPr>
              <p:cNvPr id="15555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496749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6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729106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7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689170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8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647418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9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607482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0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569361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1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529424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2" name="Line 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244424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3" name="Line 18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211749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4" name="Line 20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180889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" name="Line 2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389647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6" name="Line 2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356972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" name="Line 24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324297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" name="Freeform 26"/>
              <p:cNvSpPr>
                <a:spLocks noChangeAspect="1"/>
              </p:cNvSpPr>
              <p:nvPr/>
            </p:nvSpPr>
            <p:spPr bwMode="auto">
              <a:xfrm rot="16200000" flipV="1">
                <a:off x="4452323" y="4057173"/>
                <a:ext cx="45622" cy="559108"/>
              </a:xfrm>
              <a:custGeom>
                <a:avLst/>
                <a:gdLst>
                  <a:gd name="T0" fmla="*/ 2147483646 w 36"/>
                  <a:gd name="T1" fmla="*/ 2147483646 h 437"/>
                  <a:gd name="T2" fmla="*/ 2147483646 w 36"/>
                  <a:gd name="T3" fmla="*/ 2147483646 h 437"/>
                  <a:gd name="T4" fmla="*/ 2147483646 w 36"/>
                  <a:gd name="T5" fmla="*/ 2147483646 h 437"/>
                  <a:gd name="T6" fmla="*/ 2147483646 w 36"/>
                  <a:gd name="T7" fmla="*/ 2147483646 h 437"/>
                  <a:gd name="T8" fmla="*/ 2147483646 w 36"/>
                  <a:gd name="T9" fmla="*/ 2147483646 h 437"/>
                  <a:gd name="T10" fmla="*/ 0 w 36"/>
                  <a:gd name="T11" fmla="*/ 2147483646 h 437"/>
                  <a:gd name="T12" fmla="*/ 2147483646 w 36"/>
                  <a:gd name="T13" fmla="*/ 2147483646 h 437"/>
                  <a:gd name="T14" fmla="*/ 2147483646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4114800" y="4314828"/>
                <a:ext cx="94395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506" name="Picture 181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1" t="31250" r="14140" b="19643"/>
            <a:stretch>
              <a:fillRect/>
            </a:stretch>
          </p:blipFill>
          <p:spPr bwMode="auto">
            <a:xfrm>
              <a:off x="3149857" y="3706902"/>
              <a:ext cx="650985" cy="23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7" name="Picture 181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1" t="31250" r="14140" b="19643"/>
            <a:stretch>
              <a:fillRect/>
            </a:stretch>
          </p:blipFill>
          <p:spPr bwMode="auto">
            <a:xfrm>
              <a:off x="3288734" y="3941201"/>
              <a:ext cx="650985" cy="23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508" name="Group 382"/>
            <p:cNvGrpSpPr>
              <a:grpSpLocks/>
            </p:cNvGrpSpPr>
            <p:nvPr/>
          </p:nvGrpSpPr>
          <p:grpSpPr bwMode="auto">
            <a:xfrm>
              <a:off x="3216865" y="4637155"/>
              <a:ext cx="566618" cy="41653"/>
              <a:chOff x="3188208" y="4450080"/>
              <a:chExt cx="621792" cy="45720"/>
            </a:xfrm>
          </p:grpSpPr>
          <p:sp>
            <p:nvSpPr>
              <p:cNvPr id="15537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82091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8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892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9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00403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0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6654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1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622346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2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416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3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24891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4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3492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5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606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6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7180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7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368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8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93747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9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130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0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48692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1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16700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2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8679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3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082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36" name="Straight Connector 335"/>
              <p:cNvCxnSpPr/>
              <p:nvPr/>
            </p:nvCxnSpPr>
            <p:spPr>
              <a:xfrm>
                <a:off x="3187561" y="4495312"/>
                <a:ext cx="621924" cy="0"/>
              </a:xfrm>
              <a:prstGeom prst="line">
                <a:avLst/>
              </a:prstGeom>
              <a:ln w="19050">
                <a:solidFill>
                  <a:srgbClr val="CC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09" name="Group 383"/>
            <p:cNvGrpSpPr>
              <a:grpSpLocks/>
            </p:cNvGrpSpPr>
            <p:nvPr/>
          </p:nvGrpSpPr>
          <p:grpSpPr bwMode="auto">
            <a:xfrm>
              <a:off x="3355742" y="4775999"/>
              <a:ext cx="566618" cy="41653"/>
              <a:chOff x="3188208" y="4450080"/>
              <a:chExt cx="621792" cy="45720"/>
            </a:xfrm>
          </p:grpSpPr>
          <p:sp>
            <p:nvSpPr>
              <p:cNvPr id="15519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82091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0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892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1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00403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2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6654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3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622346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4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416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5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24891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6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3492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7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606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8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7180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9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368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0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93747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1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130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2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48692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3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16700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4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8679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5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082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402" name="Straight Connector 401"/>
              <p:cNvCxnSpPr/>
              <p:nvPr/>
            </p:nvCxnSpPr>
            <p:spPr>
              <a:xfrm>
                <a:off x="3188464" y="4496251"/>
                <a:ext cx="621924" cy="0"/>
              </a:xfrm>
              <a:prstGeom prst="line">
                <a:avLst/>
              </a:prstGeom>
              <a:ln w="19050">
                <a:solidFill>
                  <a:srgbClr val="CC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3" name="Straight Arrow Connector 402"/>
            <p:cNvCxnSpPr/>
            <p:nvPr/>
          </p:nvCxnSpPr>
          <p:spPr bwMode="auto">
            <a:xfrm>
              <a:off x="2357438" y="5651500"/>
              <a:ext cx="0" cy="2762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 bwMode="auto">
            <a:xfrm>
              <a:off x="2357438" y="5441950"/>
              <a:ext cx="7493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12" name="Rectangle 16"/>
            <p:cNvSpPr>
              <a:spLocks noChangeArrowheads="1"/>
            </p:cNvSpPr>
            <p:nvPr/>
          </p:nvSpPr>
          <p:spPr bwMode="auto">
            <a:xfrm>
              <a:off x="1524277" y="5373028"/>
              <a:ext cx="853514" cy="131612"/>
            </a:xfrm>
            <a:prstGeom prst="rect">
              <a:avLst/>
            </a:prstGeom>
            <a:gradFill rotWithShape="1">
              <a:gsLst>
                <a:gs pos="0">
                  <a:srgbClr val="47182F"/>
                </a:gs>
                <a:gs pos="50000">
                  <a:srgbClr val="993366"/>
                </a:gs>
                <a:gs pos="100000">
                  <a:srgbClr val="4718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15513" name="TextBox 463"/>
            <p:cNvSpPr txBox="1">
              <a:spLocks noChangeArrowheads="1"/>
            </p:cNvSpPr>
            <p:nvPr/>
          </p:nvSpPr>
          <p:spPr bwMode="auto">
            <a:xfrm>
              <a:off x="3089099" y="5303606"/>
              <a:ext cx="780339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CCA─</a:t>
              </a:r>
              <a:r>
                <a:rPr lang="en-US" altLang="en-US" sz="1200">
                  <a:latin typeface="Arial" charset="0"/>
                </a:rPr>
                <a:t>OH</a:t>
              </a:r>
            </a:p>
          </p:txBody>
        </p:sp>
        <p:sp>
          <p:nvSpPr>
            <p:cNvPr id="15514" name="TextBox 464"/>
            <p:cNvSpPr txBox="1">
              <a:spLocks noChangeArrowheads="1"/>
            </p:cNvSpPr>
            <p:nvPr/>
          </p:nvSpPr>
          <p:spPr bwMode="auto">
            <a:xfrm>
              <a:off x="533400" y="5303606"/>
              <a:ext cx="923845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tRNA</a:t>
              </a:r>
              <a:r>
                <a:rPr lang="en-US" altLang="en-US" sz="1200" b="1" baseline="30000">
                  <a:latin typeface="Arial" charset="0"/>
                </a:rPr>
                <a:t>Met(CAT)</a:t>
              </a:r>
            </a:p>
          </p:txBody>
        </p:sp>
        <p:cxnSp>
          <p:nvCxnSpPr>
            <p:cNvPr id="467" name="Straight Arrow Connector 466"/>
            <p:cNvCxnSpPr>
              <a:cxnSpLocks noChangeAspect="1"/>
            </p:cNvCxnSpPr>
            <p:nvPr/>
          </p:nvCxnSpPr>
          <p:spPr bwMode="auto">
            <a:xfrm flipH="1">
              <a:off x="2811463" y="4886325"/>
              <a:ext cx="749300" cy="4381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9" name="Rectangle 468"/>
            <p:cNvSpPr/>
            <p:nvPr/>
          </p:nvSpPr>
          <p:spPr bwMode="auto">
            <a:xfrm>
              <a:off x="990600" y="6067425"/>
              <a:ext cx="2667000" cy="48577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Normal rate of cell proliferation, differentiation, and apoptosis.</a:t>
              </a:r>
            </a:p>
          </p:txBody>
        </p:sp>
        <p:sp>
          <p:nvSpPr>
            <p:cNvPr id="664" name="Rectangle 663"/>
            <p:cNvSpPr/>
            <p:nvPr/>
          </p:nvSpPr>
          <p:spPr bwMode="auto">
            <a:xfrm>
              <a:off x="519113" y="374650"/>
              <a:ext cx="2570162" cy="3476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Normal mammary gland</a:t>
              </a:r>
            </a:p>
          </p:txBody>
        </p:sp>
        <p:sp>
          <p:nvSpPr>
            <p:cNvPr id="15518" name="TextBox 859"/>
            <p:cNvSpPr txBox="1">
              <a:spLocks noChangeArrowheads="1"/>
            </p:cNvSpPr>
            <p:nvPr/>
          </p:nvSpPr>
          <p:spPr bwMode="auto">
            <a:xfrm>
              <a:off x="2131329" y="4609387"/>
              <a:ext cx="1027208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 Narrow" charset="0"/>
                </a:rPr>
                <a:t>Mature miR-34a</a:t>
              </a:r>
            </a:p>
          </p:txBody>
        </p:sp>
      </p:grpSp>
      <p:grpSp>
        <p:nvGrpSpPr>
          <p:cNvPr id="15363" name="Group 322"/>
          <p:cNvGrpSpPr>
            <a:grpSpLocks/>
          </p:cNvGrpSpPr>
          <p:nvPr/>
        </p:nvGrpSpPr>
        <p:grpSpPr bwMode="auto">
          <a:xfrm>
            <a:off x="4860925" y="374650"/>
            <a:ext cx="3749675" cy="6178550"/>
            <a:chOff x="4860925" y="374650"/>
            <a:chExt cx="3749675" cy="6178550"/>
          </a:xfrm>
        </p:grpSpPr>
        <p:pic>
          <p:nvPicPr>
            <p:cNvPr id="1536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5" r="9923"/>
            <a:stretch>
              <a:fillRect/>
            </a:stretch>
          </p:blipFill>
          <p:spPr bwMode="auto">
            <a:xfrm>
              <a:off x="4860925" y="652339"/>
              <a:ext cx="3749675" cy="246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2" descr="http://www.nature.com/nature/journal/v421/n6921/images/nature01408-f3.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76" r="51750" b="24008"/>
            <a:stretch>
              <a:fillRect/>
            </a:stretch>
          </p:blipFill>
          <p:spPr bwMode="auto">
            <a:xfrm>
              <a:off x="5277556" y="2040776"/>
              <a:ext cx="2512804" cy="30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9" name="Group 869"/>
            <p:cNvGrpSpPr>
              <a:grpSpLocks/>
            </p:cNvGrpSpPr>
            <p:nvPr/>
          </p:nvGrpSpPr>
          <p:grpSpPr bwMode="auto">
            <a:xfrm>
              <a:off x="5717332" y="1832510"/>
              <a:ext cx="333304" cy="196696"/>
              <a:chOff x="5740400" y="1600200"/>
              <a:chExt cx="365760" cy="215900"/>
            </a:xfrm>
          </p:grpSpPr>
          <p:sp>
            <p:nvSpPr>
              <p:cNvPr id="15485" name="Line 18"/>
              <p:cNvSpPr>
                <a:spLocks noChangeShapeType="1"/>
              </p:cNvSpPr>
              <p:nvPr/>
            </p:nvSpPr>
            <p:spPr bwMode="auto">
              <a:xfrm>
                <a:off x="5754688" y="1600200"/>
                <a:ext cx="0" cy="2159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86" name="Line 19"/>
              <p:cNvSpPr>
                <a:spLocks noChangeShapeType="1"/>
              </p:cNvSpPr>
              <p:nvPr/>
            </p:nvSpPr>
            <p:spPr bwMode="auto">
              <a:xfrm>
                <a:off x="5740400" y="1600200"/>
                <a:ext cx="365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70" name="Group 118"/>
            <p:cNvGrpSpPr>
              <a:grpSpLocks noChangeAspect="1"/>
            </p:cNvGrpSpPr>
            <p:nvPr/>
          </p:nvGrpSpPr>
          <p:grpSpPr bwMode="auto">
            <a:xfrm rot="5400000" flipH="1">
              <a:off x="6966590" y="1299531"/>
              <a:ext cx="749178" cy="177935"/>
              <a:chOff x="2971" y="2325"/>
              <a:chExt cx="453" cy="107"/>
            </a:xfrm>
          </p:grpSpPr>
          <p:sp>
            <p:nvSpPr>
              <p:cNvPr id="15469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6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0" name="Line 6"/>
              <p:cNvSpPr>
                <a:spLocks noChangeAspect="1" noChangeShapeType="1"/>
              </p:cNvSpPr>
              <p:nvPr/>
            </p:nvSpPr>
            <p:spPr bwMode="auto">
              <a:xfrm rot="5400000">
                <a:off x="329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1" name="Line 7"/>
              <p:cNvSpPr>
                <a:spLocks noChangeAspect="1" noChangeShapeType="1"/>
              </p:cNvSpPr>
              <p:nvPr/>
            </p:nvSpPr>
            <p:spPr bwMode="auto">
              <a:xfrm rot="5400000">
                <a:off x="327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2" name="Line 9"/>
              <p:cNvSpPr>
                <a:spLocks noChangeAspect="1" noChangeShapeType="1"/>
              </p:cNvSpPr>
              <p:nvPr/>
            </p:nvSpPr>
            <p:spPr bwMode="auto">
              <a:xfrm rot="5400000">
                <a:off x="3251" y="2377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3" name="Line 11"/>
              <p:cNvSpPr>
                <a:spLocks noChangeAspect="1" noChangeShapeType="1"/>
              </p:cNvSpPr>
              <p:nvPr/>
            </p:nvSpPr>
            <p:spPr bwMode="auto">
              <a:xfrm rot="5400000">
                <a:off x="32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4" name="Line 13"/>
              <p:cNvSpPr>
                <a:spLocks noChangeAspect="1" noChangeShapeType="1"/>
              </p:cNvSpPr>
              <p:nvPr/>
            </p:nvSpPr>
            <p:spPr bwMode="auto">
              <a:xfrm rot="5400000">
                <a:off x="320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5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8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6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30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7" name="Line 18"/>
              <p:cNvSpPr>
                <a:spLocks noChangeAspect="1" noChangeShapeType="1"/>
              </p:cNvSpPr>
              <p:nvPr/>
            </p:nvSpPr>
            <p:spPr bwMode="auto">
              <a:xfrm rot="5400000">
                <a:off x="301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8" name="Line 20"/>
              <p:cNvSpPr>
                <a:spLocks noChangeAspect="1" noChangeShapeType="1"/>
              </p:cNvSpPr>
              <p:nvPr/>
            </p:nvSpPr>
            <p:spPr bwMode="auto">
              <a:xfrm rot="5400000">
                <a:off x="299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9" name="Line 21"/>
              <p:cNvSpPr>
                <a:spLocks noChangeAspect="1" noChangeShapeType="1"/>
              </p:cNvSpPr>
              <p:nvPr/>
            </p:nvSpPr>
            <p:spPr bwMode="auto">
              <a:xfrm rot="5400000">
                <a:off x="310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0" name="Line 23"/>
              <p:cNvSpPr>
                <a:spLocks noChangeAspect="1" noChangeShapeType="1"/>
              </p:cNvSpPr>
              <p:nvPr/>
            </p:nvSpPr>
            <p:spPr bwMode="auto">
              <a:xfrm rot="5400000">
                <a:off x="309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1" name="Line 24"/>
              <p:cNvSpPr>
                <a:spLocks noChangeAspect="1" noChangeShapeType="1"/>
              </p:cNvSpPr>
              <p:nvPr/>
            </p:nvSpPr>
            <p:spPr bwMode="auto">
              <a:xfrm rot="5400000">
                <a:off x="3073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2" name="Freeform 25"/>
              <p:cNvSpPr>
                <a:spLocks noChangeAspect="1"/>
              </p:cNvSpPr>
              <p:nvPr/>
            </p:nvSpPr>
            <p:spPr bwMode="auto">
              <a:xfrm rot="5400000">
                <a:off x="3162" y="2170"/>
                <a:ext cx="107" cy="417"/>
              </a:xfrm>
              <a:custGeom>
                <a:avLst/>
                <a:gdLst>
                  <a:gd name="T0" fmla="*/ 1 w 153"/>
                  <a:gd name="T1" fmla="*/ 1 h 591"/>
                  <a:gd name="T2" fmla="*/ 0 w 153"/>
                  <a:gd name="T3" fmla="*/ 1 h 591"/>
                  <a:gd name="T4" fmla="*/ 1 w 153"/>
                  <a:gd name="T5" fmla="*/ 0 h 591"/>
                  <a:gd name="T6" fmla="*/ 1 w 153"/>
                  <a:gd name="T7" fmla="*/ 1 h 591"/>
                  <a:gd name="T8" fmla="*/ 1 w 153"/>
                  <a:gd name="T9" fmla="*/ 1 h 591"/>
                  <a:gd name="T10" fmla="*/ 1 w 153"/>
                  <a:gd name="T11" fmla="*/ 1 h 591"/>
                  <a:gd name="T12" fmla="*/ 1 w 153"/>
                  <a:gd name="T13" fmla="*/ 1 h 591"/>
                  <a:gd name="T14" fmla="*/ 1 w 153"/>
                  <a:gd name="T15" fmla="*/ 1 h 591"/>
                  <a:gd name="T16" fmla="*/ 1 w 153"/>
                  <a:gd name="T17" fmla="*/ 1 h 591"/>
                  <a:gd name="T18" fmla="*/ 1 w 153"/>
                  <a:gd name="T19" fmla="*/ 1 h 5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591"/>
                  <a:gd name="T32" fmla="*/ 153 w 153"/>
                  <a:gd name="T33" fmla="*/ 591 h 5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591">
                    <a:moveTo>
                      <a:pt x="39" y="143"/>
                    </a:moveTo>
                    <a:cubicBezTo>
                      <a:pt x="16" y="130"/>
                      <a:pt x="0" y="105"/>
                      <a:pt x="0" y="77"/>
                    </a:cubicBezTo>
                    <a:cubicBezTo>
                      <a:pt x="0" y="34"/>
                      <a:pt x="34" y="0"/>
                      <a:pt x="76" y="0"/>
                    </a:cubicBezTo>
                    <a:cubicBezTo>
                      <a:pt x="119" y="0"/>
                      <a:pt x="153" y="34"/>
                      <a:pt x="153" y="77"/>
                    </a:cubicBezTo>
                    <a:cubicBezTo>
                      <a:pt x="153" y="105"/>
                      <a:pt x="137" y="130"/>
                      <a:pt x="114" y="143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4" y="324"/>
                      <a:pt x="114" y="324"/>
                      <a:pt x="114" y="324"/>
                    </a:cubicBezTo>
                    <a:cubicBezTo>
                      <a:pt x="138" y="332"/>
                      <a:pt x="153" y="348"/>
                      <a:pt x="153" y="366"/>
                    </a:cubicBezTo>
                    <a:cubicBezTo>
                      <a:pt x="153" y="385"/>
                      <a:pt x="138" y="401"/>
                      <a:pt x="114" y="409"/>
                    </a:cubicBezTo>
                    <a:cubicBezTo>
                      <a:pt x="114" y="591"/>
                      <a:pt x="114" y="591"/>
                      <a:pt x="114" y="591"/>
                    </a:cubicBezTo>
                  </a:path>
                </a:pathLst>
              </a:cu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3" name="Freeform 26"/>
              <p:cNvSpPr>
                <a:spLocks noChangeAspect="1"/>
              </p:cNvSpPr>
              <p:nvPr/>
            </p:nvSpPr>
            <p:spPr bwMode="auto">
              <a:xfrm rot="5400000">
                <a:off x="3157" y="2187"/>
                <a:ext cx="25" cy="308"/>
              </a:xfrm>
              <a:custGeom>
                <a:avLst/>
                <a:gdLst>
                  <a:gd name="T0" fmla="*/ 1 w 36"/>
                  <a:gd name="T1" fmla="*/ 1 h 437"/>
                  <a:gd name="T2" fmla="*/ 1 w 36"/>
                  <a:gd name="T3" fmla="*/ 1 h 437"/>
                  <a:gd name="T4" fmla="*/ 1 w 36"/>
                  <a:gd name="T5" fmla="*/ 1 h 437"/>
                  <a:gd name="T6" fmla="*/ 1 w 36"/>
                  <a:gd name="T7" fmla="*/ 1 h 437"/>
                  <a:gd name="T8" fmla="*/ 1 w 36"/>
                  <a:gd name="T9" fmla="*/ 1 h 437"/>
                  <a:gd name="T10" fmla="*/ 0 w 36"/>
                  <a:gd name="T11" fmla="*/ 1 h 437"/>
                  <a:gd name="T12" fmla="*/ 1 w 36"/>
                  <a:gd name="T13" fmla="*/ 1 h 437"/>
                  <a:gd name="T14" fmla="*/ 1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4" name="Line 20"/>
              <p:cNvSpPr>
                <a:spLocks noChangeAspect="1" noChangeShapeType="1"/>
              </p:cNvSpPr>
              <p:nvPr/>
            </p:nvSpPr>
            <p:spPr bwMode="auto">
              <a:xfrm>
                <a:off x="2971" y="2353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71" name="Group 209"/>
            <p:cNvGrpSpPr>
              <a:grpSpLocks/>
            </p:cNvGrpSpPr>
            <p:nvPr/>
          </p:nvGrpSpPr>
          <p:grpSpPr bwMode="auto">
            <a:xfrm flipH="1">
              <a:off x="5872122" y="930025"/>
              <a:ext cx="655325" cy="754963"/>
              <a:chOff x="1674019" y="533401"/>
              <a:chExt cx="719599" cy="828675"/>
            </a:xfrm>
          </p:grpSpPr>
          <p:grpSp>
            <p:nvGrpSpPr>
              <p:cNvPr id="15449" name="Group 118"/>
              <p:cNvGrpSpPr>
                <a:grpSpLocks noChangeAspect="1"/>
              </p:cNvGrpSpPr>
              <p:nvPr/>
            </p:nvGrpSpPr>
            <p:grpSpPr bwMode="auto">
              <a:xfrm rot="-5400000">
                <a:off x="1666979" y="847622"/>
                <a:ext cx="822960" cy="194517"/>
                <a:chOff x="2971" y="2325"/>
                <a:chExt cx="453" cy="107"/>
              </a:xfrm>
            </p:grpSpPr>
            <p:sp>
              <p:nvSpPr>
                <p:cNvPr id="15453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68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4" name="Line 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96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5" name="Line 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74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6" name="Line 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51" y="2377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7" name="Line 1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2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8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208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9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86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0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2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1" name="Line 18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11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2" name="Line 2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994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3" name="Line 2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109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4" name="Line 2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91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5" name="Line 2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73" y="2379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6" name="Freeform 25"/>
                <p:cNvSpPr>
                  <a:spLocks noChangeAspect="1"/>
                </p:cNvSpPr>
                <p:nvPr/>
              </p:nvSpPr>
              <p:spPr bwMode="auto">
                <a:xfrm rot="5400000">
                  <a:off x="3162" y="2170"/>
                  <a:ext cx="107" cy="417"/>
                </a:xfrm>
                <a:custGeom>
                  <a:avLst/>
                  <a:gdLst>
                    <a:gd name="T0" fmla="*/ 1 w 153"/>
                    <a:gd name="T1" fmla="*/ 1 h 591"/>
                    <a:gd name="T2" fmla="*/ 0 w 153"/>
                    <a:gd name="T3" fmla="*/ 1 h 591"/>
                    <a:gd name="T4" fmla="*/ 1 w 153"/>
                    <a:gd name="T5" fmla="*/ 0 h 591"/>
                    <a:gd name="T6" fmla="*/ 1 w 153"/>
                    <a:gd name="T7" fmla="*/ 1 h 591"/>
                    <a:gd name="T8" fmla="*/ 1 w 153"/>
                    <a:gd name="T9" fmla="*/ 1 h 591"/>
                    <a:gd name="T10" fmla="*/ 1 w 153"/>
                    <a:gd name="T11" fmla="*/ 1 h 591"/>
                    <a:gd name="T12" fmla="*/ 1 w 153"/>
                    <a:gd name="T13" fmla="*/ 1 h 591"/>
                    <a:gd name="T14" fmla="*/ 1 w 153"/>
                    <a:gd name="T15" fmla="*/ 1 h 591"/>
                    <a:gd name="T16" fmla="*/ 1 w 153"/>
                    <a:gd name="T17" fmla="*/ 1 h 591"/>
                    <a:gd name="T18" fmla="*/ 1 w 153"/>
                    <a:gd name="T19" fmla="*/ 1 h 59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3"/>
                    <a:gd name="T31" fmla="*/ 0 h 591"/>
                    <a:gd name="T32" fmla="*/ 153 w 153"/>
                    <a:gd name="T33" fmla="*/ 591 h 59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3" h="591">
                      <a:moveTo>
                        <a:pt x="39" y="143"/>
                      </a:moveTo>
                      <a:cubicBezTo>
                        <a:pt x="16" y="130"/>
                        <a:pt x="0" y="105"/>
                        <a:pt x="0" y="77"/>
                      </a:cubicBezTo>
                      <a:cubicBezTo>
                        <a:pt x="0" y="34"/>
                        <a:pt x="34" y="0"/>
                        <a:pt x="76" y="0"/>
                      </a:cubicBezTo>
                      <a:cubicBezTo>
                        <a:pt x="119" y="0"/>
                        <a:pt x="153" y="34"/>
                        <a:pt x="153" y="77"/>
                      </a:cubicBezTo>
                      <a:cubicBezTo>
                        <a:pt x="153" y="105"/>
                        <a:pt x="137" y="130"/>
                        <a:pt x="114" y="143"/>
                      </a:cubicBezTo>
                      <a:cubicBezTo>
                        <a:pt x="114" y="143"/>
                        <a:pt x="114" y="143"/>
                        <a:pt x="114" y="143"/>
                      </a:cubicBezTo>
                      <a:cubicBezTo>
                        <a:pt x="114" y="324"/>
                        <a:pt x="114" y="324"/>
                        <a:pt x="114" y="324"/>
                      </a:cubicBezTo>
                      <a:cubicBezTo>
                        <a:pt x="138" y="332"/>
                        <a:pt x="153" y="348"/>
                        <a:pt x="153" y="366"/>
                      </a:cubicBezTo>
                      <a:cubicBezTo>
                        <a:pt x="153" y="385"/>
                        <a:pt x="138" y="401"/>
                        <a:pt x="114" y="409"/>
                      </a:cubicBezTo>
                      <a:cubicBezTo>
                        <a:pt x="114" y="591"/>
                        <a:pt x="114" y="591"/>
                        <a:pt x="114" y="591"/>
                      </a:cubicBezTo>
                    </a:path>
                  </a:pathLst>
                </a:custGeom>
                <a:noFill/>
                <a:ln w="12700">
                  <a:solidFill>
                    <a:srgbClr val="3333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7" name="Freeform 26"/>
                <p:cNvSpPr>
                  <a:spLocks noChangeAspect="1"/>
                </p:cNvSpPr>
                <p:nvPr/>
              </p:nvSpPr>
              <p:spPr bwMode="auto">
                <a:xfrm rot="5400000">
                  <a:off x="3157" y="2187"/>
                  <a:ext cx="25" cy="308"/>
                </a:xfrm>
                <a:custGeom>
                  <a:avLst/>
                  <a:gdLst>
                    <a:gd name="T0" fmla="*/ 1 w 36"/>
                    <a:gd name="T1" fmla="*/ 1 h 437"/>
                    <a:gd name="T2" fmla="*/ 1 w 36"/>
                    <a:gd name="T3" fmla="*/ 1 h 437"/>
                    <a:gd name="T4" fmla="*/ 1 w 36"/>
                    <a:gd name="T5" fmla="*/ 1 h 437"/>
                    <a:gd name="T6" fmla="*/ 1 w 36"/>
                    <a:gd name="T7" fmla="*/ 1 h 437"/>
                    <a:gd name="T8" fmla="*/ 1 w 36"/>
                    <a:gd name="T9" fmla="*/ 1 h 437"/>
                    <a:gd name="T10" fmla="*/ 0 w 36"/>
                    <a:gd name="T11" fmla="*/ 1 h 437"/>
                    <a:gd name="T12" fmla="*/ 1 w 36"/>
                    <a:gd name="T13" fmla="*/ 1 h 437"/>
                    <a:gd name="T14" fmla="*/ 1 w 36"/>
                    <a:gd name="T15" fmla="*/ 0 h 4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6"/>
                    <a:gd name="T25" fmla="*/ 0 h 437"/>
                    <a:gd name="T26" fmla="*/ 36 w 36"/>
                    <a:gd name="T27" fmla="*/ 437 h 4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6" h="437">
                      <a:moveTo>
                        <a:pt x="36" y="437"/>
                      </a:moveTo>
                      <a:cubicBezTo>
                        <a:pt x="36" y="382"/>
                        <a:pt x="36" y="382"/>
                        <a:pt x="36" y="382"/>
                      </a:cubicBezTo>
                      <a:cubicBezTo>
                        <a:pt x="21" y="375"/>
                        <a:pt x="10" y="363"/>
                        <a:pt x="10" y="349"/>
                      </a:cubicBezTo>
                      <a:cubicBezTo>
                        <a:pt x="10" y="335"/>
                        <a:pt x="21" y="323"/>
                        <a:pt x="36" y="317"/>
                      </a:cubicBezTo>
                      <a:cubicBezTo>
                        <a:pt x="36" y="268"/>
                        <a:pt x="36" y="268"/>
                        <a:pt x="36" y="268"/>
                      </a:cubicBezTo>
                      <a:cubicBezTo>
                        <a:pt x="15" y="260"/>
                        <a:pt x="0" y="245"/>
                        <a:pt x="0" y="227"/>
                      </a:cubicBezTo>
                      <a:cubicBezTo>
                        <a:pt x="0" y="210"/>
                        <a:pt x="15" y="195"/>
                        <a:pt x="36" y="186"/>
                      </a:cubicBezTo>
                      <a:cubicBezTo>
                        <a:pt x="36" y="0"/>
                        <a:pt x="36" y="0"/>
                        <a:pt x="36" y="0"/>
                      </a:cubicBezTo>
                    </a:path>
                  </a:pathLst>
                </a:custGeom>
                <a:noFill/>
                <a:ln w="12700">
                  <a:solidFill>
                    <a:srgbClr val="CC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68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971" y="2354"/>
                  <a:ext cx="52" cy="0"/>
                </a:xfrm>
                <a:prstGeom prst="line">
                  <a:avLst/>
                </a:prstGeom>
                <a:noFill/>
                <a:ln w="12700">
                  <a:solidFill>
                    <a:srgbClr val="CC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450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2089880" y="1320787"/>
                <a:ext cx="731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1" name="Line 20"/>
              <p:cNvSpPr>
                <a:spLocks noChangeAspect="1" noChangeShapeType="1"/>
              </p:cNvSpPr>
              <p:nvPr/>
            </p:nvSpPr>
            <p:spPr bwMode="auto">
              <a:xfrm>
                <a:off x="1674019" y="1362076"/>
                <a:ext cx="36576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2" name="Line 20"/>
              <p:cNvSpPr>
                <a:spLocks noChangeAspect="1" noChangeShapeType="1"/>
              </p:cNvSpPr>
              <p:nvPr/>
            </p:nvSpPr>
            <p:spPr bwMode="auto">
              <a:xfrm>
                <a:off x="2119298" y="1362076"/>
                <a:ext cx="2743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2" name="TextBox 748"/>
            <p:cNvSpPr txBox="1">
              <a:spLocks noChangeArrowheads="1"/>
            </p:cNvSpPr>
            <p:nvPr/>
          </p:nvSpPr>
          <p:spPr bwMode="auto">
            <a:xfrm>
              <a:off x="4999802" y="1207713"/>
              <a:ext cx="802250" cy="28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charset="0"/>
                </a:rPr>
                <a:t>Nucleus</a:t>
              </a:r>
            </a:p>
          </p:txBody>
        </p:sp>
        <p:sp>
          <p:nvSpPr>
            <p:cNvPr id="15373" name="TextBox 749"/>
            <p:cNvSpPr txBox="1">
              <a:spLocks noChangeArrowheads="1"/>
            </p:cNvSpPr>
            <p:nvPr/>
          </p:nvSpPr>
          <p:spPr bwMode="auto">
            <a:xfrm>
              <a:off x="4999802" y="3082104"/>
              <a:ext cx="1002375" cy="28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charset="0"/>
                </a:rPr>
                <a:t>Cytoplasm</a:t>
              </a:r>
            </a:p>
          </p:txBody>
        </p:sp>
        <p:sp>
          <p:nvSpPr>
            <p:cNvPr id="15374" name="TextBox 750"/>
            <p:cNvSpPr txBox="1">
              <a:spLocks noChangeArrowheads="1"/>
            </p:cNvSpPr>
            <p:nvPr/>
          </p:nvSpPr>
          <p:spPr bwMode="auto">
            <a:xfrm>
              <a:off x="5694186" y="2249042"/>
              <a:ext cx="1228792" cy="28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0070C0"/>
                  </a:solidFill>
                  <a:latin typeface="Arial" charset="0"/>
                </a:rPr>
                <a:t>miR-34a gene</a:t>
              </a:r>
            </a:p>
          </p:txBody>
        </p:sp>
        <p:sp>
          <p:nvSpPr>
            <p:cNvPr id="15375" name="TextBox 751"/>
            <p:cNvSpPr txBox="1">
              <a:spLocks noChangeArrowheads="1"/>
            </p:cNvSpPr>
            <p:nvPr/>
          </p:nvSpPr>
          <p:spPr bwMode="auto">
            <a:xfrm>
              <a:off x="7430147" y="1207713"/>
              <a:ext cx="841692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 Narrow" charset="0"/>
                </a:rPr>
                <a:t>Pre-miR-34a</a:t>
              </a:r>
            </a:p>
          </p:txBody>
        </p:sp>
        <p:grpSp>
          <p:nvGrpSpPr>
            <p:cNvPr id="15376" name="Group 752"/>
            <p:cNvGrpSpPr>
              <a:grpSpLocks/>
            </p:cNvGrpSpPr>
            <p:nvPr/>
          </p:nvGrpSpPr>
          <p:grpSpPr bwMode="auto">
            <a:xfrm>
              <a:off x="7152393" y="1624244"/>
              <a:ext cx="1006773" cy="2038096"/>
              <a:chOff x="3826763" y="1757628"/>
              <a:chExt cx="1104808" cy="2237089"/>
            </a:xfrm>
          </p:grpSpPr>
          <p:sp>
            <p:nvSpPr>
              <p:cNvPr id="754" name="Arc 753"/>
              <p:cNvSpPr/>
              <p:nvPr/>
            </p:nvSpPr>
            <p:spPr>
              <a:xfrm rot="240000">
                <a:off x="3825989" y="1757374"/>
                <a:ext cx="1106223" cy="2237368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755" name="Straight Arrow Connector 754"/>
              <p:cNvCxnSpPr/>
              <p:nvPr/>
            </p:nvCxnSpPr>
            <p:spPr>
              <a:xfrm>
                <a:off x="4932212" y="2907423"/>
                <a:ext cx="0" cy="1515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77" name="Group 755"/>
            <p:cNvGrpSpPr>
              <a:grpSpLocks noChangeAspect="1"/>
            </p:cNvGrpSpPr>
            <p:nvPr/>
          </p:nvGrpSpPr>
          <p:grpSpPr bwMode="auto">
            <a:xfrm>
              <a:off x="6416345" y="1199564"/>
              <a:ext cx="666609" cy="771790"/>
              <a:chOff x="2448464" y="3475481"/>
              <a:chExt cx="842030" cy="975122"/>
            </a:xfrm>
          </p:grpSpPr>
          <p:sp>
            <p:nvSpPr>
              <p:cNvPr id="757" name="Arc 756"/>
              <p:cNvSpPr>
                <a:spLocks noChangeAspect="1"/>
              </p:cNvSpPr>
              <p:nvPr/>
            </p:nvSpPr>
            <p:spPr>
              <a:xfrm rot="-3360000">
                <a:off x="2382591" y="3542512"/>
                <a:ext cx="974787" cy="842208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758" name="Straight Arrow Connector 757"/>
              <p:cNvCxnSpPr/>
              <p:nvPr/>
            </p:nvCxnSpPr>
            <p:spPr>
              <a:xfrm rot="-780000">
                <a:off x="3146710" y="3548428"/>
                <a:ext cx="76200" cy="762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78" name="Group 118"/>
            <p:cNvGrpSpPr>
              <a:grpSpLocks noChangeAspect="1"/>
            </p:cNvGrpSpPr>
            <p:nvPr/>
          </p:nvGrpSpPr>
          <p:grpSpPr bwMode="auto">
            <a:xfrm flipV="1">
              <a:off x="7777339" y="2943260"/>
              <a:ext cx="749356" cy="177893"/>
              <a:chOff x="2971" y="2325"/>
              <a:chExt cx="453" cy="107"/>
            </a:xfrm>
          </p:grpSpPr>
          <p:sp>
            <p:nvSpPr>
              <p:cNvPr id="15429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6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Line 6"/>
              <p:cNvSpPr>
                <a:spLocks noChangeAspect="1" noChangeShapeType="1"/>
              </p:cNvSpPr>
              <p:nvPr/>
            </p:nvSpPr>
            <p:spPr bwMode="auto">
              <a:xfrm rot="5400000">
                <a:off x="329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7"/>
              <p:cNvSpPr>
                <a:spLocks noChangeAspect="1" noChangeShapeType="1"/>
              </p:cNvSpPr>
              <p:nvPr/>
            </p:nvSpPr>
            <p:spPr bwMode="auto">
              <a:xfrm rot="5400000">
                <a:off x="327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2" name="Line 9"/>
              <p:cNvSpPr>
                <a:spLocks noChangeAspect="1" noChangeShapeType="1"/>
              </p:cNvSpPr>
              <p:nvPr/>
            </p:nvSpPr>
            <p:spPr bwMode="auto">
              <a:xfrm rot="5400000">
                <a:off x="3251" y="2377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3" name="Line 11"/>
              <p:cNvSpPr>
                <a:spLocks noChangeAspect="1" noChangeShapeType="1"/>
              </p:cNvSpPr>
              <p:nvPr/>
            </p:nvSpPr>
            <p:spPr bwMode="auto">
              <a:xfrm rot="5400000">
                <a:off x="32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4" name="Line 13"/>
              <p:cNvSpPr>
                <a:spLocks noChangeAspect="1" noChangeShapeType="1"/>
              </p:cNvSpPr>
              <p:nvPr/>
            </p:nvSpPr>
            <p:spPr bwMode="auto">
              <a:xfrm rot="5400000">
                <a:off x="3208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5" name="Line 15"/>
              <p:cNvSpPr>
                <a:spLocks noChangeAspect="1" noChangeShapeType="1"/>
              </p:cNvSpPr>
              <p:nvPr/>
            </p:nvSpPr>
            <p:spPr bwMode="auto">
              <a:xfrm rot="5400000">
                <a:off x="3186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6" name="Line 17"/>
              <p:cNvSpPr>
                <a:spLocks noChangeAspect="1" noChangeShapeType="1"/>
              </p:cNvSpPr>
              <p:nvPr/>
            </p:nvSpPr>
            <p:spPr bwMode="auto">
              <a:xfrm rot="5400000">
                <a:off x="302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7" name="Line 18"/>
              <p:cNvSpPr>
                <a:spLocks noChangeAspect="1" noChangeShapeType="1"/>
              </p:cNvSpPr>
              <p:nvPr/>
            </p:nvSpPr>
            <p:spPr bwMode="auto">
              <a:xfrm rot="5400000">
                <a:off x="301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8" name="Line 20"/>
              <p:cNvSpPr>
                <a:spLocks noChangeAspect="1" noChangeShapeType="1"/>
              </p:cNvSpPr>
              <p:nvPr/>
            </p:nvSpPr>
            <p:spPr bwMode="auto">
              <a:xfrm rot="5400000">
                <a:off x="2994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9" name="Line 21"/>
              <p:cNvSpPr>
                <a:spLocks noChangeAspect="1" noChangeShapeType="1"/>
              </p:cNvSpPr>
              <p:nvPr/>
            </p:nvSpPr>
            <p:spPr bwMode="auto">
              <a:xfrm rot="5400000">
                <a:off x="3109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0" name="Line 23"/>
              <p:cNvSpPr>
                <a:spLocks noChangeAspect="1" noChangeShapeType="1"/>
              </p:cNvSpPr>
              <p:nvPr/>
            </p:nvSpPr>
            <p:spPr bwMode="auto">
              <a:xfrm rot="5400000">
                <a:off x="3091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1" name="Line 24"/>
              <p:cNvSpPr>
                <a:spLocks noChangeAspect="1" noChangeShapeType="1"/>
              </p:cNvSpPr>
              <p:nvPr/>
            </p:nvSpPr>
            <p:spPr bwMode="auto">
              <a:xfrm rot="5400000">
                <a:off x="3073" y="2379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2" name="Freeform 25"/>
              <p:cNvSpPr>
                <a:spLocks noChangeAspect="1"/>
              </p:cNvSpPr>
              <p:nvPr/>
            </p:nvSpPr>
            <p:spPr bwMode="auto">
              <a:xfrm rot="5400000">
                <a:off x="3162" y="2170"/>
                <a:ext cx="107" cy="417"/>
              </a:xfrm>
              <a:custGeom>
                <a:avLst/>
                <a:gdLst>
                  <a:gd name="T0" fmla="*/ 1 w 153"/>
                  <a:gd name="T1" fmla="*/ 1 h 591"/>
                  <a:gd name="T2" fmla="*/ 0 w 153"/>
                  <a:gd name="T3" fmla="*/ 1 h 591"/>
                  <a:gd name="T4" fmla="*/ 1 w 153"/>
                  <a:gd name="T5" fmla="*/ 0 h 591"/>
                  <a:gd name="T6" fmla="*/ 1 w 153"/>
                  <a:gd name="T7" fmla="*/ 1 h 591"/>
                  <a:gd name="T8" fmla="*/ 1 w 153"/>
                  <a:gd name="T9" fmla="*/ 1 h 591"/>
                  <a:gd name="T10" fmla="*/ 1 w 153"/>
                  <a:gd name="T11" fmla="*/ 1 h 591"/>
                  <a:gd name="T12" fmla="*/ 1 w 153"/>
                  <a:gd name="T13" fmla="*/ 1 h 591"/>
                  <a:gd name="T14" fmla="*/ 1 w 153"/>
                  <a:gd name="T15" fmla="*/ 1 h 591"/>
                  <a:gd name="T16" fmla="*/ 1 w 153"/>
                  <a:gd name="T17" fmla="*/ 1 h 591"/>
                  <a:gd name="T18" fmla="*/ 1 w 153"/>
                  <a:gd name="T19" fmla="*/ 1 h 5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591"/>
                  <a:gd name="T32" fmla="*/ 153 w 153"/>
                  <a:gd name="T33" fmla="*/ 591 h 5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591">
                    <a:moveTo>
                      <a:pt x="39" y="143"/>
                    </a:moveTo>
                    <a:cubicBezTo>
                      <a:pt x="16" y="130"/>
                      <a:pt x="0" y="105"/>
                      <a:pt x="0" y="77"/>
                    </a:cubicBezTo>
                    <a:cubicBezTo>
                      <a:pt x="0" y="34"/>
                      <a:pt x="34" y="0"/>
                      <a:pt x="76" y="0"/>
                    </a:cubicBezTo>
                    <a:cubicBezTo>
                      <a:pt x="119" y="0"/>
                      <a:pt x="153" y="34"/>
                      <a:pt x="153" y="77"/>
                    </a:cubicBezTo>
                    <a:cubicBezTo>
                      <a:pt x="153" y="105"/>
                      <a:pt x="137" y="130"/>
                      <a:pt x="114" y="143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4" y="324"/>
                      <a:pt x="114" y="324"/>
                      <a:pt x="114" y="324"/>
                    </a:cubicBezTo>
                    <a:cubicBezTo>
                      <a:pt x="138" y="332"/>
                      <a:pt x="153" y="348"/>
                      <a:pt x="153" y="366"/>
                    </a:cubicBezTo>
                    <a:cubicBezTo>
                      <a:pt x="153" y="385"/>
                      <a:pt x="138" y="401"/>
                      <a:pt x="114" y="409"/>
                    </a:cubicBezTo>
                    <a:cubicBezTo>
                      <a:pt x="114" y="591"/>
                      <a:pt x="114" y="591"/>
                      <a:pt x="114" y="591"/>
                    </a:cubicBezTo>
                  </a:path>
                </a:pathLst>
              </a:cu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3" name="Freeform 26"/>
              <p:cNvSpPr>
                <a:spLocks noChangeAspect="1"/>
              </p:cNvSpPr>
              <p:nvPr/>
            </p:nvSpPr>
            <p:spPr bwMode="auto">
              <a:xfrm rot="5400000">
                <a:off x="3157" y="2187"/>
                <a:ext cx="25" cy="308"/>
              </a:xfrm>
              <a:custGeom>
                <a:avLst/>
                <a:gdLst>
                  <a:gd name="T0" fmla="*/ 1 w 36"/>
                  <a:gd name="T1" fmla="*/ 1 h 437"/>
                  <a:gd name="T2" fmla="*/ 1 w 36"/>
                  <a:gd name="T3" fmla="*/ 1 h 437"/>
                  <a:gd name="T4" fmla="*/ 1 w 36"/>
                  <a:gd name="T5" fmla="*/ 1 h 437"/>
                  <a:gd name="T6" fmla="*/ 1 w 36"/>
                  <a:gd name="T7" fmla="*/ 1 h 437"/>
                  <a:gd name="T8" fmla="*/ 1 w 36"/>
                  <a:gd name="T9" fmla="*/ 1 h 437"/>
                  <a:gd name="T10" fmla="*/ 0 w 36"/>
                  <a:gd name="T11" fmla="*/ 1 h 437"/>
                  <a:gd name="T12" fmla="*/ 1 w 36"/>
                  <a:gd name="T13" fmla="*/ 1 h 437"/>
                  <a:gd name="T14" fmla="*/ 1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4" name="Line 20"/>
              <p:cNvSpPr>
                <a:spLocks noChangeAspect="1" noChangeShapeType="1"/>
              </p:cNvSpPr>
              <p:nvPr/>
            </p:nvSpPr>
            <p:spPr bwMode="auto">
              <a:xfrm>
                <a:off x="2971" y="2353"/>
                <a:ext cx="52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793" name="Straight Arrow Connector 792"/>
            <p:cNvCxnSpPr/>
            <p:nvPr/>
          </p:nvCxnSpPr>
          <p:spPr bwMode="auto">
            <a:xfrm>
              <a:off x="8124825" y="3359150"/>
              <a:ext cx="0" cy="2778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Straight Arrow Connector 793"/>
            <p:cNvCxnSpPr/>
            <p:nvPr/>
          </p:nvCxnSpPr>
          <p:spPr bwMode="auto">
            <a:xfrm>
              <a:off x="8124825" y="4192588"/>
              <a:ext cx="0" cy="277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1" name="Group 794"/>
            <p:cNvGrpSpPr>
              <a:grpSpLocks/>
            </p:cNvGrpSpPr>
            <p:nvPr/>
          </p:nvGrpSpPr>
          <p:grpSpPr bwMode="auto">
            <a:xfrm>
              <a:off x="6976340" y="5462462"/>
              <a:ext cx="583108" cy="84123"/>
              <a:chOff x="4114800" y="4267201"/>
              <a:chExt cx="639888" cy="92337"/>
            </a:xfrm>
          </p:grpSpPr>
          <p:sp>
            <p:nvSpPr>
              <p:cNvPr id="15414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496749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5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729106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689170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647418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607482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569361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0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529424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1" name="Line 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244424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Line 18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211749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Line 20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180889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4" name="Line 2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389647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Line 2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356972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Line 24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4324297" y="4290061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Freeform 26"/>
              <p:cNvSpPr>
                <a:spLocks noChangeAspect="1"/>
              </p:cNvSpPr>
              <p:nvPr/>
            </p:nvSpPr>
            <p:spPr bwMode="auto">
              <a:xfrm rot="16200000" flipV="1">
                <a:off x="4452323" y="4057173"/>
                <a:ext cx="45622" cy="559108"/>
              </a:xfrm>
              <a:custGeom>
                <a:avLst/>
                <a:gdLst>
                  <a:gd name="T0" fmla="*/ 2147483646 w 36"/>
                  <a:gd name="T1" fmla="*/ 2147483646 h 437"/>
                  <a:gd name="T2" fmla="*/ 2147483646 w 36"/>
                  <a:gd name="T3" fmla="*/ 2147483646 h 437"/>
                  <a:gd name="T4" fmla="*/ 2147483646 w 36"/>
                  <a:gd name="T5" fmla="*/ 2147483646 h 437"/>
                  <a:gd name="T6" fmla="*/ 2147483646 w 36"/>
                  <a:gd name="T7" fmla="*/ 2147483646 h 437"/>
                  <a:gd name="T8" fmla="*/ 2147483646 w 36"/>
                  <a:gd name="T9" fmla="*/ 2147483646 h 437"/>
                  <a:gd name="T10" fmla="*/ 0 w 36"/>
                  <a:gd name="T11" fmla="*/ 2147483646 h 437"/>
                  <a:gd name="T12" fmla="*/ 2147483646 w 36"/>
                  <a:gd name="T13" fmla="*/ 2147483646 h 437"/>
                  <a:gd name="T14" fmla="*/ 2147483646 w 36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437"/>
                  <a:gd name="T26" fmla="*/ 36 w 36"/>
                  <a:gd name="T27" fmla="*/ 437 h 4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437">
                    <a:moveTo>
                      <a:pt x="36" y="437"/>
                    </a:moveTo>
                    <a:cubicBezTo>
                      <a:pt x="36" y="382"/>
                      <a:pt x="36" y="382"/>
                      <a:pt x="36" y="382"/>
                    </a:cubicBezTo>
                    <a:cubicBezTo>
                      <a:pt x="21" y="375"/>
                      <a:pt x="10" y="363"/>
                      <a:pt x="10" y="349"/>
                    </a:cubicBezTo>
                    <a:cubicBezTo>
                      <a:pt x="10" y="335"/>
                      <a:pt x="21" y="323"/>
                      <a:pt x="36" y="317"/>
                    </a:cubicBezTo>
                    <a:cubicBezTo>
                      <a:pt x="36" y="268"/>
                      <a:pt x="36" y="268"/>
                      <a:pt x="36" y="268"/>
                    </a:cubicBezTo>
                    <a:cubicBezTo>
                      <a:pt x="15" y="260"/>
                      <a:pt x="0" y="245"/>
                      <a:pt x="0" y="227"/>
                    </a:cubicBezTo>
                    <a:cubicBezTo>
                      <a:pt x="0" y="210"/>
                      <a:pt x="15" y="195"/>
                      <a:pt x="36" y="186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4114800" y="4314828"/>
                <a:ext cx="94395" cy="0"/>
              </a:xfrm>
              <a:prstGeom prst="line">
                <a:avLst/>
              </a:prstGeom>
              <a:noFill/>
              <a:ln w="12700">
                <a:solidFill>
                  <a:srgbClr val="CC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382" name="Picture 181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1" t="31250" r="14140" b="19643"/>
            <a:stretch>
              <a:fillRect/>
            </a:stretch>
          </p:blipFill>
          <p:spPr bwMode="auto">
            <a:xfrm>
              <a:off x="7768659" y="3776323"/>
              <a:ext cx="650985" cy="23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83" name="Group 831"/>
            <p:cNvGrpSpPr>
              <a:grpSpLocks/>
            </p:cNvGrpSpPr>
            <p:nvPr/>
          </p:nvGrpSpPr>
          <p:grpSpPr bwMode="auto">
            <a:xfrm>
              <a:off x="7835667" y="4609386"/>
              <a:ext cx="566618" cy="41653"/>
              <a:chOff x="3188208" y="4450080"/>
              <a:chExt cx="621792" cy="45720"/>
            </a:xfrm>
          </p:grpSpPr>
          <p:sp>
            <p:nvSpPr>
              <p:cNvPr id="15396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82091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7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892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8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00403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9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6654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0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622346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1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74161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2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24891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3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53492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4" name="Line 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606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5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7180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6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368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7" name="Line 13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393747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8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5130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9" name="Line 6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48692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0" name="Line 9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16700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1" name="Line 11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86794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2" name="Line 15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208215" y="4472940"/>
                <a:ext cx="45720" cy="0"/>
              </a:xfrm>
              <a:prstGeom prst="line">
                <a:avLst/>
              </a:prstGeom>
              <a:noFill/>
              <a:ln w="12700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850" name="Straight Connector 849"/>
              <p:cNvCxnSpPr/>
              <p:nvPr/>
            </p:nvCxnSpPr>
            <p:spPr>
              <a:xfrm>
                <a:off x="3188464" y="4496169"/>
                <a:ext cx="621924" cy="0"/>
              </a:xfrm>
              <a:prstGeom prst="line">
                <a:avLst/>
              </a:prstGeom>
              <a:ln w="19050">
                <a:solidFill>
                  <a:srgbClr val="CC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1" name="Straight Arrow Connector 850"/>
            <p:cNvCxnSpPr/>
            <p:nvPr/>
          </p:nvCxnSpPr>
          <p:spPr bwMode="auto">
            <a:xfrm>
              <a:off x="6837363" y="5589588"/>
              <a:ext cx="0" cy="277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2" name="Straight Connector 851"/>
            <p:cNvCxnSpPr/>
            <p:nvPr/>
          </p:nvCxnSpPr>
          <p:spPr bwMode="auto">
            <a:xfrm>
              <a:off x="6837363" y="5441950"/>
              <a:ext cx="7493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86" name="Rectangle 16"/>
            <p:cNvSpPr>
              <a:spLocks noChangeArrowheads="1"/>
            </p:cNvSpPr>
            <p:nvPr/>
          </p:nvSpPr>
          <p:spPr bwMode="auto">
            <a:xfrm>
              <a:off x="6004203" y="5373027"/>
              <a:ext cx="853514" cy="131612"/>
            </a:xfrm>
            <a:prstGeom prst="rect">
              <a:avLst/>
            </a:prstGeom>
            <a:gradFill rotWithShape="1">
              <a:gsLst>
                <a:gs pos="0">
                  <a:srgbClr val="47182F"/>
                </a:gs>
                <a:gs pos="50000">
                  <a:srgbClr val="993366"/>
                </a:gs>
                <a:gs pos="100000">
                  <a:srgbClr val="4718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15387" name="TextBox 853"/>
            <p:cNvSpPr txBox="1">
              <a:spLocks noChangeArrowheads="1"/>
            </p:cNvSpPr>
            <p:nvPr/>
          </p:nvSpPr>
          <p:spPr bwMode="auto">
            <a:xfrm>
              <a:off x="7569024" y="5303605"/>
              <a:ext cx="780339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CCA─</a:t>
              </a:r>
              <a:r>
                <a:rPr lang="en-US" altLang="en-US" sz="1200">
                  <a:latin typeface="Arial" charset="0"/>
                </a:rPr>
                <a:t>OH</a:t>
              </a:r>
            </a:p>
          </p:txBody>
        </p:sp>
        <p:sp>
          <p:nvSpPr>
            <p:cNvPr id="15388" name="TextBox 854"/>
            <p:cNvSpPr txBox="1">
              <a:spLocks noChangeArrowheads="1"/>
            </p:cNvSpPr>
            <p:nvPr/>
          </p:nvSpPr>
          <p:spPr bwMode="auto">
            <a:xfrm>
              <a:off x="5029200" y="5303605"/>
              <a:ext cx="923844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charset="0"/>
                </a:rPr>
                <a:t>tRNA</a:t>
              </a:r>
              <a:r>
                <a:rPr lang="en-US" altLang="en-US" sz="1200" b="1" baseline="30000">
                  <a:latin typeface="Arial" charset="0"/>
                </a:rPr>
                <a:t>Met(CAT)</a:t>
              </a:r>
            </a:p>
          </p:txBody>
        </p:sp>
        <p:cxnSp>
          <p:nvCxnSpPr>
            <p:cNvPr id="856" name="Straight Arrow Connector 855"/>
            <p:cNvCxnSpPr>
              <a:cxnSpLocks noChangeAspect="1"/>
            </p:cNvCxnSpPr>
            <p:nvPr/>
          </p:nvCxnSpPr>
          <p:spPr bwMode="auto">
            <a:xfrm flipH="1">
              <a:off x="7291388" y="4748213"/>
              <a:ext cx="833437" cy="4857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7" name="Rectangle 856"/>
            <p:cNvSpPr/>
            <p:nvPr/>
          </p:nvSpPr>
          <p:spPr bwMode="auto">
            <a:xfrm>
              <a:off x="5638800" y="5943600"/>
              <a:ext cx="2438400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Promotes cell proliferation, migration and angiogenesis; inhibits apoptosis.</a:t>
              </a:r>
            </a:p>
          </p:txBody>
        </p:sp>
        <p:sp>
          <p:nvSpPr>
            <p:cNvPr id="858" name="Rectangle 857"/>
            <p:cNvSpPr/>
            <p:nvPr/>
          </p:nvSpPr>
          <p:spPr bwMode="auto">
            <a:xfrm>
              <a:off x="4999038" y="374650"/>
              <a:ext cx="2570162" cy="3476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Breast cancer</a:t>
              </a:r>
            </a:p>
          </p:txBody>
        </p:sp>
        <p:sp>
          <p:nvSpPr>
            <p:cNvPr id="15392" name="TextBox 860"/>
            <p:cNvSpPr txBox="1">
              <a:spLocks noChangeArrowheads="1"/>
            </p:cNvSpPr>
            <p:nvPr/>
          </p:nvSpPr>
          <p:spPr bwMode="auto">
            <a:xfrm>
              <a:off x="6750131" y="4495870"/>
              <a:ext cx="1027208" cy="25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 Narrow" charset="0"/>
                </a:rPr>
                <a:t>Mature miR-34a</a:t>
              </a:r>
            </a:p>
          </p:txBody>
        </p:sp>
        <p:grpSp>
          <p:nvGrpSpPr>
            <p:cNvPr id="15393" name="Group 864"/>
            <p:cNvGrpSpPr>
              <a:grpSpLocks/>
            </p:cNvGrpSpPr>
            <p:nvPr/>
          </p:nvGrpSpPr>
          <p:grpSpPr bwMode="auto">
            <a:xfrm>
              <a:off x="7082954" y="5234183"/>
              <a:ext cx="416631" cy="416531"/>
              <a:chOff x="4876800" y="4583626"/>
              <a:chExt cx="457200" cy="457200"/>
            </a:xfrm>
          </p:grpSpPr>
          <p:cxnSp>
            <p:nvCxnSpPr>
              <p:cNvPr id="863" name="Straight Connector 862"/>
              <p:cNvCxnSpPr/>
              <p:nvPr/>
            </p:nvCxnSpPr>
            <p:spPr>
              <a:xfrm rot="2700000">
                <a:off x="4876392" y="4812550"/>
                <a:ext cx="45827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4" name="Straight Connector 863"/>
              <p:cNvCxnSpPr/>
              <p:nvPr/>
            </p:nvCxnSpPr>
            <p:spPr>
              <a:xfrm rot="-2700000">
                <a:off x="4877317" y="4790769"/>
                <a:ext cx="456425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364" name="TextBox 867"/>
          <p:cNvSpPr txBox="1">
            <a:spLocks noChangeArrowheads="1"/>
          </p:cNvSpPr>
          <p:nvPr/>
        </p:nvSpPr>
        <p:spPr bwMode="auto">
          <a:xfrm>
            <a:off x="8061325" y="42863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Figure 7</a:t>
            </a:r>
          </a:p>
        </p:txBody>
      </p:sp>
      <p:sp>
        <p:nvSpPr>
          <p:cNvPr id="15365" name="TextBox 871"/>
          <p:cNvSpPr txBox="1">
            <a:spLocks noChangeArrowheads="1"/>
          </p:cNvSpPr>
          <p:nvPr/>
        </p:nvSpPr>
        <p:spPr bwMode="auto">
          <a:xfrm>
            <a:off x="76200" y="161925"/>
            <a:ext cx="331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charset="0"/>
              </a:rPr>
              <a:t>A</a:t>
            </a:r>
          </a:p>
        </p:txBody>
      </p:sp>
      <p:sp>
        <p:nvSpPr>
          <p:cNvPr id="15366" name="TextBox 872"/>
          <p:cNvSpPr txBox="1">
            <a:spLocks noChangeArrowheads="1"/>
          </p:cNvSpPr>
          <p:nvPr/>
        </p:nvSpPr>
        <p:spPr bwMode="auto">
          <a:xfrm>
            <a:off x="4572000" y="195263"/>
            <a:ext cx="331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474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4716016" y="752477"/>
            <a:ext cx="3234980" cy="3895725"/>
            <a:chOff x="4764019" y="2047875"/>
            <a:chExt cx="4313306" cy="3895725"/>
          </a:xfrm>
        </p:grpSpPr>
        <p:grpSp>
          <p:nvGrpSpPr>
            <p:cNvPr id="7" name="Group 6"/>
            <p:cNvGrpSpPr/>
            <p:nvPr/>
          </p:nvGrpSpPr>
          <p:grpSpPr>
            <a:xfrm>
              <a:off x="4764019" y="2047875"/>
              <a:ext cx="4313306" cy="3895725"/>
              <a:chOff x="4611619" y="1524000"/>
              <a:chExt cx="4313306" cy="3895725"/>
            </a:xfrm>
          </p:grpSpPr>
          <p:graphicFrame>
            <p:nvGraphicFramePr>
              <p:cNvPr id="4" name="Chart 3"/>
              <p:cNvGraphicFramePr>
                <a:graphicFrameLocks/>
              </p:cNvGraphicFramePr>
              <p:nvPr/>
            </p:nvGraphicFramePr>
            <p:xfrm>
              <a:off x="4724400" y="1524000"/>
              <a:ext cx="4200525" cy="38957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" name="TextBox 5"/>
              <p:cNvSpPr txBox="1"/>
              <p:nvPr/>
            </p:nvSpPr>
            <p:spPr>
              <a:xfrm rot="16200000">
                <a:off x="3714579" y="2639164"/>
                <a:ext cx="2409634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Relative expression of </a:t>
                </a:r>
                <a:r>
                  <a:rPr lang="en-US" sz="1200" b="1" dirty="0" err="1">
                    <a:latin typeface="Arial" pitchFamily="34" charset="0"/>
                    <a:cs typeface="Arial" pitchFamily="34" charset="0"/>
                  </a:rPr>
                  <a:t>tRNA</a:t>
                </a:r>
                <a:r>
                  <a:rPr lang="en-US" sz="1200" b="1" baseline="30000" dirty="0" err="1">
                    <a:latin typeface="Arial" pitchFamily="34" charset="0"/>
                    <a:cs typeface="Arial" pitchFamily="34" charset="0"/>
                  </a:rPr>
                  <a:t>Ser</a:t>
                </a:r>
                <a:endParaRPr lang="en-US" sz="1200" b="1" baseline="30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b="1" dirty="0" err="1">
                    <a:latin typeface="Arial" pitchFamily="34" charset="0"/>
                    <a:cs typeface="Arial" pitchFamily="34" charset="0"/>
                  </a:rPr>
                  <a:t>qRT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-PCR)</a:t>
                </a: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477000" y="3048000"/>
              <a:ext cx="9144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805741" y="3048000"/>
              <a:ext cx="9144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19800" y="2667000"/>
              <a:ext cx="4572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019800" y="2438400"/>
              <a:ext cx="18288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153400" y="2819400"/>
              <a:ext cx="304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3543" y="2461794"/>
              <a:ext cx="38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81800" y="2209800"/>
              <a:ext cx="38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1800" y="2819400"/>
              <a:ext cx="38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</p:grpSp>
      <p:grpSp>
        <p:nvGrpSpPr>
          <p:cNvPr id="8" name="Group 25"/>
          <p:cNvGrpSpPr/>
          <p:nvPr/>
        </p:nvGrpSpPr>
        <p:grpSpPr>
          <a:xfrm>
            <a:off x="1187624" y="742955"/>
            <a:ext cx="3234357" cy="4067170"/>
            <a:chOff x="135698" y="2105030"/>
            <a:chExt cx="4312477" cy="4067170"/>
          </a:xfrm>
        </p:grpSpPr>
        <p:grpSp>
          <p:nvGrpSpPr>
            <p:cNvPr id="9" name="Group 7"/>
            <p:cNvGrpSpPr/>
            <p:nvPr/>
          </p:nvGrpSpPr>
          <p:grpSpPr>
            <a:xfrm>
              <a:off x="135698" y="2266950"/>
              <a:ext cx="4312477" cy="3905250"/>
              <a:chOff x="135698" y="1447800"/>
              <a:chExt cx="4312477" cy="3905250"/>
            </a:xfrm>
          </p:grpSpPr>
          <p:graphicFrame>
            <p:nvGraphicFramePr>
              <p:cNvPr id="3" name="Chart 2"/>
              <p:cNvGraphicFramePr>
                <a:graphicFrameLocks/>
              </p:cNvGraphicFramePr>
              <p:nvPr/>
            </p:nvGraphicFramePr>
            <p:xfrm>
              <a:off x="304800" y="1447800"/>
              <a:ext cx="4143375" cy="39052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5" name="TextBox 4"/>
              <p:cNvSpPr txBox="1"/>
              <p:nvPr/>
            </p:nvSpPr>
            <p:spPr>
              <a:xfrm rot="16200000">
                <a:off x="-784586" y="2368085"/>
                <a:ext cx="2456121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Relative expression of miR-34a</a:t>
                </a:r>
              </a:p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b="1" dirty="0" err="1">
                    <a:latin typeface="Arial" pitchFamily="34" charset="0"/>
                    <a:cs typeface="Arial" pitchFamily="34" charset="0"/>
                  </a:rPr>
                  <a:t>qRT</a:t>
                </a: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-PCR)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905000" y="2633246"/>
              <a:ext cx="9144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33741" y="2633246"/>
              <a:ext cx="9144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581400" y="2404646"/>
              <a:ext cx="304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09800" y="2404646"/>
              <a:ext cx="38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409696" y="2624157"/>
              <a:ext cx="4572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90644" y="2333630"/>
              <a:ext cx="182880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522489" y="2371321"/>
              <a:ext cx="38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52644" y="2105030"/>
              <a:ext cx="38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36793" y="69269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22943" y="69269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43608" y="4222829"/>
            <a:ext cx="6912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It should be pointed out here that in addition to </a:t>
            </a:r>
            <a:r>
              <a:rPr lang="en-US" b="1" dirty="0" err="1"/>
              <a:t>tRNA</a:t>
            </a:r>
            <a:r>
              <a:rPr lang="en-US" b="1" baseline="30000" dirty="0" err="1"/>
              <a:t>Met</a:t>
            </a:r>
            <a:r>
              <a:rPr lang="en-US" b="1" baseline="30000" dirty="0"/>
              <a:t>(CAT)</a:t>
            </a:r>
            <a:r>
              <a:rPr lang="en-US" b="1" dirty="0"/>
              <a:t>, miR-34a may target other </a:t>
            </a:r>
            <a:r>
              <a:rPr lang="en-US" b="1" dirty="0" err="1"/>
              <a:t>tRNAs</a:t>
            </a:r>
            <a:r>
              <a:rPr lang="en-US" b="1" dirty="0"/>
              <a:t>, such as </a:t>
            </a:r>
            <a:r>
              <a:rPr lang="en-US" b="1" dirty="0" err="1" smtClean="0"/>
              <a:t>tRNA</a:t>
            </a:r>
            <a:r>
              <a:rPr lang="en-US" b="1" baseline="30000" dirty="0" err="1" smtClean="0"/>
              <a:t>Ser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85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zh-CN" sz="4000" b="1" dirty="0" smtClean="0"/>
              <a:t>VI. siRNA </a:t>
            </a:r>
            <a:r>
              <a:rPr lang="en-US" altLang="zh-CN" sz="4000" b="1" dirty="0" err="1" smtClean="0"/>
              <a:t>nanomedicine</a:t>
            </a:r>
            <a:endParaRPr lang="en-US" altLang="zh-CN" sz="4000" b="1" dirty="0" smtClean="0"/>
          </a:p>
        </p:txBody>
      </p:sp>
      <p:pic>
        <p:nvPicPr>
          <p:cNvPr id="5122" name="Picture 2" descr="http://upload.wikimedia.org/wikipedia/en/archive/d/d1/20131207220542!Gene_silencin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764523"/>
            <a:ext cx="7145235" cy="497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CN" sz="4000" b="1" dirty="0" smtClean="0"/>
              <a:t>Acknowledgements</a:t>
            </a:r>
          </a:p>
        </p:txBody>
      </p:sp>
      <p:sp>
        <p:nvSpPr>
          <p:cNvPr id="159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400" dirty="0" smtClean="0"/>
              <a:t>Most of the work on miR-34a was done by </a:t>
            </a:r>
            <a:r>
              <a:rPr lang="en-US" altLang="zh-CN" sz="2400" b="1" dirty="0" smtClean="0"/>
              <a:t>Bo Wang,</a:t>
            </a:r>
            <a:r>
              <a:rPr lang="en-US" altLang="zh-CN" sz="2400" dirty="0" smtClean="0"/>
              <a:t> </a:t>
            </a:r>
            <a:r>
              <a:rPr lang="en-US" altLang="zh-CN" sz="2400" b="1" dirty="0" err="1" smtClean="0"/>
              <a:t>Dongping</a:t>
            </a:r>
            <a:r>
              <a:rPr lang="en-US" altLang="zh-CN" sz="2400" b="1" dirty="0" smtClean="0"/>
              <a:t> Li </a:t>
            </a:r>
            <a:r>
              <a:rPr lang="en-US" altLang="zh-CN" sz="2400" dirty="0" smtClean="0"/>
              <a:t>and</a:t>
            </a:r>
            <a:r>
              <a:rPr lang="en-US" altLang="zh-CN" sz="2400" b="1" dirty="0" smtClean="0"/>
              <a:t> Rocio </a:t>
            </a:r>
            <a:r>
              <a:rPr lang="en-US" altLang="zh-CN" sz="2400" b="1" dirty="0" smtClean="0"/>
              <a:t>Rodriguez</a:t>
            </a:r>
          </a:p>
          <a:p>
            <a:pPr marL="0" indent="0">
              <a:buNone/>
            </a:pPr>
            <a:r>
              <a:rPr lang="en-US" altLang="zh-CN" sz="2400" dirty="0" smtClean="0"/>
              <a:t>miRNA in cancer work</a:t>
            </a:r>
            <a:r>
              <a:rPr lang="en-US" altLang="zh-CN" sz="2400" b="1" dirty="0" smtClean="0"/>
              <a:t> - </a:t>
            </a:r>
            <a:r>
              <a:rPr lang="en-US" sz="2400" b="1" dirty="0" err="1"/>
              <a:t>Preethi</a:t>
            </a:r>
            <a:r>
              <a:rPr lang="en-US" sz="2400" b="1" dirty="0"/>
              <a:t> </a:t>
            </a:r>
            <a:r>
              <a:rPr lang="en-US" sz="2400" b="1" dirty="0" smtClean="0"/>
              <a:t>Krishnan</a:t>
            </a:r>
            <a:r>
              <a:rPr lang="en-US" sz="2400" dirty="0" smtClean="0"/>
              <a:t> and </a:t>
            </a:r>
            <a:r>
              <a:rPr lang="en-US" sz="2400" b="1" dirty="0" err="1" smtClean="0"/>
              <a:t>Sambasivarao</a:t>
            </a:r>
            <a:r>
              <a:rPr lang="en-US" sz="2400" b="1" dirty="0" smtClean="0"/>
              <a:t> </a:t>
            </a:r>
            <a:r>
              <a:rPr lang="en-US" sz="2400" b="1" dirty="0" err="1"/>
              <a:t>Damaraju</a:t>
            </a:r>
            <a:endParaRPr lang="en-US" sz="2400" b="1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endParaRPr lang="en-US" altLang="zh-CN" sz="2400" dirty="0" smtClean="0"/>
          </a:p>
          <a:p>
            <a:pPr marL="0" indent="0">
              <a:buNone/>
            </a:pPr>
            <a:r>
              <a:rPr lang="en-US" altLang="zh-CN" sz="2400" b="1" dirty="0" smtClean="0"/>
              <a:t>Financial Support:</a:t>
            </a:r>
          </a:p>
          <a:p>
            <a:pPr marL="0" indent="0">
              <a:buNone/>
            </a:pPr>
            <a:r>
              <a:rPr lang="en-US" altLang="zh-CN" sz="2400" dirty="0" smtClean="0"/>
              <a:t>Canadian Breast Cancer Foundation (Olga </a:t>
            </a:r>
            <a:r>
              <a:rPr lang="en-US" altLang="zh-CN" sz="2400" dirty="0" err="1" smtClean="0"/>
              <a:t>Kovalchuk</a:t>
            </a:r>
            <a:r>
              <a:rPr lang="en-US" altLang="zh-CN" sz="2400" dirty="0" smtClean="0"/>
              <a:t>)</a:t>
            </a:r>
          </a:p>
          <a:p>
            <a:pPr marL="0" indent="0">
              <a:buNone/>
            </a:pPr>
            <a:r>
              <a:rPr lang="en-US" altLang="zh-CN" sz="2400" dirty="0" smtClean="0"/>
              <a:t>Canadian Institute of Health Research (Olga </a:t>
            </a:r>
            <a:r>
              <a:rPr lang="en-US" altLang="zh-CN" sz="2400" dirty="0" err="1" smtClean="0"/>
              <a:t>Kovalchuk</a:t>
            </a:r>
            <a:r>
              <a:rPr lang="en-US" altLang="zh-CN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88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782960"/>
          </a:xfrm>
        </p:spPr>
        <p:txBody>
          <a:bodyPr/>
          <a:lstStyle/>
          <a:p>
            <a:r>
              <a:rPr lang="en-US" sz="4000" dirty="0" smtClean="0"/>
              <a:t>Types of </a:t>
            </a:r>
            <a:r>
              <a:rPr lang="en-US" sz="4000" dirty="0" err="1" smtClean="0"/>
              <a:t>lncRNAs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-4936" y="5408056"/>
            <a:ext cx="3784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Yao Y, Li J, Wang L. Large intervening non-coding RNA HOTAIR is an indicator of poor prognosis and a therapeutic target in human cancers. </a:t>
            </a:r>
            <a:r>
              <a:rPr lang="en-US" sz="1500" dirty="0" err="1"/>
              <a:t>Int</a:t>
            </a:r>
            <a:r>
              <a:rPr lang="en-US" sz="1500" dirty="0"/>
              <a:t> J </a:t>
            </a:r>
            <a:r>
              <a:rPr lang="en-US" sz="1500" dirty="0" err="1"/>
              <a:t>Mol</a:t>
            </a:r>
            <a:r>
              <a:rPr lang="en-US" sz="1500" dirty="0"/>
              <a:t> Sci. 2014 Oct 20;15(10):18985-99. </a:t>
            </a:r>
            <a:r>
              <a:rPr lang="en-US" sz="1500" dirty="0" err="1"/>
              <a:t>doi</a:t>
            </a:r>
            <a:r>
              <a:rPr lang="en-US" sz="1500" dirty="0"/>
              <a:t>: 10.3390/ijms151018985.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943560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LncRNAs</a:t>
            </a:r>
            <a:r>
              <a:rPr lang="en-US" dirty="0"/>
              <a:t> represent a diverse class of modestly conserved, </a:t>
            </a:r>
            <a:r>
              <a:rPr lang="en-US" dirty="0" err="1"/>
              <a:t>polyadenylated</a:t>
            </a:r>
            <a:r>
              <a:rPr lang="en-US" dirty="0"/>
              <a:t>, non-protein-coding RNAs with essential roles in </a:t>
            </a:r>
            <a:r>
              <a:rPr lang="en-US" dirty="0" smtClean="0"/>
              <a:t>tumorigenesis. </a:t>
            </a:r>
          </a:p>
          <a:p>
            <a:endParaRPr lang="en-US" dirty="0"/>
          </a:p>
          <a:p>
            <a:r>
              <a:rPr lang="en-US" dirty="0" err="1" smtClean="0"/>
              <a:t>LncRNAs</a:t>
            </a:r>
            <a:r>
              <a:rPr lang="en-US" dirty="0" smtClean="0"/>
              <a:t> </a:t>
            </a:r>
            <a:r>
              <a:rPr lang="en-US" dirty="0"/>
              <a:t>comprise, among others, </a:t>
            </a:r>
            <a:r>
              <a:rPr lang="en-US" b="1" dirty="0"/>
              <a:t>long intergenic non-coding RNAs (</a:t>
            </a:r>
            <a:r>
              <a:rPr lang="en-US" b="1" dirty="0" err="1"/>
              <a:t>lincRNAs</a:t>
            </a:r>
            <a:r>
              <a:rPr lang="en-US" b="1" dirty="0"/>
              <a:t>) </a:t>
            </a:r>
            <a:r>
              <a:rPr lang="en-US" dirty="0"/>
              <a:t>and </a:t>
            </a:r>
            <a:r>
              <a:rPr lang="en-US" b="1" dirty="0"/>
              <a:t>natural antisense transcripts (NATs)</a:t>
            </a:r>
            <a:r>
              <a:rPr lang="en-US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86" y="2420888"/>
            <a:ext cx="526956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19153</TotalTime>
  <Words>5384</Words>
  <Application>Microsoft Office PowerPoint</Application>
  <PresentationFormat>On-screen Show (4:3)</PresentationFormat>
  <Paragraphs>1146</Paragraphs>
  <Slides>87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默认设计模板</vt:lpstr>
      <vt:lpstr>图表</vt:lpstr>
      <vt:lpstr>ncRNAs in cancer</vt:lpstr>
      <vt:lpstr>Lecture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lncRNA, sndRNA, tRNA-derived fragments (tRFs) and siRNA in cancer</vt:lpstr>
      <vt:lpstr>Types of lncRNAs</vt:lpstr>
      <vt:lpstr>Cancer-related lncRNAs</vt:lpstr>
      <vt:lpstr>HOTAIR lncRNA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piRNAs – the guardians of the genome stability</vt:lpstr>
      <vt:lpstr>PowerPoint Presentation</vt:lpstr>
      <vt:lpstr>piRNAs in cancer</vt:lpstr>
      <vt:lpstr>Individual piRNAs in cancer</vt:lpstr>
      <vt:lpstr>Individual piRNAs in cancer</vt:lpstr>
      <vt:lpstr>Individual piRNAs in cancer</vt:lpstr>
      <vt:lpstr>Questions in piRNA role in cancer</vt:lpstr>
      <vt:lpstr>PowerPoint Presentation</vt:lpstr>
      <vt:lpstr>PowerPoint Presentation</vt:lpstr>
      <vt:lpstr>IV. miRNAs in cancer</vt:lpstr>
      <vt:lpstr>PowerPoint Presentation</vt:lpstr>
      <vt:lpstr>PowerPoint Presentation</vt:lpstr>
      <vt:lpstr>microRNAs in cancer</vt:lpstr>
      <vt:lpstr>1. Overview</vt:lpstr>
      <vt:lpstr>PowerPoint Presentation</vt:lpstr>
      <vt:lpstr>PowerPoint Presentation</vt:lpstr>
      <vt:lpstr>PowerPoint Presentation</vt:lpstr>
      <vt:lpstr>2. miRNAs as oncogenes</vt:lpstr>
      <vt:lpstr>Example: OncomiR-miR-20b</vt:lpstr>
      <vt:lpstr>PowerPoint Presentation</vt:lpstr>
      <vt:lpstr>PowerPoint Presentation</vt:lpstr>
      <vt:lpstr>3. miRNAs as tumor suppressors</vt:lpstr>
      <vt:lpstr>Role of miRNAs in bladder cancer development</vt:lpstr>
      <vt:lpstr>4. miRNA and metastasis</vt:lpstr>
      <vt:lpstr>5. miRNAs as diagnostic and prognostic markers for cancer</vt:lpstr>
      <vt:lpstr>5. miRNAs as diagnostic and prognostic markers for cancer</vt:lpstr>
      <vt:lpstr>5. miRNAs as diagnostic and prognostic markers for cancer</vt:lpstr>
      <vt:lpstr>PowerPoint Presentation</vt:lpstr>
      <vt:lpstr>Identification of differentially expressed small non-coding RNAs in a normal vs. tumor comparison</vt:lpstr>
      <vt:lpstr>Identification of differentially expressed small RNAs</vt:lpstr>
      <vt:lpstr>PowerPoint Presentation</vt:lpstr>
      <vt:lpstr>Results miRNAs significant for Overall Survival</vt:lpstr>
      <vt:lpstr> miRNAs significant for Recurrence Free Survival</vt:lpstr>
      <vt:lpstr>6. Hypermethylation of miRNA genes</vt:lpstr>
      <vt:lpstr>PowerPoint Presentation</vt:lpstr>
      <vt:lpstr>PowerPoint Presentation</vt:lpstr>
      <vt:lpstr>V. The story of tumor suppressor-miR-34a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VI. siRNA nanomedicine</vt:lpstr>
      <vt:lpstr>Acknowledgements</vt:lpstr>
    </vt:vector>
  </TitlesOfParts>
  <Company>UBC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Epigenetics of health and disease - cancer</dc:title>
  <dc:creator>Bo</dc:creator>
  <cp:lastModifiedBy>Owner</cp:lastModifiedBy>
  <cp:revision>417</cp:revision>
  <dcterms:created xsi:type="dcterms:W3CDTF">2013-11-19T20:12:01Z</dcterms:created>
  <dcterms:modified xsi:type="dcterms:W3CDTF">2015-05-19T09:31:10Z</dcterms:modified>
</cp:coreProperties>
</file>