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  <p:sldMasterId id="2147483852" r:id="rId18"/>
    <p:sldMasterId id="2147483864" r:id="rId19"/>
    <p:sldMasterId id="2147483876" r:id="rId20"/>
    <p:sldMasterId id="2147483888" r:id="rId21"/>
    <p:sldMasterId id="2147483900" r:id="rId22"/>
  </p:sldMasterIdLst>
  <p:notesMasterIdLst>
    <p:notesMasterId r:id="rId93"/>
  </p:notesMasterIdLst>
  <p:sldIdLst>
    <p:sldId id="256" r:id="rId23"/>
    <p:sldId id="324" r:id="rId24"/>
    <p:sldId id="327" r:id="rId25"/>
    <p:sldId id="326" r:id="rId26"/>
    <p:sldId id="258" r:id="rId27"/>
    <p:sldId id="259" r:id="rId28"/>
    <p:sldId id="260" r:id="rId29"/>
    <p:sldId id="320" r:id="rId30"/>
    <p:sldId id="261" r:id="rId31"/>
    <p:sldId id="319" r:id="rId32"/>
    <p:sldId id="321" r:id="rId33"/>
    <p:sldId id="314" r:id="rId34"/>
    <p:sldId id="315" r:id="rId35"/>
    <p:sldId id="316" r:id="rId36"/>
    <p:sldId id="317" r:id="rId37"/>
    <p:sldId id="318" r:id="rId38"/>
    <p:sldId id="322" r:id="rId39"/>
    <p:sldId id="323" r:id="rId40"/>
    <p:sldId id="262" r:id="rId41"/>
    <p:sldId id="263" r:id="rId42"/>
    <p:sldId id="264" r:id="rId43"/>
    <p:sldId id="265" r:id="rId44"/>
    <p:sldId id="266" r:id="rId45"/>
    <p:sldId id="267" r:id="rId46"/>
    <p:sldId id="268" r:id="rId47"/>
    <p:sldId id="269" r:id="rId48"/>
    <p:sldId id="270" r:id="rId49"/>
    <p:sldId id="271" r:id="rId50"/>
    <p:sldId id="272" r:id="rId51"/>
    <p:sldId id="273" r:id="rId52"/>
    <p:sldId id="274" r:id="rId53"/>
    <p:sldId id="275" r:id="rId54"/>
    <p:sldId id="276" r:id="rId55"/>
    <p:sldId id="277" r:id="rId56"/>
    <p:sldId id="278" r:id="rId57"/>
    <p:sldId id="279" r:id="rId58"/>
    <p:sldId id="280" r:id="rId59"/>
    <p:sldId id="281" r:id="rId60"/>
    <p:sldId id="282" r:id="rId61"/>
    <p:sldId id="283" r:id="rId62"/>
    <p:sldId id="284" r:id="rId63"/>
    <p:sldId id="285" r:id="rId64"/>
    <p:sldId id="286" r:id="rId65"/>
    <p:sldId id="287" r:id="rId66"/>
    <p:sldId id="288" r:id="rId67"/>
    <p:sldId id="289" r:id="rId68"/>
    <p:sldId id="290" r:id="rId69"/>
    <p:sldId id="291" r:id="rId70"/>
    <p:sldId id="292" r:id="rId71"/>
    <p:sldId id="293" r:id="rId72"/>
    <p:sldId id="294" r:id="rId73"/>
    <p:sldId id="295" r:id="rId74"/>
    <p:sldId id="296" r:id="rId75"/>
    <p:sldId id="297" r:id="rId76"/>
    <p:sldId id="298" r:id="rId77"/>
    <p:sldId id="299" r:id="rId78"/>
    <p:sldId id="300" r:id="rId79"/>
    <p:sldId id="301" r:id="rId80"/>
    <p:sldId id="302" r:id="rId81"/>
    <p:sldId id="304" r:id="rId82"/>
    <p:sldId id="303" r:id="rId83"/>
    <p:sldId id="305" r:id="rId84"/>
    <p:sldId id="306" r:id="rId85"/>
    <p:sldId id="307" r:id="rId86"/>
    <p:sldId id="308" r:id="rId87"/>
    <p:sldId id="309" r:id="rId88"/>
    <p:sldId id="310" r:id="rId89"/>
    <p:sldId id="311" r:id="rId90"/>
    <p:sldId id="312" r:id="rId91"/>
    <p:sldId id="313" r:id="rId9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4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63" Type="http://schemas.openxmlformats.org/officeDocument/2006/relationships/slide" Target="slides/slide41.xml"/><Relationship Id="rId68" Type="http://schemas.openxmlformats.org/officeDocument/2006/relationships/slide" Target="slides/slide46.xml"/><Relationship Id="rId84" Type="http://schemas.openxmlformats.org/officeDocument/2006/relationships/slide" Target="slides/slide62.xml"/><Relationship Id="rId89" Type="http://schemas.openxmlformats.org/officeDocument/2006/relationships/slide" Target="slides/slide67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53" Type="http://schemas.openxmlformats.org/officeDocument/2006/relationships/slide" Target="slides/slide31.xml"/><Relationship Id="rId58" Type="http://schemas.openxmlformats.org/officeDocument/2006/relationships/slide" Target="slides/slide36.xml"/><Relationship Id="rId74" Type="http://schemas.openxmlformats.org/officeDocument/2006/relationships/slide" Target="slides/slide52.xml"/><Relationship Id="rId79" Type="http://schemas.openxmlformats.org/officeDocument/2006/relationships/slide" Target="slides/slide57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68.xml"/><Relationship Id="rId95" Type="http://schemas.openxmlformats.org/officeDocument/2006/relationships/viewProps" Target="viewProps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64" Type="http://schemas.openxmlformats.org/officeDocument/2006/relationships/slide" Target="slides/slide42.xml"/><Relationship Id="rId69" Type="http://schemas.openxmlformats.org/officeDocument/2006/relationships/slide" Target="slides/slide47.xml"/><Relationship Id="rId80" Type="http://schemas.openxmlformats.org/officeDocument/2006/relationships/slide" Target="slides/slide58.xml"/><Relationship Id="rId85" Type="http://schemas.openxmlformats.org/officeDocument/2006/relationships/slide" Target="slides/slide6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59" Type="http://schemas.openxmlformats.org/officeDocument/2006/relationships/slide" Target="slides/slide37.xml"/><Relationship Id="rId67" Type="http://schemas.openxmlformats.org/officeDocument/2006/relationships/slide" Target="slides/slide45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9.xml"/><Relationship Id="rId54" Type="http://schemas.openxmlformats.org/officeDocument/2006/relationships/slide" Target="slides/slide32.xml"/><Relationship Id="rId62" Type="http://schemas.openxmlformats.org/officeDocument/2006/relationships/slide" Target="slides/slide40.xml"/><Relationship Id="rId70" Type="http://schemas.openxmlformats.org/officeDocument/2006/relationships/slide" Target="slides/slide48.xml"/><Relationship Id="rId75" Type="http://schemas.openxmlformats.org/officeDocument/2006/relationships/slide" Target="slides/slide53.xml"/><Relationship Id="rId83" Type="http://schemas.openxmlformats.org/officeDocument/2006/relationships/slide" Target="slides/slide61.xml"/><Relationship Id="rId88" Type="http://schemas.openxmlformats.org/officeDocument/2006/relationships/slide" Target="slides/slide66.xml"/><Relationship Id="rId91" Type="http://schemas.openxmlformats.org/officeDocument/2006/relationships/slide" Target="slides/slide69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57" Type="http://schemas.openxmlformats.org/officeDocument/2006/relationships/slide" Target="slides/slide3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slide" Target="slides/slide30.xml"/><Relationship Id="rId60" Type="http://schemas.openxmlformats.org/officeDocument/2006/relationships/slide" Target="slides/slide38.xml"/><Relationship Id="rId65" Type="http://schemas.openxmlformats.org/officeDocument/2006/relationships/slide" Target="slides/slide43.xml"/><Relationship Id="rId73" Type="http://schemas.openxmlformats.org/officeDocument/2006/relationships/slide" Target="slides/slide51.xml"/><Relationship Id="rId78" Type="http://schemas.openxmlformats.org/officeDocument/2006/relationships/slide" Target="slides/slide56.xml"/><Relationship Id="rId81" Type="http://schemas.openxmlformats.org/officeDocument/2006/relationships/slide" Target="slides/slide59.xml"/><Relationship Id="rId86" Type="http://schemas.openxmlformats.org/officeDocument/2006/relationships/slide" Target="slides/slide64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7.xml"/><Relationship Id="rId34" Type="http://schemas.openxmlformats.org/officeDocument/2006/relationships/slide" Target="slides/slide12.xml"/><Relationship Id="rId50" Type="http://schemas.openxmlformats.org/officeDocument/2006/relationships/slide" Target="slides/slide28.xml"/><Relationship Id="rId55" Type="http://schemas.openxmlformats.org/officeDocument/2006/relationships/slide" Target="slides/slide33.xml"/><Relationship Id="rId76" Type="http://schemas.openxmlformats.org/officeDocument/2006/relationships/slide" Target="slides/slide54.xml"/><Relationship Id="rId9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9.xml"/><Relationship Id="rId92" Type="http://schemas.openxmlformats.org/officeDocument/2006/relationships/slide" Target="slides/slide7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7.xml"/><Relationship Id="rId24" Type="http://schemas.openxmlformats.org/officeDocument/2006/relationships/slide" Target="slides/slide2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66" Type="http://schemas.openxmlformats.org/officeDocument/2006/relationships/slide" Target="slides/slide44.xml"/><Relationship Id="rId87" Type="http://schemas.openxmlformats.org/officeDocument/2006/relationships/slide" Target="slides/slide65.xml"/><Relationship Id="rId61" Type="http://schemas.openxmlformats.org/officeDocument/2006/relationships/slide" Target="slides/slide39.xml"/><Relationship Id="rId82" Type="http://schemas.openxmlformats.org/officeDocument/2006/relationships/slide" Target="slides/slide60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56" Type="http://schemas.openxmlformats.org/officeDocument/2006/relationships/slide" Target="slides/slide34.xml"/><Relationship Id="rId77" Type="http://schemas.openxmlformats.org/officeDocument/2006/relationships/slide" Target="slides/slide5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9.xml"/><Relationship Id="rId72" Type="http://schemas.openxmlformats.org/officeDocument/2006/relationships/slide" Target="slides/slide50.xml"/><Relationship Id="rId9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57423-1720-45DB-B40A-599F5C5E07D0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E4B61-9CC1-4CD6-A4DA-211FC7B34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448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F3084-494B-4B3F-919F-50233642AA7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419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68D2C6-CD74-45E4-8B36-2D2B5DFC10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805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0D1388-B63D-45FA-BBB5-48247D20902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20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2221-9289-4BC0-A1C3-D66494DD43F5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819C-5F87-4CC4-A25B-D67BE514A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942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2221-9289-4BC0-A1C3-D66494DD43F5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819C-5F87-4CC4-A25B-D67BE514A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2050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B35759-A4A2-4996-8E20-2F888E60BA3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07906-3DE0-4A75-BA2F-5A31C9DFF2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08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BD3583-69D9-4105-B9D3-4A1C1A2AFEF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71566-5CFB-48B3-94DB-B84EEF2274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292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6402AB-317F-4DDE-BC3D-992F815EE1D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4EA99-A77D-4DAB-B5BF-192F5CB53C8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51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D2BEB-1B6B-4B8B-8801-FE0BC752E6D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84752-6DB8-4036-BF98-07ECC06FEC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93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84340-606E-4E59-A970-1805133DCCD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116EF-D174-4C7D-BC51-6E71001669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590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27B59B-9ABA-44E1-848E-2D459C72898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90E2D-4F19-4757-8EA6-A484AD4C93E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60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59098-C425-410A-853A-DE3D2719E6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10909-27F4-4747-A200-07F0F59327C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03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3BBCAC-88F8-455B-A1A8-BF8E7F49E20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4E16E-72BA-4945-88F3-ECBF91D4CB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284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1A771C-EF2B-4930-920C-1D1FBEE8487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59225-FD98-4B41-A9FF-48D97CC7A2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880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57D118-7B91-4712-BA4B-031FFFDEF9A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D19D5-2780-44D4-985F-12F4E5FA5CA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249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2221-9289-4BC0-A1C3-D66494DD43F5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819C-5F87-4CC4-A25B-D67BE514A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21010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C21628-0306-4594-9E4F-D4502503DBB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58ECE-3FDE-4915-8F4F-669F3EC27B1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65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B35759-A4A2-4996-8E20-2F888E60BA3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07906-3DE0-4A75-BA2F-5A31C9DFF2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421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BD3583-69D9-4105-B9D3-4A1C1A2AFEF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71566-5CFB-48B3-94DB-B84EEF2274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88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6402AB-317F-4DDE-BC3D-992F815EE1D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4EA99-A77D-4DAB-B5BF-192F5CB53C8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270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D2BEB-1B6B-4B8B-8801-FE0BC752E6D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84752-6DB8-4036-BF98-07ECC06FEC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13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84340-606E-4E59-A970-1805133DCCD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116EF-D174-4C7D-BC51-6E71001669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433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27B59B-9ABA-44E1-848E-2D459C72898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90E2D-4F19-4757-8EA6-A484AD4C93E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26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59098-C425-410A-853A-DE3D2719E6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10909-27F4-4747-A200-07F0F59327C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505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3BBCAC-88F8-455B-A1A8-BF8E7F49E20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4E16E-72BA-4945-88F3-ECBF91D4CB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03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1A771C-EF2B-4930-920C-1D1FBEE8487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59225-FD98-4B41-A9FF-48D97CC7A2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681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B35759-A4A2-4996-8E20-2F888E60BA3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07906-3DE0-4A75-BA2F-5A31C9DFF2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381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57D118-7B91-4712-BA4B-031FFFDEF9A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D19D5-2780-44D4-985F-12F4E5FA5CA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31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C21628-0306-4594-9E4F-D4502503DBB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58ECE-3FDE-4915-8F4F-669F3EC27B1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54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B35759-A4A2-4996-8E20-2F888E60BA3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07906-3DE0-4A75-BA2F-5A31C9DFF2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85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BD3583-69D9-4105-B9D3-4A1C1A2AFEF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71566-5CFB-48B3-94DB-B84EEF2274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57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6402AB-317F-4DDE-BC3D-992F815EE1D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4EA99-A77D-4DAB-B5BF-192F5CB53C8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32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D2BEB-1B6B-4B8B-8801-FE0BC752E6D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84752-6DB8-4036-BF98-07ECC06FEC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50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84340-606E-4E59-A970-1805133DCCD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116EF-D174-4C7D-BC51-6E71001669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938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27B59B-9ABA-44E1-848E-2D459C72898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90E2D-4F19-4757-8EA6-A484AD4C93E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08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59098-C425-410A-853A-DE3D2719E6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10909-27F4-4747-A200-07F0F59327C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5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3BBCAC-88F8-455B-A1A8-BF8E7F49E20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4E16E-72BA-4945-88F3-ECBF91D4CB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57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BD3583-69D9-4105-B9D3-4A1C1A2AFEF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71566-5CFB-48B3-94DB-B84EEF2274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93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1A771C-EF2B-4930-920C-1D1FBEE8487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59225-FD98-4B41-A9FF-48D97CC7A2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296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57D118-7B91-4712-BA4B-031FFFDEF9A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D19D5-2780-44D4-985F-12F4E5FA5CA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17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C21628-0306-4594-9E4F-D4502503DBB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58ECE-3FDE-4915-8F4F-669F3EC27B1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72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B35759-A4A2-4996-8E20-2F888E60BA3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07906-3DE0-4A75-BA2F-5A31C9DFF2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987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BD3583-69D9-4105-B9D3-4A1C1A2AFEF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71566-5CFB-48B3-94DB-B84EEF2274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74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6402AB-317F-4DDE-BC3D-992F815EE1D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4EA99-A77D-4DAB-B5BF-192F5CB53C8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627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D2BEB-1B6B-4B8B-8801-FE0BC752E6D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84752-6DB8-4036-BF98-07ECC06FEC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04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84340-606E-4E59-A970-1805133DCCD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116EF-D174-4C7D-BC51-6E71001669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312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27B59B-9ABA-44E1-848E-2D459C72898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90E2D-4F19-4757-8EA6-A484AD4C93E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73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59098-C425-410A-853A-DE3D2719E6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10909-27F4-4747-A200-07F0F59327C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80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6402AB-317F-4DDE-BC3D-992F815EE1D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4EA99-A77D-4DAB-B5BF-192F5CB53C8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9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3BBCAC-88F8-455B-A1A8-BF8E7F49E20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4E16E-72BA-4945-88F3-ECBF91D4CB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698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1A771C-EF2B-4930-920C-1D1FBEE8487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59225-FD98-4B41-A9FF-48D97CC7A2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378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57D118-7B91-4712-BA4B-031FFFDEF9A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D19D5-2780-44D4-985F-12F4E5FA5CA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950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C21628-0306-4594-9E4F-D4502503DBB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58ECE-3FDE-4915-8F4F-669F3EC27B1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32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B35759-A4A2-4996-8E20-2F888E60BA3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07906-3DE0-4A75-BA2F-5A31C9DFF2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12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BD3583-69D9-4105-B9D3-4A1C1A2AFEF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71566-5CFB-48B3-94DB-B84EEF2274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032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6402AB-317F-4DDE-BC3D-992F815EE1D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4EA99-A77D-4DAB-B5BF-192F5CB53C8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21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D2BEB-1B6B-4B8B-8801-FE0BC752E6D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84752-6DB8-4036-BF98-07ECC06FEC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47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84340-606E-4E59-A970-1805133DCCD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116EF-D174-4C7D-BC51-6E71001669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765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27B59B-9ABA-44E1-848E-2D459C72898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90E2D-4F19-4757-8EA6-A484AD4C93E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879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D2BEB-1B6B-4B8B-8801-FE0BC752E6D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84752-6DB8-4036-BF98-07ECC06FEC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25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59098-C425-410A-853A-DE3D2719E6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10909-27F4-4747-A200-07F0F59327C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288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3BBCAC-88F8-455B-A1A8-BF8E7F49E20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4E16E-72BA-4945-88F3-ECBF91D4CB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21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1A771C-EF2B-4930-920C-1D1FBEE8487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59225-FD98-4B41-A9FF-48D97CC7A2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74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57D118-7B91-4712-BA4B-031FFFDEF9A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D19D5-2780-44D4-985F-12F4E5FA5CA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5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C21628-0306-4594-9E4F-D4502503DBB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58ECE-3FDE-4915-8F4F-669F3EC27B1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17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B35759-A4A2-4996-8E20-2F888E60BA3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07906-3DE0-4A75-BA2F-5A31C9DFF2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03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BD3583-69D9-4105-B9D3-4A1C1A2AFEF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71566-5CFB-48B3-94DB-B84EEF2274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338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6402AB-317F-4DDE-BC3D-992F815EE1D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4EA99-A77D-4DAB-B5BF-192F5CB53C8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41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D2BEB-1B6B-4B8B-8801-FE0BC752E6D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84752-6DB8-4036-BF98-07ECC06FEC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91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84340-606E-4E59-A970-1805133DCCD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116EF-D174-4C7D-BC51-6E71001669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031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84340-606E-4E59-A970-1805133DCCD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116EF-D174-4C7D-BC51-6E71001669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818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27B59B-9ABA-44E1-848E-2D459C72898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90E2D-4F19-4757-8EA6-A484AD4C93E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67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59098-C425-410A-853A-DE3D2719E6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10909-27F4-4747-A200-07F0F59327C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54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3BBCAC-88F8-455B-A1A8-BF8E7F49E20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4E16E-72BA-4945-88F3-ECBF91D4CB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74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1A771C-EF2B-4930-920C-1D1FBEE8487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59225-FD98-4B41-A9FF-48D97CC7A2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010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57D118-7B91-4712-BA4B-031FFFDEF9A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D19D5-2780-44D4-985F-12F4E5FA5CA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2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C21628-0306-4594-9E4F-D4502503DBB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58ECE-3FDE-4915-8F4F-669F3EC27B1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69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B35759-A4A2-4996-8E20-2F888E60BA3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07906-3DE0-4A75-BA2F-5A31C9DFF2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682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BD3583-69D9-4105-B9D3-4A1C1A2AFEF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71566-5CFB-48B3-94DB-B84EEF2274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961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6402AB-317F-4DDE-BC3D-992F815EE1D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4EA99-A77D-4DAB-B5BF-192F5CB53C8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73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D2BEB-1B6B-4B8B-8801-FE0BC752E6D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84752-6DB8-4036-BF98-07ECC06FEC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38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27B59B-9ABA-44E1-848E-2D459C72898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90E2D-4F19-4757-8EA6-A484AD4C93E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213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84340-606E-4E59-A970-1805133DCCD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116EF-D174-4C7D-BC51-6E71001669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692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27B59B-9ABA-44E1-848E-2D459C72898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90E2D-4F19-4757-8EA6-A484AD4C93E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77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59098-C425-410A-853A-DE3D2719E6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10909-27F4-4747-A200-07F0F59327C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606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3BBCAC-88F8-455B-A1A8-BF8E7F49E20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4E16E-72BA-4945-88F3-ECBF91D4CB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089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1A771C-EF2B-4930-920C-1D1FBEE8487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59225-FD98-4B41-A9FF-48D97CC7A2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54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57D118-7B91-4712-BA4B-031FFFDEF9A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D19D5-2780-44D4-985F-12F4E5FA5CA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45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C21628-0306-4594-9E4F-D4502503DBB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58ECE-3FDE-4915-8F4F-669F3EC27B1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01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B35759-A4A2-4996-8E20-2F888E60BA3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07906-3DE0-4A75-BA2F-5A31C9DFF2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70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BD3583-69D9-4105-B9D3-4A1C1A2AFEF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71566-5CFB-48B3-94DB-B84EEF2274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950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6402AB-317F-4DDE-BC3D-992F815EE1D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4EA99-A77D-4DAB-B5BF-192F5CB53C8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1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59098-C425-410A-853A-DE3D2719E6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10909-27F4-4747-A200-07F0F59327C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D2BEB-1B6B-4B8B-8801-FE0BC752E6D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84752-6DB8-4036-BF98-07ECC06FEC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72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84340-606E-4E59-A970-1805133DCCD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116EF-D174-4C7D-BC51-6E71001669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237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27B59B-9ABA-44E1-848E-2D459C72898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90E2D-4F19-4757-8EA6-A484AD4C93E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74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59098-C425-410A-853A-DE3D2719E6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10909-27F4-4747-A200-07F0F59327C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200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3BBCAC-88F8-455B-A1A8-BF8E7F49E20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4E16E-72BA-4945-88F3-ECBF91D4CB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242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1A771C-EF2B-4930-920C-1D1FBEE8487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59225-FD98-4B41-A9FF-48D97CC7A2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703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57D118-7B91-4712-BA4B-031FFFDEF9A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D19D5-2780-44D4-985F-12F4E5FA5CA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757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C21628-0306-4594-9E4F-D4502503DBB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58ECE-3FDE-4915-8F4F-669F3EC27B1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237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B35759-A4A2-4996-8E20-2F888E60BA3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07906-3DE0-4A75-BA2F-5A31C9DFF2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743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BD3583-69D9-4105-B9D3-4A1C1A2AFEF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71566-5CFB-48B3-94DB-B84EEF2274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761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3BBCAC-88F8-455B-A1A8-BF8E7F49E20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4E16E-72BA-4945-88F3-ECBF91D4CB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9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6402AB-317F-4DDE-BC3D-992F815EE1D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4EA99-A77D-4DAB-B5BF-192F5CB53C8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635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D2BEB-1B6B-4B8B-8801-FE0BC752E6D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84752-6DB8-4036-BF98-07ECC06FEC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4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84340-606E-4E59-A970-1805133DCCD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116EF-D174-4C7D-BC51-6E71001669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465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27B59B-9ABA-44E1-848E-2D459C72898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90E2D-4F19-4757-8EA6-A484AD4C93E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907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59098-C425-410A-853A-DE3D2719E6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10909-27F4-4747-A200-07F0F59327C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66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3BBCAC-88F8-455B-A1A8-BF8E7F49E20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4E16E-72BA-4945-88F3-ECBF91D4CB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79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1A771C-EF2B-4930-920C-1D1FBEE8487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59225-FD98-4B41-A9FF-48D97CC7A2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456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57D118-7B91-4712-BA4B-031FFFDEF9A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D19D5-2780-44D4-985F-12F4E5FA5CA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96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C21628-0306-4594-9E4F-D4502503DBB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58ECE-3FDE-4915-8F4F-669F3EC27B1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87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B35759-A4A2-4996-8E20-2F888E60BA3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07906-3DE0-4A75-BA2F-5A31C9DFF2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35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2221-9289-4BC0-A1C3-D66494DD43F5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819C-5F87-4CC4-A25B-D67BE514A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55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1A771C-EF2B-4930-920C-1D1FBEE8487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59225-FD98-4B41-A9FF-48D97CC7A2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012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BD3583-69D9-4105-B9D3-4A1C1A2AFEF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71566-5CFB-48B3-94DB-B84EEF2274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616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6402AB-317F-4DDE-BC3D-992F815EE1D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4EA99-A77D-4DAB-B5BF-192F5CB53C8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62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D2BEB-1B6B-4B8B-8801-FE0BC752E6D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84752-6DB8-4036-BF98-07ECC06FEC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39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84340-606E-4E59-A970-1805133DCCD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116EF-D174-4C7D-BC51-6E71001669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690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27B59B-9ABA-44E1-848E-2D459C72898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90E2D-4F19-4757-8EA6-A484AD4C93E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59098-C425-410A-853A-DE3D2719E6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10909-27F4-4747-A200-07F0F59327C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8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3BBCAC-88F8-455B-A1A8-BF8E7F49E20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4E16E-72BA-4945-88F3-ECBF91D4CB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904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1A771C-EF2B-4930-920C-1D1FBEE8487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59225-FD98-4B41-A9FF-48D97CC7A2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39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57D118-7B91-4712-BA4B-031FFFDEF9A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D19D5-2780-44D4-985F-12F4E5FA5CA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3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C21628-0306-4594-9E4F-D4502503DBB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58ECE-3FDE-4915-8F4F-669F3EC27B1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96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57D118-7B91-4712-BA4B-031FFFDEF9A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D19D5-2780-44D4-985F-12F4E5FA5CA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66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B35759-A4A2-4996-8E20-2F888E60BA3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07906-3DE0-4A75-BA2F-5A31C9DFF2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450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BD3583-69D9-4105-B9D3-4A1C1A2AFEF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71566-5CFB-48B3-94DB-B84EEF2274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35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6402AB-317F-4DDE-BC3D-992F815EE1D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4EA99-A77D-4DAB-B5BF-192F5CB53C8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10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D2BEB-1B6B-4B8B-8801-FE0BC752E6D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84752-6DB8-4036-BF98-07ECC06FEC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0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84340-606E-4E59-A970-1805133DCCD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116EF-D174-4C7D-BC51-6E71001669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684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27B59B-9ABA-44E1-848E-2D459C72898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90E2D-4F19-4757-8EA6-A484AD4C93E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5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59098-C425-410A-853A-DE3D2719E6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10909-27F4-4747-A200-07F0F59327C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2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3BBCAC-88F8-455B-A1A8-BF8E7F49E20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4E16E-72BA-4945-88F3-ECBF91D4CB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202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1A771C-EF2B-4930-920C-1D1FBEE8487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59225-FD98-4B41-A9FF-48D97CC7A2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2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57D118-7B91-4712-BA4B-031FFFDEF9A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D19D5-2780-44D4-985F-12F4E5FA5CA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695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C21628-0306-4594-9E4F-D4502503DBB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58ECE-3FDE-4915-8F4F-669F3EC27B1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61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C21628-0306-4594-9E4F-D4502503DBB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58ECE-3FDE-4915-8F4F-669F3EC27B1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24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B35759-A4A2-4996-8E20-2F888E60BA3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07906-3DE0-4A75-BA2F-5A31C9DFF2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657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BD3583-69D9-4105-B9D3-4A1C1A2AFEF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71566-5CFB-48B3-94DB-B84EEF2274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91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6402AB-317F-4DDE-BC3D-992F815EE1D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4EA99-A77D-4DAB-B5BF-192F5CB53C8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1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D2BEB-1B6B-4B8B-8801-FE0BC752E6D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84752-6DB8-4036-BF98-07ECC06FEC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57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84340-606E-4E59-A970-1805133DCCD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116EF-D174-4C7D-BC51-6E71001669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8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27B59B-9ABA-44E1-848E-2D459C72898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90E2D-4F19-4757-8EA6-A484AD4C93E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077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59098-C425-410A-853A-DE3D2719E6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10909-27F4-4747-A200-07F0F59327C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36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3BBCAC-88F8-455B-A1A8-BF8E7F49E20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4E16E-72BA-4945-88F3-ECBF91D4CB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8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1A771C-EF2B-4930-920C-1D1FBEE8487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59225-FD98-4B41-A9FF-48D97CC7A2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445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B35759-A4A2-4996-8E20-2F888E60BA3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07906-3DE0-4A75-BA2F-5A31C9DFF2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35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57D118-7B91-4712-BA4B-031FFFDEF9A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D19D5-2780-44D4-985F-12F4E5FA5CA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263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C21628-0306-4594-9E4F-D4502503DBB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58ECE-3FDE-4915-8F4F-669F3EC27B1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61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B35759-A4A2-4996-8E20-2F888E60BA3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07906-3DE0-4A75-BA2F-5A31C9DFF2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45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BD3583-69D9-4105-B9D3-4A1C1A2AFEF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71566-5CFB-48B3-94DB-B84EEF2274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69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6402AB-317F-4DDE-BC3D-992F815EE1D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4EA99-A77D-4DAB-B5BF-192F5CB53C8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32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D2BEB-1B6B-4B8B-8801-FE0BC752E6D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84752-6DB8-4036-BF98-07ECC06FEC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45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84340-606E-4E59-A970-1805133DCCD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116EF-D174-4C7D-BC51-6E71001669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750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27B59B-9ABA-44E1-848E-2D459C72898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90E2D-4F19-4757-8EA6-A484AD4C93E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20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59098-C425-410A-853A-DE3D2719E6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10909-27F4-4747-A200-07F0F59327C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7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3BBCAC-88F8-455B-A1A8-BF8E7F49E20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4E16E-72BA-4945-88F3-ECBF91D4CB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7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BD3583-69D9-4105-B9D3-4A1C1A2AFEF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71566-5CFB-48B3-94DB-B84EEF2274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180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1A771C-EF2B-4930-920C-1D1FBEE8487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59225-FD98-4B41-A9FF-48D97CC7A2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218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57D118-7B91-4712-BA4B-031FFFDEF9A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D19D5-2780-44D4-985F-12F4E5FA5CA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70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C21628-0306-4594-9E4F-D4502503DBB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58ECE-3FDE-4915-8F4F-669F3EC27B1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6402AB-317F-4DDE-BC3D-992F815EE1D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4EA99-A77D-4DAB-B5BF-192F5CB53C8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56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D2BEB-1B6B-4B8B-8801-FE0BC752E6D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84752-6DB8-4036-BF98-07ECC06FEC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90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84340-606E-4E59-A970-1805133DCCD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116EF-D174-4C7D-BC51-6E71001669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549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27B59B-9ABA-44E1-848E-2D459C72898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90E2D-4F19-4757-8EA6-A484AD4C93E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4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59098-C425-410A-853A-DE3D2719E6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10909-27F4-4747-A200-07F0F59327C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2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2221-9289-4BC0-A1C3-D66494DD43F5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819C-5F87-4CC4-A25B-D67BE514A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9947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3BBCAC-88F8-455B-A1A8-BF8E7F49E20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4E16E-72BA-4945-88F3-ECBF91D4CB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767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1A771C-EF2B-4930-920C-1D1FBEE8487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59225-FD98-4B41-A9FF-48D97CC7A2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708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57D118-7B91-4712-BA4B-031FFFDEF9A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D19D5-2780-44D4-985F-12F4E5FA5CA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5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C21628-0306-4594-9E4F-D4502503DBB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58ECE-3FDE-4915-8F4F-669F3EC27B1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496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B35759-A4A2-4996-8E20-2F888E60BA3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07906-3DE0-4A75-BA2F-5A31C9DFF2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3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BD3583-69D9-4105-B9D3-4A1C1A2AFEF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71566-5CFB-48B3-94DB-B84EEF2274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238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6402AB-317F-4DDE-BC3D-992F815EE1D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4EA99-A77D-4DAB-B5BF-192F5CB53C8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211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D2BEB-1B6B-4B8B-8801-FE0BC752E6D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84752-6DB8-4036-BF98-07ECC06FEC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05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84340-606E-4E59-A970-1805133DCCD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116EF-D174-4C7D-BC51-6E71001669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591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27B59B-9ABA-44E1-848E-2D459C72898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90E2D-4F19-4757-8EA6-A484AD4C93E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74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2221-9289-4BC0-A1C3-D66494DD43F5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819C-5F87-4CC4-A25B-D67BE514A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4879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59098-C425-410A-853A-DE3D2719E6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10909-27F4-4747-A200-07F0F59327C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27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3BBCAC-88F8-455B-A1A8-BF8E7F49E20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4E16E-72BA-4945-88F3-ECBF91D4CB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149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1A771C-EF2B-4930-920C-1D1FBEE8487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59225-FD98-4B41-A9FF-48D97CC7A2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778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57D118-7B91-4712-BA4B-031FFFDEF9A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D19D5-2780-44D4-985F-12F4E5FA5CA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70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C21628-0306-4594-9E4F-D4502503DBB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58ECE-3FDE-4915-8F4F-669F3EC27B1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32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B35759-A4A2-4996-8E20-2F888E60BA3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07906-3DE0-4A75-BA2F-5A31C9DFF2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876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BD3583-69D9-4105-B9D3-4A1C1A2AFEF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71566-5CFB-48B3-94DB-B84EEF2274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76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6402AB-317F-4DDE-BC3D-992F815EE1D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4EA99-A77D-4DAB-B5BF-192F5CB53C8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08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D2BEB-1B6B-4B8B-8801-FE0BC752E6D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84752-6DB8-4036-BF98-07ECC06FEC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23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84340-606E-4E59-A970-1805133DCCD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116EF-D174-4C7D-BC51-6E71001669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396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2221-9289-4BC0-A1C3-D66494DD43F5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819C-5F87-4CC4-A25B-D67BE514A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6916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27B59B-9ABA-44E1-848E-2D459C72898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90E2D-4F19-4757-8EA6-A484AD4C93E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786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59098-C425-410A-853A-DE3D2719E6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10909-27F4-4747-A200-07F0F59327C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037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3BBCAC-88F8-455B-A1A8-BF8E7F49E20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4E16E-72BA-4945-88F3-ECBF91D4CB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84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1A771C-EF2B-4930-920C-1D1FBEE8487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59225-FD98-4B41-A9FF-48D97CC7A2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790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57D118-7B91-4712-BA4B-031FFFDEF9A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D19D5-2780-44D4-985F-12F4E5FA5CA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188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C21628-0306-4594-9E4F-D4502503DBB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58ECE-3FDE-4915-8F4F-669F3EC27B1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42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B35759-A4A2-4996-8E20-2F888E60BA3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07906-3DE0-4A75-BA2F-5A31C9DFF2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606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BD3583-69D9-4105-B9D3-4A1C1A2AFEF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71566-5CFB-48B3-94DB-B84EEF2274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868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6402AB-317F-4DDE-BC3D-992F815EE1D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4EA99-A77D-4DAB-B5BF-192F5CB53C8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435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D2BEB-1B6B-4B8B-8801-FE0BC752E6D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84752-6DB8-4036-BF98-07ECC06FEC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01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2221-9289-4BC0-A1C3-D66494DD43F5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819C-5F87-4CC4-A25B-D67BE514A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2030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84340-606E-4E59-A970-1805133DCCD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116EF-D174-4C7D-BC51-6E71001669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810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27B59B-9ABA-44E1-848E-2D459C72898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90E2D-4F19-4757-8EA6-A484AD4C93E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50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59098-C425-410A-853A-DE3D2719E6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10909-27F4-4747-A200-07F0F59327C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38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3BBCAC-88F8-455B-A1A8-BF8E7F49E20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4E16E-72BA-4945-88F3-ECBF91D4CB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90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1A771C-EF2B-4930-920C-1D1FBEE8487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59225-FD98-4B41-A9FF-48D97CC7A2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558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57D118-7B91-4712-BA4B-031FFFDEF9A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D19D5-2780-44D4-985F-12F4E5FA5CA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59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C21628-0306-4594-9E4F-D4502503DBB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58ECE-3FDE-4915-8F4F-669F3EC27B1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045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B35759-A4A2-4996-8E20-2F888E60BA3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07906-3DE0-4A75-BA2F-5A31C9DFF2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22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BD3583-69D9-4105-B9D3-4A1C1A2AFEF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71566-5CFB-48B3-94DB-B84EEF2274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099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6402AB-317F-4DDE-BC3D-992F815EE1D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4EA99-A77D-4DAB-B5BF-192F5CB53C8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4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2221-9289-4BC0-A1C3-D66494DD43F5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819C-5F87-4CC4-A25B-D67BE514A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9540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D2BEB-1B6B-4B8B-8801-FE0BC752E6D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84752-6DB8-4036-BF98-07ECC06FEC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84340-606E-4E59-A970-1805133DCCD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116EF-D174-4C7D-BC51-6E71001669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492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27B59B-9ABA-44E1-848E-2D459C72898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90E2D-4F19-4757-8EA6-A484AD4C93E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2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59098-C425-410A-853A-DE3D2719E6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10909-27F4-4747-A200-07F0F59327C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8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3BBCAC-88F8-455B-A1A8-BF8E7F49E20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4E16E-72BA-4945-88F3-ECBF91D4CB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938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1A771C-EF2B-4930-920C-1D1FBEE8487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59225-FD98-4B41-A9FF-48D97CC7A2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171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57D118-7B91-4712-BA4B-031FFFDEF9A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D19D5-2780-44D4-985F-12F4E5FA5CA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62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C21628-0306-4594-9E4F-D4502503DBB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58ECE-3FDE-4915-8F4F-669F3EC27B1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84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B35759-A4A2-4996-8E20-2F888E60BA3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07906-3DE0-4A75-BA2F-5A31C9DFF2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813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BD3583-69D9-4105-B9D3-4A1C1A2AFEF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71566-5CFB-48B3-94DB-B84EEF2274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95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2221-9289-4BC0-A1C3-D66494DD43F5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819C-5F87-4CC4-A25B-D67BE514A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7175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6402AB-317F-4DDE-BC3D-992F815EE1D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4EA99-A77D-4DAB-B5BF-192F5CB53C8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74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D2BEB-1B6B-4B8B-8801-FE0BC752E6D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84752-6DB8-4036-BF98-07ECC06FEC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76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84340-606E-4E59-A970-1805133DCCD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116EF-D174-4C7D-BC51-6E71001669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414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27B59B-9ABA-44E1-848E-2D459C72898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90E2D-4F19-4757-8EA6-A484AD4C93E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188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59098-C425-410A-853A-DE3D2719E6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10909-27F4-4747-A200-07F0F59327C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21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3BBCAC-88F8-455B-A1A8-BF8E7F49E20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4E16E-72BA-4945-88F3-ECBF91D4CB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30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1A771C-EF2B-4930-920C-1D1FBEE8487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59225-FD98-4B41-A9FF-48D97CC7A2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189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57D118-7B91-4712-BA4B-031FFFDEF9A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D19D5-2780-44D4-985F-12F4E5FA5CA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1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C21628-0306-4594-9E4F-D4502503DBB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58ECE-3FDE-4915-8F4F-669F3EC27B1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455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B35759-A4A2-4996-8E20-2F888E60BA3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07906-3DE0-4A75-BA2F-5A31C9DFF2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925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12221-9289-4BC0-A1C3-D66494DD43F5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819C-5F87-4CC4-A25B-D67BE514A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0302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BD3583-69D9-4105-B9D3-4A1C1A2AFEF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71566-5CFB-48B3-94DB-B84EEF2274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871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6402AB-317F-4DDE-BC3D-992F815EE1D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4EA99-A77D-4DAB-B5BF-192F5CB53C8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80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D2BEB-1B6B-4B8B-8801-FE0BC752E6D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84752-6DB8-4036-BF98-07ECC06FEC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88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84340-606E-4E59-A970-1805133DCCD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116EF-D174-4C7D-BC51-6E71001669A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187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27B59B-9ABA-44E1-848E-2D459C72898B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90E2D-4F19-4757-8EA6-A484AD4C93E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40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59098-C425-410A-853A-DE3D2719E6C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10909-27F4-4747-A200-07F0F59327C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31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3BBCAC-88F8-455B-A1A8-BF8E7F49E20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4E16E-72BA-4945-88F3-ECBF91D4CB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87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1A771C-EF2B-4930-920C-1D1FBEE8487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59225-FD98-4B41-A9FF-48D97CC7A2C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966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57D118-7B91-4712-BA4B-031FFFDEF9A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D19D5-2780-44D4-985F-12F4E5FA5CA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75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C21628-0306-4594-9E4F-D4502503DBB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58ECE-3FDE-4915-8F4F-669F3EC27B1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82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12221-9289-4BC0-A1C3-D66494DD43F5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2819C-5F87-4CC4-A25B-D67BE514A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78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02F469-1F14-4A30-9DBA-71A6F611719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E7B588-8C40-48FE-AC20-5D670BA8238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44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02F469-1F14-4A30-9DBA-71A6F611719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E7B588-8C40-48FE-AC20-5D670BA8238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03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02F469-1F14-4A30-9DBA-71A6F611719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E7B588-8C40-48FE-AC20-5D670BA8238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34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02F469-1F14-4A30-9DBA-71A6F611719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E7B588-8C40-48FE-AC20-5D670BA8238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20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02F469-1F14-4A30-9DBA-71A6F611719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E7B588-8C40-48FE-AC20-5D670BA8238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88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02F469-1F14-4A30-9DBA-71A6F611719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E7B588-8C40-48FE-AC20-5D670BA8238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12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02F469-1F14-4A30-9DBA-71A6F611719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E7B588-8C40-48FE-AC20-5D670BA8238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57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02F469-1F14-4A30-9DBA-71A6F611719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E7B588-8C40-48FE-AC20-5D670BA8238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48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02F469-1F14-4A30-9DBA-71A6F611719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E7B588-8C40-48FE-AC20-5D670BA8238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06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02F469-1F14-4A30-9DBA-71A6F611719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E7B588-8C40-48FE-AC20-5D670BA8238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95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02F469-1F14-4A30-9DBA-71A6F611719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E7B588-8C40-48FE-AC20-5D670BA8238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58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02F469-1F14-4A30-9DBA-71A6F611719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E7B588-8C40-48FE-AC20-5D670BA8238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84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02F469-1F14-4A30-9DBA-71A6F611719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E7B588-8C40-48FE-AC20-5D670BA8238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62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02F469-1F14-4A30-9DBA-71A6F611719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E7B588-8C40-48FE-AC20-5D670BA8238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3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02F469-1F14-4A30-9DBA-71A6F611719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E7B588-8C40-48FE-AC20-5D670BA8238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7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02F469-1F14-4A30-9DBA-71A6F611719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E7B588-8C40-48FE-AC20-5D670BA8238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06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02F469-1F14-4A30-9DBA-71A6F611719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E7B588-8C40-48FE-AC20-5D670BA8238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2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02F469-1F14-4A30-9DBA-71A6F611719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E7B588-8C40-48FE-AC20-5D670BA8238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02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02F469-1F14-4A30-9DBA-71A6F611719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E7B588-8C40-48FE-AC20-5D670BA8238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36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02F469-1F14-4A30-9DBA-71A6F611719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E7B588-8C40-48FE-AC20-5D670BA8238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53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02F469-1F14-4A30-9DBA-71A6F611719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E7B588-8C40-48FE-AC20-5D670BA8238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41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1665_journal_des_scavans_title.jpg?uselang=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611188" y="1268413"/>
            <a:ext cx="80645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Научная статья </a:t>
            </a:r>
          </a:p>
          <a:p>
            <a:pPr algn="ctr" eaLnBrk="0" hangingPunct="0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Технология подготовки 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оформления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Зав.кафедрой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организации </a:t>
            </a:r>
          </a:p>
          <a:p>
            <a:pPr algn="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биомедицинских исследований, </a:t>
            </a:r>
          </a:p>
          <a:p>
            <a:pPr algn="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д.м.н., профессор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Эттингер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А.П.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45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81686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МОЛОДОЙ АВТОР, НАШ С ВАМИ УЧЕНИК В НАЧАЛЕ 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СВОЕГО ПУБЛИКАЦИОННОГО ПУТИ НУЖДАЕТСЯ В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РУКОВОДСТВЕ И ПОМОЩИ , ЧТО БЫ ОН НЕ ГОВОРИЛ .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ДЛЯ ЭТОГО СУЩЕСТВУЮТ НЕКОТОРЫЕ РЕПЕРНЫЕ МОМЕНТЫ,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КОТОРЫЕ БЫВАЮТ ВЕСЬМА ПОЛЕЗНЫ ДЛЯ СТАРТА.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ПРЕЖДЕ ВСЕГО СЛЕДУЕТ АКЦЕНТИРОВАТЬ ВНИМАНИЕ 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НА ВНУШЕНИЕ УВЕРЕННОСТИ В СВОИХ СИЛАХ, ПРИ ЭТОМ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НЕБЕСПОЛЕЗНО ВСПОМНИТЬ СВОЙ ПУБЛИКАЦИОННЫЙ ПУТЬ.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90941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124744"/>
            <a:ext cx="781496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ТЕХНОЛОГИЧЕСКИ ЦЕЛЕСООБРАЗНО ИСПОЛЬЗОВАТЬ 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ЭЛЕМЕНТЫ  ПУБЛИКАЦИОННОГО СТИЛЯ 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ПРИ ПЛАНИРОВАНИИ 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И ВЫПОЛНЕНИИ ИССЛЕДОВАНИЙ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0534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92899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преодолеть 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психологический барьер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который возникает вследствие убеждённости начинающих исследователей в том, что то, что, у них выходит с трудом, у других получается очень легко и непринуждённо. В действительности, процесс написания научных работ представляет собой проблему даже для опытных исследователей. Как только вы преодолеете психологический барьер, вы увидите, что написание статей – это очень увлекательный процесс.</a:t>
            </a:r>
          </a:p>
        </p:txBody>
      </p:sp>
    </p:spTree>
    <p:extLst>
      <p:ext uri="{BB962C8B-B14F-4D97-AF65-F5344CB8AC3E}">
        <p14:creationId xmlns:p14="http://schemas.microsoft.com/office/powerpoint/2010/main" val="2458207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624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Когда начинать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?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самом деле, не существует такого благоприятного момента, когда можно с уверенностью сказать, что можно приступить к написанию. Написание научной работы – это непрерывный процесс, состоящий из нескольких этапов. Поскольку навык написания научных работ не является врождённым, трудно переоценить необходимость начинать писать как можно раньше. Процесс написания работы и проведение исследования должны идти параллельно.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представление о публикационном стиле планирования 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выполнения и документирования результатов научно-исследовательских проектов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082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836712"/>
            <a:ext cx="90011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 ранних этапах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можно подготовить следующее: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несколько абзацев, которые содержат заметки, сделанные в процессе активного чтения;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аналитические данные;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обзор литературы;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изложение исследуемой проблемы;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заявка на исследование (например, для получения финансирования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разрешение на использование лабораторных животных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688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063" y="116632"/>
            <a:ext cx="88569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Будьте увереннее. 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Неопытные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авторы научных работ часто испытывают смущение, которое не позволяет найти им свою, авторскую интонацию. Так, например, это выражается в постоянном использовании таких слов, как “возможно”, “вероятно”,  “по всей видимости”. Вместе с тем, если вы действительно в чём-то не уверены, то вы не должны использовать это в своей работе.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050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191" y="548680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Пишите для читателя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процессе написания научной работы всегда помните, для кого вы её пишите. С одной стороны, работа должна быть написана понятно, с другой – вы не должны делать скидку на ленивого читателя и прояснять те места, которые требуют от читателя интеллектуальной работы.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61192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НЕ ВСЕ, НО НАИБОЛЕЕ   ВАЖНЫЕ, НА НАШ ВЗГЛЯД, 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АКЦЕНТЫ В МЕЖДУНАРОДНОЙ СИСТЕМЕ </a:t>
            </a:r>
          </a:p>
          <a:p>
            <a:pPr algn="ctr"/>
            <a:endParaRPr lang="ru-RU" sz="2400" dirty="0"/>
          </a:p>
          <a:p>
            <a:pPr algn="ctr"/>
            <a:r>
              <a:rPr lang="en-US" sz="2400" dirty="0" smtClean="0"/>
              <a:t>MEDICAL WRITING </a:t>
            </a:r>
            <a:r>
              <a:rPr lang="ru-RU" sz="2400" dirty="0" smtClean="0"/>
              <a:t>, МЕДИЦИНСКОГО ПРАВОПИСАНИЯ, 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КОТОРЫЕ ЗАСЛУЖИВАЮТ ВНИМАНИЯ:</a:t>
            </a:r>
            <a:endParaRPr lang="ru-RU" sz="2400" dirty="0"/>
          </a:p>
          <a:p>
            <a:pPr algn="ctr"/>
            <a:r>
              <a:rPr lang="ru-RU" sz="2400" dirty="0" smtClean="0"/>
              <a:t>-всё должно быть направлено на то , и подчинено тому , чтобы статью заметили, прочитали , и, как максимум, на неё сослались;</a:t>
            </a:r>
          </a:p>
          <a:p>
            <a:pPr marL="342900" indent="-342900" algn="ctr">
              <a:buFontTx/>
              <a:buChar char="-"/>
            </a:pPr>
            <a:r>
              <a:rPr lang="ru-RU" sz="2400" dirty="0" smtClean="0"/>
              <a:t>все исследованные случаи должны быть отражены , поэтому неприемлемы неопределенности : большинство, в основном…</a:t>
            </a:r>
          </a:p>
          <a:p>
            <a:pPr marL="342900" indent="-342900" algn="ctr">
              <a:buFontTx/>
              <a:buChar char="-"/>
            </a:pPr>
            <a:r>
              <a:rPr lang="ru-RU" sz="2400" dirty="0" smtClean="0"/>
              <a:t>неприемлема небрежность – ( сноски соответствуют ссылкам, все таблицы и рисунки отражены в тексте)</a:t>
            </a:r>
          </a:p>
          <a:p>
            <a:pPr marL="342900" indent="-342900" algn="ctr">
              <a:buFontTx/>
              <a:buChar char="-"/>
            </a:pPr>
            <a:r>
              <a:rPr lang="ru-RU" sz="2400" dirty="0" smtClean="0"/>
              <a:t>никакой эмоциональности ( наша </a:t>
            </a:r>
            <a:r>
              <a:rPr lang="ru-RU" sz="2400" b="1" dirty="0" smtClean="0"/>
              <a:t>уникальная</a:t>
            </a:r>
            <a:r>
              <a:rPr lang="ru-RU" sz="2400" dirty="0" smtClean="0"/>
              <a:t> методика, наблюдали </a:t>
            </a:r>
            <a:r>
              <a:rPr lang="ru-RU" sz="2400" b="1" dirty="0" smtClean="0"/>
              <a:t>только</a:t>
            </a:r>
            <a:r>
              <a:rPr lang="ru-RU" sz="2400" dirty="0" smtClean="0"/>
              <a:t> ..осложнений, в нашей </a:t>
            </a:r>
            <a:r>
              <a:rPr lang="ru-RU" sz="2400" b="1" dirty="0" smtClean="0"/>
              <a:t>крупной</a:t>
            </a:r>
            <a:r>
              <a:rPr lang="ru-RU" sz="2400" dirty="0" smtClean="0"/>
              <a:t> клинике, 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05238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ПРИМЕНЕНИЕ ПРИ НАПИСАНИИ СТАТЕЙ  СЕТЕВЫХ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 ПОМОЩНИКОВ И ИСПОЛЬЗОВАНИЕ ЧЕК- ЛИСТОВ</a:t>
            </a:r>
          </a:p>
          <a:p>
            <a:pPr algn="ctr"/>
            <a:endParaRPr lang="ru-RU" sz="2400" dirty="0"/>
          </a:p>
          <a:p>
            <a:pPr marL="342900" indent="-342900" algn="ctr">
              <a:buFontTx/>
              <a:buChar char="-"/>
            </a:pPr>
            <a:r>
              <a:rPr lang="ru-RU" sz="2400" dirty="0" smtClean="0"/>
              <a:t>ПРОГРЕССИВННАЯ И ПЕРСПЕКТИВНАЯ ТЕНДЕНЦИЯ , А НЕ </a:t>
            </a:r>
          </a:p>
          <a:p>
            <a:pPr marL="342900" indent="-342900" algn="ctr">
              <a:buFontTx/>
              <a:buChar char="-"/>
            </a:pPr>
            <a:endParaRPr lang="ru-RU" sz="2400" dirty="0"/>
          </a:p>
          <a:p>
            <a:pPr algn="ctr"/>
            <a:r>
              <a:rPr lang="ru-RU" sz="2400" dirty="0" smtClean="0"/>
              <a:t> УДЕЛ ТОЛЬКО НАЧИНАЮЩИХ .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ЭТИ ТЕХНОЛОГИИ НИСКОЛЬКО НЕ СКОВЫВАЮТ ТВОРЧЕСКИЕ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УСТРЕМЛЕНИЯ АВТОРА ( ЕСЛИ ОНИ ЕСТЬ)   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В ЦЕЛОМ УСТОЙЧИВЫМ ТРЕНДОМ ЯВЛЯЕТСЯ 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ВСЁ БОЛЬШАЯ УНИФИКАЦИЯ  СТИЛЯ И ФОРМЫ НАУЧНЫХ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СТАТЕЙ, ДЛЯ ВЫАЖЕНИЯ ИНДИВИДУАЛЬНОСТИ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567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835026" y="1196752"/>
            <a:ext cx="776763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Собственно текст статьи складывается из четко определенных разделов, следующих в принятом порядке.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Эти разделы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обязательно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присутствуют в каждой статье,  как отечественной, так и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зарубежной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Размещение 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материалов 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 в том разделе не оригинальность, а ошибка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47664" y="260648"/>
            <a:ext cx="651192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ТЕКСТ СТАТЬИ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701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675712"/>
              </p:ext>
            </p:extLst>
          </p:nvPr>
        </p:nvGraphicFramePr>
        <p:xfrm>
          <a:off x="611560" y="188639"/>
          <a:ext cx="8208911" cy="6481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3600"/>
                <a:gridCol w="2760885"/>
                <a:gridCol w="2184426"/>
              </a:tblGrid>
              <a:tr h="3851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Мотивирующий фактор занятий научной работой по условным  группам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Отечественные  особенности реализации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Необходимые действия и условия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143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Профессиональная деятельность преподавателя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Обязательные требования для продления пребывания на  работе, атмосфера в конкретном кафедральном коллективе, возможность карьерного роста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Статьи, диссертация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095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Профессиональная деятельность научного сотрудника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Выполнение обязательных требований, карьерный рост, конкуренция в коллективе, интерес и привычка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Статьи, язык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095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Выполнение квалификационной работы (диссертации ) для карьерного роста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Продолжительность ( 2-3) года интенсивной работы, неочевидные материальные выгоды,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Статьи, язык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143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Создание научного багажа для  переезда на постоянное место работы и , соответственно, жительства ,в развитые и стабильные страны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Необходимость правильного позиционирования в отечественном коллективе, осознанное решение, знакомство с ситуацией на местах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Статьи, язык, международные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выступления , поддержка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143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Познавательный интерес (изобретательство, инновационные устремления)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Необходимость подчинения своих устремлений и соотнесение их с коллективными устремлениями, поиск коллектива под себя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Нахождение в научном коллективе, статьи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5238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Участие в коммерческих проектах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Понимание вторичности  и в основном материальной  составляющей таких работ за исключением редких пока ситуаций когда коммерческий проект имеет или стараниями руководителя и исполнителей получает научную направленность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Статьи, умение легко оформлять результаты своей работы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095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Создание персонального и коллективного имиджа  в медицинской практике (коммерческая медицина)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Возможность идти на определенные затраты, заведомо превышающие ближайшую выгоду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Статьи, диссертации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004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Documents and Settings\oett\Мои документы\Мои документы\Publications\публикации сканы 2009 и далее\2010\Бюлл №4 2010\Бюлл №4 2010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5175"/>
            <a:ext cx="3024188" cy="594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/>
          <p:cNvSpPr/>
          <p:nvPr/>
        </p:nvSpPr>
        <p:spPr>
          <a:xfrm rot="9014085">
            <a:off x="3044825" y="1138238"/>
            <a:ext cx="977900" cy="196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0180" name="TextBox 5"/>
          <p:cNvSpPr txBox="1">
            <a:spLocks noChangeArrowheads="1"/>
          </p:cNvSpPr>
          <p:nvPr/>
        </p:nvSpPr>
        <p:spPr bwMode="auto">
          <a:xfrm>
            <a:off x="4067175" y="765175"/>
            <a:ext cx="47767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Рубрика ( определяется редакцией,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но согласовывается с авторами)</a:t>
            </a:r>
          </a:p>
        </p:txBody>
      </p:sp>
      <p:sp>
        <p:nvSpPr>
          <p:cNvPr id="7" name="Стрелка вправо 6"/>
          <p:cNvSpPr/>
          <p:nvPr/>
        </p:nvSpPr>
        <p:spPr>
          <a:xfrm rot="9014085">
            <a:off x="2611438" y="1785938"/>
            <a:ext cx="979487" cy="196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0182" name="TextBox 7"/>
          <p:cNvSpPr txBox="1">
            <a:spLocks noChangeArrowheads="1"/>
          </p:cNvSpPr>
          <p:nvPr/>
        </p:nvSpPr>
        <p:spPr bwMode="auto">
          <a:xfrm>
            <a:off x="3708400" y="1484313"/>
            <a:ext cx="1976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Название статьи</a:t>
            </a:r>
          </a:p>
        </p:txBody>
      </p:sp>
      <p:sp>
        <p:nvSpPr>
          <p:cNvPr id="9" name="Стрелка вправо 8"/>
          <p:cNvSpPr/>
          <p:nvPr/>
        </p:nvSpPr>
        <p:spPr>
          <a:xfrm rot="10800000">
            <a:off x="1835150" y="2349500"/>
            <a:ext cx="979488" cy="1952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0184" name="TextBox 9"/>
          <p:cNvSpPr txBox="1">
            <a:spLocks noChangeArrowheads="1"/>
          </p:cNvSpPr>
          <p:nvPr/>
        </p:nvSpPr>
        <p:spPr bwMode="auto">
          <a:xfrm>
            <a:off x="3132138" y="2174875"/>
            <a:ext cx="982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Авторы</a:t>
            </a:r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3132138" y="2708275"/>
            <a:ext cx="977900" cy="196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0186" name="TextBox 12"/>
          <p:cNvSpPr txBox="1">
            <a:spLocks noChangeArrowheads="1"/>
          </p:cNvSpPr>
          <p:nvPr/>
        </p:nvSpPr>
        <p:spPr bwMode="auto">
          <a:xfrm>
            <a:off x="4211638" y="2636838"/>
            <a:ext cx="4632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Учреждение, предприятие ( указывать все , где работают соавторы)</a:t>
            </a:r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2987675" y="3500438"/>
            <a:ext cx="977900" cy="196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0188" name="TextBox 14"/>
          <p:cNvSpPr txBox="1">
            <a:spLocks noChangeArrowheads="1"/>
          </p:cNvSpPr>
          <p:nvPr/>
        </p:nvSpPr>
        <p:spPr bwMode="auto">
          <a:xfrm>
            <a:off x="4211638" y="3429000"/>
            <a:ext cx="3324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Абстракт, аннотация, резюме</a:t>
            </a:r>
          </a:p>
        </p:txBody>
      </p:sp>
      <p:sp>
        <p:nvSpPr>
          <p:cNvPr id="16" name="Стрелка вправо 15"/>
          <p:cNvSpPr/>
          <p:nvPr/>
        </p:nvSpPr>
        <p:spPr>
          <a:xfrm rot="10800000">
            <a:off x="3276600" y="4508500"/>
            <a:ext cx="977900" cy="196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0190" name="TextBox 16"/>
          <p:cNvSpPr txBox="1">
            <a:spLocks noChangeArrowheads="1"/>
          </p:cNvSpPr>
          <p:nvPr/>
        </p:nvSpPr>
        <p:spPr bwMode="auto">
          <a:xfrm>
            <a:off x="4067175" y="3860800"/>
            <a:ext cx="1982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Ключевые слова</a:t>
            </a:r>
          </a:p>
        </p:txBody>
      </p:sp>
      <p:sp>
        <p:nvSpPr>
          <p:cNvPr id="18" name="Овал 17"/>
          <p:cNvSpPr/>
          <p:nvPr/>
        </p:nvSpPr>
        <p:spPr>
          <a:xfrm>
            <a:off x="-107950" y="4076700"/>
            <a:ext cx="3348038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0192" name="TextBox 18"/>
          <p:cNvSpPr txBox="1">
            <a:spLocks noChangeArrowheads="1"/>
          </p:cNvSpPr>
          <p:nvPr/>
        </p:nvSpPr>
        <p:spPr bwMode="auto">
          <a:xfrm>
            <a:off x="4356100" y="4437063"/>
            <a:ext cx="1230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Введение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1187450" y="4941888"/>
            <a:ext cx="1871663" cy="15113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10800000">
            <a:off x="3203575" y="5589588"/>
            <a:ext cx="977900" cy="196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0195" name="TextBox 21"/>
          <p:cNvSpPr txBox="1">
            <a:spLocks noChangeArrowheads="1"/>
          </p:cNvSpPr>
          <p:nvPr/>
        </p:nvSpPr>
        <p:spPr bwMode="auto">
          <a:xfrm>
            <a:off x="4356100" y="5516563"/>
            <a:ext cx="3890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Материал и методы исследования</a:t>
            </a:r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2916238" y="3933825"/>
            <a:ext cx="977900" cy="1952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0197" name="TextBox 1"/>
          <p:cNvSpPr txBox="1">
            <a:spLocks noChangeArrowheads="1"/>
          </p:cNvSpPr>
          <p:nvPr/>
        </p:nvSpPr>
        <p:spPr bwMode="auto">
          <a:xfrm>
            <a:off x="2719388" y="187325"/>
            <a:ext cx="3525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black"/>
                </a:solidFill>
                <a:latin typeface="Arial" pitchFamily="34" charset="0"/>
              </a:rPr>
              <a:t>РАЗДЕЛЫ НАУЧНОЙ СТАТЬИ</a:t>
            </a:r>
          </a:p>
        </p:txBody>
      </p:sp>
    </p:spTree>
    <p:extLst>
      <p:ext uri="{BB962C8B-B14F-4D97-AF65-F5344CB8AC3E}">
        <p14:creationId xmlns:p14="http://schemas.microsoft.com/office/powerpoint/2010/main" val="69079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2"/>
          <p:cNvSpPr txBox="1">
            <a:spLocks noChangeArrowheads="1"/>
          </p:cNvSpPr>
          <p:nvPr/>
        </p:nvSpPr>
        <p:spPr bwMode="auto">
          <a:xfrm>
            <a:off x="288491" y="404664"/>
            <a:ext cx="8569325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ctr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НАЗВАНИЕ СТАТЬИ </a:t>
            </a: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весьма важный и ответственный момент.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fontAlgn="base" hangingPunct="1">
              <a:spcBef>
                <a:spcPts val="120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Кроме избитых истин типа:  «Как назовешь, так и поплывет», название требует пристального  внимания, потому, что это основное, а может быть и единственное, что прочтет читатель.</a:t>
            </a:r>
          </a:p>
          <a:p>
            <a:pPr eaLnBrk="1" fontAlgn="base" hangingPunct="1">
              <a:spcBef>
                <a:spcPts val="120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Название должно помочь статье найти своего читателя. </a:t>
            </a:r>
            <a:r>
              <a:rPr lang="ru-RU" sz="20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ЭТО ЦЕЛЬ ПУБЛИКАЦИИ!</a:t>
            </a:r>
          </a:p>
          <a:p>
            <a:pPr eaLnBrk="1" fontAlgn="base" hangingPunct="1">
              <a:spcBef>
                <a:spcPts val="120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 современного читателя мало времени, поэтому путь к цели должен быть облегчен.</a:t>
            </a:r>
          </a:p>
          <a:p>
            <a:pPr eaLnBrk="1" fontAlgn="base" hangingPunct="1">
              <a:spcBef>
                <a:spcPts val="120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Для этого:</a:t>
            </a:r>
          </a:p>
          <a:p>
            <a:pPr marL="342900" indent="-34290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Название должно полностью соответствовать содержанию, чтобы по прочтении статья не вызывала недоумения и раздражения из-за несоответствия ожиданиям.</a:t>
            </a:r>
          </a:p>
          <a:p>
            <a:pPr marL="342900" indent="-34290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Название  должно быть оптимально кратким , состоять , как правило, из одного предложения.</a:t>
            </a:r>
          </a:p>
        </p:txBody>
      </p:sp>
    </p:spTree>
    <p:extLst>
      <p:ext uri="{BB962C8B-B14F-4D97-AF65-F5344CB8AC3E}">
        <p14:creationId xmlns:p14="http://schemas.microsoft.com/office/powerpoint/2010/main" val="51183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Прямоугольник 1"/>
          <p:cNvSpPr>
            <a:spLocks noChangeArrowheads="1"/>
          </p:cNvSpPr>
          <p:nvPr/>
        </p:nvSpPr>
        <p:spPr bwMode="auto">
          <a:xfrm>
            <a:off x="384175" y="549275"/>
            <a:ext cx="8615363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названии так или иначе должен угадываться результат, а не обозначаться процесс (исследование .., определение…) кроме чисто методических, где это допустимо и необходимо.</a:t>
            </a:r>
          </a:p>
          <a:p>
            <a:pPr marL="285750" indent="-285750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 следует пытаться в названии отразить все содержание, достаточно отразить  основной смысл</a:t>
            </a:r>
          </a:p>
          <a:p>
            <a:pPr marL="285750" indent="-285750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Ни в коем случае не следует формулировать название,  как головоломку, вряд ли  выигрышна форма в виде вопроса. Поменьше оригинальничания.</a:t>
            </a:r>
          </a:p>
          <a:p>
            <a:pPr marL="285750" indent="-285750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Крайне нежелательны предложения, требующие для построения двоеточий и точек с запятой , также не приветствуются кавычки, термины латиницей, скобки, аббревиатуры и любой профессиональный жаргон, чем грешат не только врачи.</a:t>
            </a:r>
          </a:p>
          <a:p>
            <a:pPr marL="285750" indent="-285750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Анахронизмом является использование некогда ходовых формулировок : «К вопросу …», «О…», «По поводу…» и некоторых  других, хотя их применяли великие Авиценна и Гиппократ с Везалием.</a:t>
            </a:r>
          </a:p>
        </p:txBody>
      </p:sp>
    </p:spTree>
    <p:extLst>
      <p:ext uri="{BB962C8B-B14F-4D97-AF65-F5344CB8AC3E}">
        <p14:creationId xmlns:p14="http://schemas.microsoft.com/office/powerpoint/2010/main" val="2787797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209550" y="1196975"/>
            <a:ext cx="84963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Авторы 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перечисляются  с написанием инициалов, как правило, предшествующих фамилии, </a:t>
            </a: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через запятую . При этом написание фамилий должно быть тщательно выверено именно в транскрипции языка, на котором  написана статья , чаще всего это язык журнала.</a:t>
            </a:r>
          </a:p>
          <a:p>
            <a:pPr marL="342900" indent="-342900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Авторы в аннотации на иностранном ( чаще всего английском ) языке должны отнестись к написанию фамилии особенно внимательно и следить за этим при переводе в редакции, который может быть сделан без участия автора. Достаточно просто обратить на это внимание редактора или члена авторского коллектива,  являющегося контактным  лицом.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198501"/>
            <a:ext cx="61309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prstClr val="black"/>
                </a:solidFill>
                <a:latin typeface="Arial" pitchFamily="34" charset="0"/>
              </a:rPr>
              <a:t>НАПИСАНИЕ АВТОРОВ</a:t>
            </a:r>
          </a:p>
        </p:txBody>
      </p:sp>
    </p:spTree>
    <p:extLst>
      <p:ext uri="{BB962C8B-B14F-4D97-AF65-F5344CB8AC3E}">
        <p14:creationId xmlns:p14="http://schemas.microsoft.com/office/powerpoint/2010/main" val="174291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1"/>
          <p:cNvSpPr txBox="1">
            <a:spLocks noChangeArrowheads="1"/>
          </p:cNvSpPr>
          <p:nvPr/>
        </p:nvSpPr>
        <p:spPr bwMode="auto">
          <a:xfrm>
            <a:off x="323850" y="1125538"/>
            <a:ext cx="8569325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ЭТО  Учреждения,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где трудятся авторы публикации. </a:t>
            </a:r>
          </a:p>
          <a:p>
            <a:pPr marL="342900" indent="-34290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Иногда это подразделения крупных клиник, или институтов и университетов. 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Как правило, приводятся полные названия, но в формулировках, достаточных для идентификации учреждения, а не полных, которые бывают избыточно объемны. 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здесь использование аббревиатур должно быть разумным.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настоящий момент процесс значительно облегчен специальным сервисом в </a:t>
            </a:r>
            <a:r>
              <a:rPr lang="en-US" sz="2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Web of Science</a:t>
            </a:r>
            <a:r>
              <a:rPr lang="ru-RU" sz="2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где соответствующие наименования уже имеются </a:t>
            </a:r>
            <a:r>
              <a:rPr lang="ru-RU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просто в базе.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в правильном для учета виде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79712" y="178167"/>
            <a:ext cx="4816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</a:rPr>
              <a:t>АФФИЛИАЦИЯ АВТОРОВ </a:t>
            </a:r>
          </a:p>
        </p:txBody>
      </p:sp>
    </p:spTree>
    <p:extLst>
      <p:ext uri="{BB962C8B-B14F-4D97-AF65-F5344CB8AC3E}">
        <p14:creationId xmlns:p14="http://schemas.microsoft.com/office/powerpoint/2010/main" val="410692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Прямоугольник 1"/>
          <p:cNvSpPr>
            <a:spLocks noChangeArrowheads="1"/>
          </p:cNvSpPr>
          <p:nvPr/>
        </p:nvSpPr>
        <p:spPr bwMode="auto">
          <a:xfrm>
            <a:off x="0" y="6350"/>
            <a:ext cx="9144000" cy="880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Arial" charset="0"/>
              </a:rPr>
              <a:t>                       </a:t>
            </a:r>
            <a:r>
              <a:rPr lang="ru-RU" sz="2400" b="1" dirty="0">
                <a:solidFill>
                  <a:prstClr val="black"/>
                </a:solidFill>
                <a:latin typeface="Arial" charset="0"/>
              </a:rPr>
              <a:t>АФФИЛИАЦИЯ АВТОРОВ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</a:rPr>
              <a:t>Привязка учреждения к конкретным персонажам авторского коллектива  делается  таким же цифровым или символическим  обозначением, которым снабжены  соответствующие фамилии авторов.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>
              <a:solidFill>
                <a:prstClr val="black"/>
              </a:solidFill>
              <a:latin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</a:rPr>
              <a:t>Учреждения располагаются в порядке, соответствующем вкладу в реализацию публикуемой работы.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>
              <a:solidFill>
                <a:prstClr val="black"/>
              </a:solidFill>
              <a:latin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</a:rPr>
              <a:t>Приводятся сведения о спонсорской или </a:t>
            </a:r>
            <a:r>
              <a:rPr lang="ru-RU" sz="2000" dirty="0" err="1">
                <a:solidFill>
                  <a:prstClr val="black"/>
                </a:solidFill>
                <a:latin typeface="Arial" charset="0"/>
              </a:rPr>
              <a:t>грантовой</a:t>
            </a:r>
            <a:r>
              <a:rPr lang="ru-RU" sz="2000" dirty="0">
                <a:solidFill>
                  <a:prstClr val="black"/>
                </a:solidFill>
                <a:latin typeface="Arial" charset="0"/>
              </a:rPr>
              <a:t>  поддержке публикуемого исследования, иногда эти сведения даются в специальной сноске на нижних  полях первой страницы. Об этом не следует забывать, в противном случае  личные потери могут быть значительными.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0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</a:rPr>
              <a:t>    СТОЛЬ МНОГО ВНИМАНИЯ ЭТОМУ РАЗДЕЛУ УДЕЛЕНО В СООТВЕТСТВИИ  С ЦЕНОЙ НЕТОЧНОСТИ . В НЕКОТОРЫХ СЛУЧАЯХ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</a:rPr>
              <a:t>        ОНА ВЕСЬМА ЗНАЧИТЕЛЬНА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177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Прямоугольник 1"/>
          <p:cNvSpPr>
            <a:spLocks noChangeArrowheads="1"/>
          </p:cNvSpPr>
          <p:nvPr/>
        </p:nvSpPr>
        <p:spPr bwMode="auto">
          <a:xfrm>
            <a:off x="-50800" y="-3175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</a:rPr>
              <a:t>                РЕАЛЬНЫЙ ПРИМЕР УКАЗАНИЯ АВТОРОВ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</a:rPr>
              <a:t>Michelis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</a:rPr>
              <a:t>FV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</a:rPr>
              <a:t>Atenafu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 EG2,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</a:rPr>
              <a:t>Couban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 S3, Frazer J3,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</a:rPr>
              <a:t>Shivakumar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 S3,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</a:rPr>
              <a:t>Hogge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 DE4,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</a:rPr>
              <a:t>Toze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 CL4,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</a:rPr>
              <a:t>Rajkhan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 W4, Kim HJ5, Daly A6,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</a:rPr>
              <a:t>Slaby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 J6,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B0F0"/>
                </a:solidFill>
                <a:latin typeface="Arial" pitchFamily="34" charset="0"/>
              </a:rPr>
              <a:t>1</a:t>
            </a:r>
            <a:r>
              <a:rPr lang="en-US" sz="2400" dirty="0">
                <a:solidFill>
                  <a:srgbClr val="D092A7">
                    <a:lumMod val="50000"/>
                  </a:srgbClr>
                </a:solidFill>
                <a:latin typeface="Arial" pitchFamily="34" charset="0"/>
              </a:rPr>
              <a:t>Allogeneic Blood and Marrow Transplant Program, Princess Margaret Cancer Centre, University Health Network, Toronto, ON, Canada.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2Department of Biostatistics, Princess Margaret Cancer Centre, University Health Network, Toronto, ON, Canada.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3Queen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</a:rPr>
              <a:t>Elizaberth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 II Health Sciences Centre and Dalhousie University, Halifax, NS, Canada.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4Leukemia/BMT Program of British Columbia, Vancouver General Hospital, BC Cancer Agency, University of British Columbia, Vancouver, BC, Canada.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5Department of Hematology, Catholic BMT Center, College of Medicine, The Catholic University of Korea, Seoul, South Korea.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6Departments of Medicine and Oncology, Foothills Hospital and Tom Baker Cancer Centre, Calgary, AB, Canada.</a:t>
            </a:r>
          </a:p>
        </p:txBody>
      </p:sp>
    </p:spTree>
    <p:extLst>
      <p:ext uri="{BB962C8B-B14F-4D97-AF65-F5344CB8AC3E}">
        <p14:creationId xmlns:p14="http://schemas.microsoft.com/office/powerpoint/2010/main" val="4151660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1"/>
          <p:cNvSpPr txBox="1">
            <a:spLocks noChangeArrowheads="1"/>
          </p:cNvSpPr>
          <p:nvPr/>
        </p:nvSpPr>
        <p:spPr bwMode="auto">
          <a:xfrm>
            <a:off x="276225" y="188913"/>
            <a:ext cx="8569325" cy="895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АННОТАЦИЯ, АБСТРАКТ, РЕЗЮМЕ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 это обозначения  краткого содержания статьи и вообще любой публикации.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Основная задача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привлечь адресного читателя, то есть следующее после названия, что читатель должен прочитать а автомат правильно рассортировать.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ряде случаев  объем абстракта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ограничен количеством знаков.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Следует  помнить,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  знаками считаются и пробелы,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 ограничение объема производится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автоматически.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Там, где требования не предъявляются, оптимально самоограничение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объема  на 0,5 страницы 12 размером через 1 интервал. Это сложно, но гораздо более рационально, чем исправлять раздел по указаниям редакции.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2420938"/>
            <a:ext cx="331311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8585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solidFill>
                  <a:prstClr val="black"/>
                </a:solidFill>
                <a:latin typeface="Arial" pitchFamily="34" charset="0"/>
              </a:rPr>
              <a:t>                                        АБСТРАКТ</a:t>
            </a:r>
            <a:endParaRPr lang="ru-RU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>
                <a:solidFill>
                  <a:prstClr val="black"/>
                </a:solidFill>
                <a:latin typeface="Arial" pitchFamily="34" charset="0"/>
              </a:rPr>
              <a:t>Наряду с краткостью, раздел должен быть насыщенным и информативным, одновременно   как бы приглашать ознакомиться с полным текстом статьи.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>
                <a:solidFill>
                  <a:prstClr val="black"/>
                </a:solidFill>
                <a:latin typeface="Arial" pitchFamily="34" charset="0"/>
              </a:rPr>
              <a:t>Места  мало, поэтому введений, обоснований и дискуссий в этом разделе  не помещают. Примерный алгоритм ( схема ) , не более 2 предложений  на пункт: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>
                <a:solidFill>
                  <a:prstClr val="black"/>
                </a:solidFill>
                <a:latin typeface="Arial" pitchFamily="34" charset="0"/>
              </a:rPr>
              <a:t>1- </a:t>
            </a:r>
            <a:r>
              <a:rPr lang="ru-RU" sz="2000" b="1">
                <a:solidFill>
                  <a:prstClr val="black"/>
                </a:solidFill>
                <a:latin typeface="Arial" pitchFamily="34" charset="0"/>
              </a:rPr>
              <a:t>О чем статья</a:t>
            </a:r>
            <a:r>
              <a:rPr lang="ru-RU" sz="2000">
                <a:solidFill>
                  <a:prstClr val="black"/>
                </a:solidFill>
                <a:latin typeface="Arial" pitchFamily="34" charset="0"/>
              </a:rPr>
              <a:t>. Произведена оценка….., определено распределение…, установлено содержание…., выполнен сравнительный анализ….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>
                <a:solidFill>
                  <a:prstClr val="black"/>
                </a:solidFill>
                <a:latin typeface="Arial" pitchFamily="34" charset="0"/>
              </a:rPr>
              <a:t>2- </a:t>
            </a:r>
            <a:r>
              <a:rPr lang="ru-RU" sz="2000" b="1">
                <a:solidFill>
                  <a:prstClr val="black"/>
                </a:solidFill>
                <a:latin typeface="Arial" pitchFamily="34" charset="0"/>
              </a:rPr>
              <a:t>На каком материале и с помощью каких методов получены результаты </a:t>
            </a:r>
            <a:r>
              <a:rPr lang="ru-RU" sz="2000">
                <a:solidFill>
                  <a:prstClr val="black"/>
                </a:solidFill>
                <a:latin typeface="Arial" pitchFamily="34" charset="0"/>
              </a:rPr>
              <a:t>( в общем виде – в эксперименте , клинике…., использованы комплексы методов определения….) но если это не методическая статья, там подробнее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>
                <a:solidFill>
                  <a:prstClr val="black"/>
                </a:solidFill>
                <a:latin typeface="Arial" pitchFamily="34" charset="0"/>
              </a:rPr>
              <a:t>3- </a:t>
            </a:r>
            <a:r>
              <a:rPr lang="ru-RU" sz="2000" b="1">
                <a:solidFill>
                  <a:prstClr val="black"/>
                </a:solidFill>
                <a:latin typeface="Arial" pitchFamily="34" charset="0"/>
              </a:rPr>
              <a:t>Что за результаты получены </a:t>
            </a:r>
            <a:r>
              <a:rPr lang="ru-RU" sz="2000">
                <a:solidFill>
                  <a:prstClr val="black"/>
                </a:solidFill>
                <a:latin typeface="Arial" pitchFamily="34" charset="0"/>
              </a:rPr>
              <a:t>( установлено….., выявлено…., обнаружено…..,причем главные, новые, ради чего и создана публикация. И тоже в утвердительном ключе, доказательства приведете в результатах и дискуссии. Но выводы буквально не переписывать)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>
                <a:solidFill>
                  <a:prstClr val="black"/>
                </a:solidFill>
                <a:latin typeface="Arial" pitchFamily="34" charset="0"/>
              </a:rPr>
              <a:t>4- Если это прослеживается, указать </a:t>
            </a:r>
            <a:r>
              <a:rPr lang="ru-RU" sz="2000" b="1">
                <a:solidFill>
                  <a:prstClr val="black"/>
                </a:solidFill>
                <a:latin typeface="Arial" pitchFamily="34" charset="0"/>
              </a:rPr>
              <a:t>перспективу практического </a:t>
            </a:r>
            <a:r>
              <a:rPr lang="ru-RU" sz="2000">
                <a:solidFill>
                  <a:prstClr val="black"/>
                </a:solidFill>
                <a:latin typeface="Arial" pitchFamily="34" charset="0"/>
              </a:rPr>
              <a:t>использования, это привлечет более широкий круг  специалистов ,но только не притягивать, это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>
                <a:solidFill>
                  <a:prstClr val="black"/>
                </a:solidFill>
                <a:latin typeface="Arial" pitchFamily="34" charset="0"/>
              </a:rPr>
              <a:t>даст обратный результат.</a:t>
            </a:r>
          </a:p>
        </p:txBody>
      </p:sp>
    </p:spTree>
    <p:extLst>
      <p:ext uri="{BB962C8B-B14F-4D97-AF65-F5344CB8AC3E}">
        <p14:creationId xmlns:p14="http://schemas.microsoft.com/office/powerpoint/2010/main" val="2780967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850" y="395288"/>
            <a:ext cx="7978775" cy="6616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                             Ключевые слова</a:t>
            </a:r>
            <a:endParaRPr lang="ru-RU" sz="2800" dirty="0">
              <a:solidFill>
                <a:prstClr val="black"/>
              </a:solidFill>
              <a:latin typeface="Arial Narrow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При выполнении этого </a:t>
            </a:r>
            <a:r>
              <a:rPr lang="ru-RU" sz="2400" b="1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непростого</a:t>
            </a:r>
            <a:r>
              <a:rPr lang="ru-RU" sz="24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 пункта  целесообразно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учитывать следующие технологические  моменты: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24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это отдельные существительные  ( желудок, головной мозг,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митохондрии и подобное) обозначающие чаще всего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объект исследования </a:t>
            </a:r>
            <a:r>
              <a:rPr lang="ru-RU" sz="24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-глагол и существительное, обозначающие процесс ( снижение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заболеваемости,  гидролиз белков, перенос генов, и подобное),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аббревиатурам здесь не место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По содержанию набор ключевых слов должен преследовать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 все ту же цель – попадание вашей статьи  при машинном отборе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 в ту рубрику ( список, полку ,файл, директорию),  которая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 наиболее полно соответствует адресной аудитории читателей.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Ключевых слов не должно быть много – оптимально 4-5 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Чтобы посмотреть, как это работает ,воспользуйтесь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 общепризнанными поисковиками,  </a:t>
            </a:r>
            <a:r>
              <a:rPr lang="en-US" sz="24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PubMed </a:t>
            </a:r>
            <a:r>
              <a:rPr lang="ru-RU" sz="24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, например.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930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260648"/>
            <a:ext cx="7859844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ПЕРЕПОЛЗАНИЕ ОТ ПРОЕКТА К ПРОЕКТУ, ОТ ПОДЕЛКИ К ПОДЕЛКЕ-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ОТ ГРАНТА К ГРАНТУ – МОДНЫЙ, НО БЕСПЕРСПЕКТИВНЫЙ ТРЕНД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С ТОЧКИ ЗРЕНИЯ РАЦИОНАЛЬНОСТИ ДЛЯ ИСПОЛНИТЕЛЯ И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РЕАЛИЗАЦИИ ЕГО ИСТИННЫХ  ИНТЕРЕСОВ.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ГОСУДАРСТВЕННОЙ ЗАБОТЫ ОБ ОБЕСПЕЧЕНИИ ПЕРСПЕКТИВ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 ОТЕЧЕСТВЕННОЙ МЕДИЦИНСКОЙ НАУКИ ПОКА НЕ ПРОСМАТРИВАЕТСЯ,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НО ОНА ОБЯЗАТЕЛЬНО ОФОРМИТСЯ И ПЕРВЫЕ ПРИЗНАКИ ЭТОГО 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СОВЕРШЕННО ОТЧЁТЛИВЫ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НА ЭТОМ ФОНЕ РЕШАЮЩАЯ РОЛЬ У КАФЕДРАЛЬНЫХ И НАУЧНЫХ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КОЛЕКТИВОВ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04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584" y="290064"/>
            <a:ext cx="9194248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prstClr val="black"/>
                </a:solidFill>
                <a:latin typeface="Arial" pitchFamily="34" charset="0"/>
              </a:rPr>
              <a:t>КЛЮЧЕВЫЕ СЛОВА ТРЕБУЮТ ОСОБОГО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>
              <a:solidFill>
                <a:prstClr val="black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prstClr val="black"/>
                </a:solidFill>
                <a:latin typeface="Arial" pitchFamily="34" charset="0"/>
              </a:rPr>
              <a:t>ВНИМАНИЯ И ТЩАТЕЛЬНОСТИ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>
              <a:solidFill>
                <a:prstClr val="black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>
              <a:solidFill>
                <a:prstClr val="black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>
              <a:solidFill>
                <a:prstClr val="black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>
              <a:solidFill>
                <a:prstClr val="black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>
              <a:solidFill>
                <a:prstClr val="black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>
              <a:solidFill>
                <a:prstClr val="black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prstClr val="black"/>
                </a:solidFill>
                <a:latin typeface="Arial" pitchFamily="34" charset="0"/>
              </a:rPr>
              <a:t>ПОСКОЛЬКУ СТАЛИ ОСНОВОЙ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>
              <a:solidFill>
                <a:prstClr val="black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prstClr val="black"/>
                </a:solidFill>
                <a:latin typeface="Arial" pitchFamily="34" charset="0"/>
              </a:rPr>
              <a:t>ПОИСКОВОГО ПРОЦЕССА В БАЗАХ ДАННЫХ</a:t>
            </a:r>
          </a:p>
        </p:txBody>
      </p:sp>
      <p:pic>
        <p:nvPicPr>
          <p:cNvPr id="1026" name="Picture 2" descr="https://static8.depositphotos.com/1311476/933/i/950/depositphotos_9336332-stock-photo-old-k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88840"/>
            <a:ext cx="3719909" cy="247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284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1"/>
          <p:cNvSpPr txBox="1">
            <a:spLocks noChangeArrowheads="1"/>
          </p:cNvSpPr>
          <p:nvPr/>
        </p:nvSpPr>
        <p:spPr bwMode="auto">
          <a:xfrm>
            <a:off x="14898" y="188640"/>
            <a:ext cx="9129102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</a:rPr>
              <a:t>                                                          ВВЕДЕНИЕ  =  АКТУАЛЬНОСТЬ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Раздел не всегда присутствует в зарубежных журналах, в отечественных –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практически всегда.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Его цель и построение, очевидны - показать </a:t>
            </a:r>
            <a:r>
              <a:rPr lang="ru-RU" sz="2000" b="1" dirty="0">
                <a:solidFill>
                  <a:prstClr val="black"/>
                </a:solidFill>
                <a:latin typeface="Arial" pitchFamily="34" charset="0"/>
              </a:rPr>
              <a:t>актуальность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предпринятого исследования, с привлечением литературного материала.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Для обоснования актуальности в </a:t>
            </a:r>
            <a:r>
              <a:rPr lang="ru-RU" sz="2000" b="1" dirty="0">
                <a:solidFill>
                  <a:prstClr val="black"/>
                </a:solidFill>
                <a:latin typeface="Arial" pitchFamily="34" charset="0"/>
              </a:rPr>
              <a:t>клинических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работах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 приводятся различные статистические справки о смертности,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эпидемических угрозах и т.д.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В </a:t>
            </a:r>
            <a:r>
              <a:rPr lang="ru-RU" sz="2000" b="1" dirty="0">
                <a:solidFill>
                  <a:prstClr val="black"/>
                </a:solidFill>
                <a:latin typeface="Arial" pitchFamily="34" charset="0"/>
              </a:rPr>
              <a:t>фундаментальных теоретических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статьях актуальность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определяется указанием на предшествующие работы в направлении 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сохранившиеся вопросы или </a:t>
            </a:r>
            <a:r>
              <a:rPr lang="ru-RU" sz="2000" dirty="0" err="1">
                <a:solidFill>
                  <a:prstClr val="black"/>
                </a:solidFill>
                <a:latin typeface="Arial" pitchFamily="34" charset="0"/>
              </a:rPr>
              <a:t>аргументированно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 указывают на ошибочные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результаты предшественников.</a:t>
            </a:r>
            <a:r>
              <a:rPr lang="ru-RU" sz="2000" b="1" dirty="0">
                <a:solidFill>
                  <a:prstClr val="black"/>
                </a:solidFill>
                <a:latin typeface="Arial" pitchFamily="34" charset="0"/>
              </a:rPr>
              <a:t>.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Но чаще обоснования поверхностные, а то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и вовсе не относящиеся к основному  тексту.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Именно этот раздел чаще всего </a:t>
            </a:r>
            <a:r>
              <a:rPr lang="ru-RU" sz="2000" b="1" dirty="0">
                <a:solidFill>
                  <a:prstClr val="black"/>
                </a:solidFill>
                <a:latin typeface="Arial" pitchFamily="34" charset="0"/>
              </a:rPr>
              <a:t>перегружают,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как этот </a:t>
            </a:r>
            <a:r>
              <a:rPr lang="ru-RU" sz="2000" b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грузовик. Но в нашем случае в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качестве инспектора действует редактор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pitchFamily="34" charset="0"/>
              </a:rPr>
              <a:t> </a:t>
            </a: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2" y="4286256"/>
            <a:ext cx="3286128" cy="238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079935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Прямоугольник 3"/>
          <p:cNvSpPr>
            <a:spLocks noChangeArrowheads="1"/>
          </p:cNvSpPr>
          <p:nvPr/>
        </p:nvSpPr>
        <p:spPr bwMode="auto">
          <a:xfrm>
            <a:off x="169863" y="630238"/>
            <a:ext cx="8713787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Arial" pitchFamily="34" charset="0"/>
              </a:rPr>
              <a:t>Общим правилом написания любого раздела статьи является исключение недоумений по поводу читаемого, со стороны среднего представителя целевой читательской аудитории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pitchFamily="34" charset="0"/>
              </a:rPr>
              <a:t>Ваше введение должно логично подводить читателя к восприятию следующего раздела статьи –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solidFill>
                  <a:prstClr val="black"/>
                </a:solidFill>
                <a:latin typeface="Arial" pitchFamily="34" charset="0"/>
              </a:rPr>
              <a:t>Материала и методов</a:t>
            </a:r>
            <a:endParaRPr lang="en-US" sz="36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1683" name="Прямоугольник 5"/>
          <p:cNvSpPr>
            <a:spLocks noChangeArrowheads="1"/>
          </p:cNvSpPr>
          <p:nvPr/>
        </p:nvSpPr>
        <p:spPr bwMode="auto">
          <a:xfrm>
            <a:off x="3262313" y="260350"/>
            <a:ext cx="22589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</a:rPr>
              <a:t>ВВЕДЕНИЕ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0828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1"/>
          <p:cNvSpPr txBox="1">
            <a:spLocks noChangeArrowheads="1"/>
          </p:cNvSpPr>
          <p:nvPr/>
        </p:nvSpPr>
        <p:spPr bwMode="auto">
          <a:xfrm>
            <a:off x="66675" y="10134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prstClr val="black"/>
                </a:solidFill>
                <a:latin typeface="Arial" pitchFamily="34" charset="0"/>
              </a:rPr>
              <a:t>МАТЕРИАЛ   И МЕТОДЫ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prstClr val="black"/>
                </a:solidFill>
                <a:latin typeface="Arial" pitchFamily="34" charset="0"/>
              </a:rPr>
              <a:t>    </a:t>
            </a:r>
          </a:p>
        </p:txBody>
      </p:sp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848525"/>
            <a:ext cx="4680520" cy="263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36711"/>
            <a:ext cx="2441351" cy="122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796136" y="2122704"/>
            <a:ext cx="2460440" cy="138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06" y="3789040"/>
            <a:ext cx="255489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552" y="3789040"/>
            <a:ext cx="567273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7380312" y="655081"/>
            <a:ext cx="745232" cy="90009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879812" y="848525"/>
            <a:ext cx="972108" cy="92429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46706" y="3068960"/>
            <a:ext cx="914400" cy="72008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5364088" y="5949280"/>
            <a:ext cx="857548" cy="327909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6858254" y="2821069"/>
            <a:ext cx="1674186" cy="46391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0593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1"/>
          <p:cNvSpPr txBox="1">
            <a:spLocks noChangeArrowheads="1"/>
          </p:cNvSpPr>
          <p:nvPr/>
        </p:nvSpPr>
        <p:spPr bwMode="auto">
          <a:xfrm>
            <a:off x="0" y="3518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ЭТОТ РАЗДЕЛ МОЖНО СРАВНИТЬ </a:t>
            </a:r>
          </a:p>
          <a:p>
            <a:pPr algn="ctr"/>
            <a:r>
              <a:rPr lang="ru-RU" sz="2000" b="1" dirty="0" smtClean="0"/>
              <a:t>С </a:t>
            </a:r>
          </a:p>
          <a:p>
            <a:pPr algn="ctr"/>
            <a:endParaRPr lang="ru-RU" sz="2000" b="1" dirty="0"/>
          </a:p>
          <a:p>
            <a:pPr algn="ctr"/>
            <a:r>
              <a:rPr lang="ru-RU" sz="2000" b="1" dirty="0" smtClean="0"/>
              <a:t>КАМЕРТОНОМ 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ФУНДАМЕНТОМ</a:t>
            </a:r>
          </a:p>
          <a:p>
            <a:pPr algn="ctr"/>
            <a:endParaRPr lang="ru-RU" sz="2000" b="1" dirty="0"/>
          </a:p>
          <a:p>
            <a:pPr algn="ctr"/>
            <a:r>
              <a:rPr lang="ru-RU" sz="2000" b="1" dirty="0" smtClean="0"/>
              <a:t>НАБОРНОЙ КАССОЙ</a:t>
            </a:r>
          </a:p>
          <a:p>
            <a:pPr algn="ctr"/>
            <a:endParaRPr lang="ru-RU" sz="2000" b="1" dirty="0"/>
          </a:p>
          <a:p>
            <a:pPr algn="ctr"/>
            <a:r>
              <a:rPr lang="ru-RU" sz="2000" b="1" dirty="0" smtClean="0"/>
              <a:t>СУДНОМ – КОНТЕЙНЕРОВОЗОМ </a:t>
            </a:r>
          </a:p>
          <a:p>
            <a:pPr algn="ctr"/>
            <a:endParaRPr lang="ru-RU" sz="2000" b="1" dirty="0"/>
          </a:p>
          <a:p>
            <a:pPr algn="ctr"/>
            <a:r>
              <a:rPr lang="ru-RU" sz="2000" b="1" dirty="0" smtClean="0"/>
              <a:t>И ВООБЩЕ С ЛЮБОЙ УПОРЯДОЧИВАЮЩЕЙ </a:t>
            </a:r>
          </a:p>
          <a:p>
            <a:pPr algn="ctr"/>
            <a:endParaRPr lang="ru-RU" sz="2000" b="1" dirty="0"/>
          </a:p>
          <a:p>
            <a:pPr algn="ctr"/>
            <a:r>
              <a:rPr lang="ru-RU" sz="2000" b="1" dirty="0" smtClean="0"/>
              <a:t>СТРУКТУРОЙ </a:t>
            </a:r>
          </a:p>
          <a:p>
            <a:pPr algn="ctr"/>
            <a:endParaRPr lang="ru-RU" sz="2000" b="1" dirty="0"/>
          </a:p>
          <a:p>
            <a:pPr algn="ctr"/>
            <a:endParaRPr lang="ru-RU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365104"/>
            <a:ext cx="3494162" cy="232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186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7522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ОТСЮДА ПРОСТЫЕ ПРАВИЛА</a:t>
            </a:r>
          </a:p>
          <a:p>
            <a:pPr algn="ctr"/>
            <a:endParaRPr lang="ru-RU" sz="2400" b="1" dirty="0" smtClean="0"/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400" b="1" dirty="0" smtClean="0"/>
              <a:t>точная настройка звука возможна только по камертону</a:t>
            </a:r>
          </a:p>
          <a:p>
            <a:pPr algn="ctr"/>
            <a:endParaRPr lang="ru-RU" sz="2400" b="1" dirty="0" smtClean="0"/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400" b="1" dirty="0" smtClean="0"/>
              <a:t>постройку дома всегда начинают с фундамента</a:t>
            </a:r>
          </a:p>
          <a:p>
            <a:pPr algn="ctr"/>
            <a:endParaRPr lang="ru-RU" sz="2400" b="1" dirty="0"/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400" b="1" dirty="0" smtClean="0"/>
              <a:t>только из уложенных в кассу литер можно набирать текст</a:t>
            </a:r>
          </a:p>
          <a:p>
            <a:pPr algn="ctr"/>
            <a:endParaRPr lang="ru-RU" sz="2400" b="1" dirty="0"/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400" b="1" dirty="0" smtClean="0"/>
              <a:t>только в корабле – контейнеровозе грузы доедут до места в сохранности</a:t>
            </a:r>
          </a:p>
          <a:p>
            <a:pPr algn="ctr"/>
            <a:endParaRPr lang="ru-RU" sz="2400" b="1" dirty="0"/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400" b="1" dirty="0" smtClean="0"/>
              <a:t>только организованные в подразделения солдаты 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400" b="1" dirty="0" smtClean="0"/>
              <a:t>становятся армией, а не вооруженной толпой </a:t>
            </a:r>
          </a:p>
          <a:p>
            <a:pPr algn="ctr"/>
            <a:endParaRPr lang="ru-RU" sz="2400" b="1" dirty="0"/>
          </a:p>
          <a:p>
            <a:pPr algn="ctr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718403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3"/>
          <p:cNvSpPr txBox="1">
            <a:spLocks noChangeArrowheads="1"/>
          </p:cNvSpPr>
          <p:nvPr/>
        </p:nvSpPr>
        <p:spPr bwMode="auto">
          <a:xfrm>
            <a:off x="16574" y="0"/>
            <a:ext cx="9110662" cy="738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Материал и методы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это  раздел ,который задает тон всему и с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проработки   которого рационально начинать  любую научную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работу  и в первую очередь планирование 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 на практике все идет, в основном почему то , не так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разделе приводят несистематизированные сведения и всё вместе представляет свалку , причём это скорее правило.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Материал исследования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традиционно  начинает раздел 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Материалом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медико-биологических исследованиях являются те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живые и неживые  объекты, которые, собственно, и исследовали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ходе работы.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  использовании живых объектов 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 пациенты, лабораторные животные, культуры клеток и тканей 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обязательно указание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разрешения локального этического комитета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или  источником исследуемого материала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информированное согласие пациентов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или добровольцев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как минимум) приводятся данные  о них.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Причем методическая статья несколько отличается по строю в этой части,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поскольку  в ней методика и является целью и результатом, а не инструментом.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1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Прямоугольник 1"/>
          <p:cNvSpPr>
            <a:spLocks noChangeArrowheads="1"/>
          </p:cNvSpPr>
          <p:nvPr/>
        </p:nvSpPr>
        <p:spPr bwMode="auto">
          <a:xfrm>
            <a:off x="19050" y="333375"/>
            <a:ext cx="925195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2400" b="1"/>
              <a:t>Группы</a:t>
            </a:r>
            <a:r>
              <a:rPr lang="ru-RU" sz="2400"/>
              <a:t> Важнейший момент не только в публикации, но и во  всей работе,- правильное разделение материала на </a:t>
            </a:r>
            <a:r>
              <a:rPr lang="ru-RU" sz="2400" b="1"/>
              <a:t>группы</a:t>
            </a:r>
            <a:r>
              <a:rPr lang="ru-RU" sz="2400"/>
              <a:t> поэтому крупно и  жирным шрифтом. </a:t>
            </a:r>
          </a:p>
          <a:p>
            <a:r>
              <a:rPr lang="ru-RU" sz="2400"/>
              <a:t> </a:t>
            </a:r>
          </a:p>
          <a:p>
            <a:r>
              <a:rPr lang="ru-RU" sz="2400"/>
              <a:t> </a:t>
            </a:r>
          </a:p>
          <a:p>
            <a:endParaRPr lang="ru-RU" sz="2400"/>
          </a:p>
          <a:p>
            <a:endParaRPr lang="ru-RU" sz="2400"/>
          </a:p>
          <a:p>
            <a:r>
              <a:rPr lang="ru-RU" sz="2400"/>
              <a:t>Но здесь также несколько требований – группы должны быть:</a:t>
            </a:r>
          </a:p>
          <a:p>
            <a:r>
              <a:rPr lang="ru-RU" sz="2400"/>
              <a:t>представительными  ( репрезентативными) то есть содержать профильный материал, достаточный для анализа, но не чрезмерный ( 3R);</a:t>
            </a:r>
          </a:p>
          <a:p>
            <a:r>
              <a:rPr lang="ru-RU" sz="2400"/>
              <a:t>однородными  и сравнимыми– особенно контрольная группа . Это касается как состава, так и набора выполненных исследований. </a:t>
            </a:r>
          </a:p>
          <a:p>
            <a:r>
              <a:rPr lang="ru-RU" sz="2400"/>
              <a:t>Описание групп должно быть достаточным для соблюдения  обозначенных правил</a:t>
            </a:r>
            <a:r>
              <a:rPr lang="ru-RU"/>
              <a:t>.</a:t>
            </a:r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125538"/>
            <a:ext cx="2411412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470025"/>
            <a:ext cx="215423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177166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92696"/>
            <a:ext cx="88204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БЕЗОШИБОЧНОЕ ПРАВИЛО – ГРУППА СОЗДАЁТСЯ ДЛЯ РЕШЕНИЯ РЕАЛЬНОЙ ЗАДАЧИ ИЛИ ЕСТЕСТВЕННОЙ КОМБИНАЦИИ ЗАДАЧ. </a:t>
            </a:r>
          </a:p>
          <a:p>
            <a:pPr algn="ctr"/>
            <a:r>
              <a:rPr lang="ru-RU" sz="2800" dirty="0" smtClean="0"/>
              <a:t>И ТОЛЬКО ТАК ЭТО РАБОТАЕТ.</a:t>
            </a:r>
          </a:p>
          <a:p>
            <a:pPr algn="ctr"/>
            <a:r>
              <a:rPr lang="ru-RU" sz="2800" dirty="0" smtClean="0"/>
              <a:t>ЕСЛИ ЧТО-ТО НЕ СТЫКУЕТСЯ – ШАГ НАЗАД И ПЕРЕСМОТР </a:t>
            </a:r>
          </a:p>
          <a:p>
            <a:pPr algn="ctr"/>
            <a:r>
              <a:rPr lang="ru-RU" sz="2800" dirty="0" smtClean="0"/>
              <a:t>ГРУПП,  МЕТОДИК, ТО ЕСТЬ КОРРЕКТИРОВКА ДЕЙСТВИЙ НА ПРЕДЫДУЩЕМ ЭТАПЕ.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058777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Box 1"/>
          <p:cNvSpPr txBox="1">
            <a:spLocks noChangeArrowheads="1"/>
          </p:cNvSpPr>
          <p:nvPr/>
        </p:nvSpPr>
        <p:spPr bwMode="auto">
          <a:xfrm>
            <a:off x="611188" y="333375"/>
            <a:ext cx="1857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51" name="TextBox 2"/>
          <p:cNvSpPr txBox="1">
            <a:spLocks noChangeArrowheads="1"/>
          </p:cNvSpPr>
          <p:nvPr/>
        </p:nvSpPr>
        <p:spPr bwMode="auto">
          <a:xfrm>
            <a:off x="0" y="655638"/>
            <a:ext cx="9144000" cy="73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Arial Narrow" pitchFamily="34" charset="0"/>
                <a:cs typeface="Times New Roman" pitchFamily="18" charset="0"/>
              </a:rPr>
              <a:t>Сколько групп оптимально ?  – 3-5 , максимум 7</a:t>
            </a:r>
          </a:p>
          <a:p>
            <a:r>
              <a:rPr lang="ru-RU" sz="2800" b="1">
                <a:latin typeface="Arial Narrow" pitchFamily="34" charset="0"/>
                <a:cs typeface="Times New Roman" pitchFamily="18" charset="0"/>
              </a:rPr>
              <a:t>Контрольная группа </a:t>
            </a:r>
            <a:r>
              <a:rPr lang="ru-RU" sz="2800">
                <a:latin typeface="Arial Narrow" pitchFamily="34" charset="0"/>
                <a:cs typeface="Times New Roman" pitchFamily="18" charset="0"/>
              </a:rPr>
              <a:t>требует особой тщательности подбора. Требования к этой группе просты  по форме  и достаточно трудны по поддержанию – </a:t>
            </a:r>
          </a:p>
          <a:p>
            <a:r>
              <a:rPr lang="ru-RU" sz="2800" b="1">
                <a:latin typeface="Arial Narrow" pitchFamily="34" charset="0"/>
                <a:cs typeface="Times New Roman" pitchFamily="18" charset="0"/>
              </a:rPr>
              <a:t>- </a:t>
            </a:r>
            <a:r>
              <a:rPr lang="ru-RU" sz="2800">
                <a:latin typeface="Arial Narrow" pitchFamily="34" charset="0"/>
                <a:cs typeface="Times New Roman" pitchFamily="18" charset="0"/>
              </a:rPr>
              <a:t>Сопоставимость</a:t>
            </a:r>
            <a:r>
              <a:rPr lang="ru-RU" sz="2800" b="1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2800">
                <a:latin typeface="Arial Narrow" pitchFamily="34" charset="0"/>
                <a:cs typeface="Times New Roman" pitchFamily="18" charset="0"/>
              </a:rPr>
              <a:t>по качеству и, естественно, количеству материала с исследуемой, зачетной , основной ( всё это  смысловые синонимы  в данном случае) . Пол, возраст, условия жизни , иногда раса пациентов; возраст, вес, порода, иногда происхождение и условия содержания лабораторных животных; то же для клеточных и тканевых культур, да и любых объектов, избранных в качестве контрольных. Любые показатели должны использоваться, но только с одной целью – </a:t>
            </a:r>
            <a:r>
              <a:rPr lang="ru-RU" sz="2800" b="1">
                <a:latin typeface="Arial Narrow" pitchFamily="34" charset="0"/>
                <a:cs typeface="Times New Roman" pitchFamily="18" charset="0"/>
              </a:rPr>
              <a:t>показать, что сравниваемые группы если не идентичны, то во всяком случае очень близки по составу.</a:t>
            </a:r>
            <a:r>
              <a:rPr lang="ru-RU" sz="2800">
                <a:latin typeface="Arial Narrow" pitchFamily="34" charset="0"/>
                <a:cs typeface="Times New Roman" pitchFamily="18" charset="0"/>
              </a:rPr>
              <a:t> И только.</a:t>
            </a:r>
            <a:endParaRPr lang="ru-RU" sz="2800" b="1">
              <a:latin typeface="Arial Narrow" pitchFamily="34" charset="0"/>
              <a:cs typeface="Times New Roman" pitchFamily="18" charset="0"/>
            </a:endParaRPr>
          </a:p>
          <a:p>
            <a:endParaRPr lang="ru-RU" sz="1600">
              <a:latin typeface="Arial Narrow" pitchFamily="34" charset="0"/>
              <a:cs typeface="Times New Roman" pitchFamily="18" charset="0"/>
            </a:endParaRPr>
          </a:p>
          <a:p>
            <a:endParaRPr lang="ru-RU" sz="1600">
              <a:latin typeface="Arial Narrow" pitchFamily="34" charset="0"/>
            </a:endParaRPr>
          </a:p>
          <a:p>
            <a:endParaRPr lang="ru-RU" sz="1600"/>
          </a:p>
          <a:p>
            <a:endParaRPr lang="ru-RU" sz="1600" b="1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52" name="TextBox 3"/>
          <p:cNvSpPr txBox="1">
            <a:spLocks noChangeArrowheads="1"/>
          </p:cNvSpPr>
          <p:nvPr/>
        </p:nvSpPr>
        <p:spPr bwMode="auto">
          <a:xfrm>
            <a:off x="250825" y="981075"/>
            <a:ext cx="185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545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764704"/>
            <a:ext cx="7665881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АЛГОРИТМ   РОСТА ПРАКТИЧЕСКИ ЛЮБОГО СОТРУДНИКА 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МЕДИЦИНСКОГО УНИВЕРСИТЕТА ПОДРАЗУМЕВАЕТ СЛЕДУЮЩИЕ 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ТОЧКИ: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ОБРЕТЕНИЕ ПРОФЕССИОНАЛЬНОГО ПОЛОЖЕНИЯ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ДОСТИЖЕНИЕ УРОВНЯ ЭКСПЕРТА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МАКСИМАЛЬНАЯ НАУЧНАЯ АКТИВНОСТЬ 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ПУБЛИКАЦИОННАЯ АКТИВНОСТЬ, СМЕЩАЕМАЯ  К ЦЕНТРУ ВНИМАНИЯ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ВЫПОЛНЕНИЕ И ЗАЩИТА КВАЛИФИКАЦИОННЫХ РАБОТ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ПРИВЛЕЧЕНИЕ ПОМОЩНИКОВ И ЕДИНОМЫШЛЕННИКОВ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0526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1472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</a:rPr>
              <a:t>СХЕМА ПОСТРОЕНИЯ РАЗДЕЛА МАТЕРИАЛЫ И МЕТОДЫ В ПРЕДМЕТНОЙ СТАТЬЕ, ДИССЕРТАЦИИ , ОТЧЁТЕ И, В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</a:rPr>
              <a:t>ПРИНЦИПЕ, ЛЮБОЙ ПУБЛИКАЦИИ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prstClr val="black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39585" y="1628800"/>
            <a:ext cx="70567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</a:rPr>
              <a:t>МАТЕРИАЛ ИССЛЕДОВАНИЯ ( живые и неживые объекты, которые использованы в работе) общая характеристика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39585" y="3187824"/>
            <a:ext cx="7088798" cy="529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</a:rPr>
              <a:t>ОПИСАНИЕ ДЕЙСТВИЙ,ОБЩИХ ДЛЯ ВСЕХ </a:t>
            </a:r>
            <a:r>
              <a:rPr lang="ru-RU" b="1" dirty="0">
                <a:solidFill>
                  <a:prstClr val="black"/>
                </a:solidFill>
              </a:rPr>
              <a:t>ГРУПП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39585" y="4005064"/>
            <a:ext cx="7088797" cy="5478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</a:rPr>
              <a:t>ОПИСАНИЕ ДЕЙСТВИЙ, ХАРАКТЕРНЫХ ДЛЯ КАЖДОЙ </a:t>
            </a:r>
            <a:r>
              <a:rPr lang="ru-RU" b="1" dirty="0">
                <a:solidFill>
                  <a:prstClr val="black"/>
                </a:solidFill>
              </a:rPr>
              <a:t>ГРУППЫ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39584" y="2400555"/>
            <a:ext cx="7088799" cy="5243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</a:rPr>
              <a:t>ОПИСАНИЕ </a:t>
            </a:r>
            <a:r>
              <a:rPr lang="ru-RU" b="1" dirty="0">
                <a:solidFill>
                  <a:prstClr val="black"/>
                </a:solidFill>
              </a:rPr>
              <a:t>ГРУПП</a:t>
            </a:r>
            <a:r>
              <a:rPr lang="ru-RU" dirty="0">
                <a:solidFill>
                  <a:prstClr val="black"/>
                </a:solidFill>
              </a:rPr>
              <a:t> (после разделения материала на группы)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39585" y="4869160"/>
            <a:ext cx="708879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</a:rPr>
              <a:t>ОПИСАНИЕ МЕТОДОВ , ПОДРОБНО УНИКАЛЬНЫХ, СОБСТВЕННЫХ  МЕТОДИК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39585" y="5805264"/>
            <a:ext cx="708879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</a:rPr>
              <a:t>МЕТОДЫ СТАТОБРАБОТКИ, НЕСТАНДАРТНЫЕ ЗАМЕЧАНИЯ</a:t>
            </a:r>
          </a:p>
        </p:txBody>
      </p:sp>
    </p:spTree>
    <p:extLst>
      <p:ext uri="{BB962C8B-B14F-4D97-AF65-F5344CB8AC3E}">
        <p14:creationId xmlns:p14="http://schemas.microsoft.com/office/powerpoint/2010/main" val="41161373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Прямоугольник 3"/>
          <p:cNvSpPr>
            <a:spLocks noChangeArrowheads="1"/>
          </p:cNvSpPr>
          <p:nvPr/>
        </p:nvSpPr>
        <p:spPr bwMode="auto">
          <a:xfrm>
            <a:off x="407988" y="3141663"/>
            <a:ext cx="8496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4995" name="TextBox 1"/>
          <p:cNvSpPr txBox="1">
            <a:spLocks noChangeArrowheads="1"/>
          </p:cNvSpPr>
          <p:nvPr/>
        </p:nvSpPr>
        <p:spPr bwMode="auto">
          <a:xfrm>
            <a:off x="407988" y="617538"/>
            <a:ext cx="835342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следуя  канве материала и методов переход к следующему разделу должен восприниматься как  приятная  прогулка. Это так или почти так.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Излагаются в удобном для восприятия порядке результаты, полученные в группах 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любом случае для грамотного и рационального формирования этой важной для читателя части следует провести некоторую подготовительную работу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23025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550" y="476250"/>
            <a:ext cx="8642350" cy="52625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>
                <a:latin typeface="Arial" charset="0"/>
              </a:rPr>
              <a:t>ВАЖНО ОБРАЩАТЬ ВНИМАНИЕ </a:t>
            </a:r>
          </a:p>
          <a:p>
            <a:pPr algn="ctr">
              <a:defRPr/>
            </a:pPr>
            <a:r>
              <a:rPr lang="ru-RU" sz="2800" dirty="0">
                <a:latin typeface="Arial" charset="0"/>
              </a:rPr>
              <a:t>НА ОЧЕВИДНЫЕ, КАЗАЛОСЬ БЫ,  </a:t>
            </a:r>
            <a:r>
              <a:rPr lang="ru-RU" sz="2800" dirty="0" smtClean="0">
                <a:latin typeface="Arial" charset="0"/>
              </a:rPr>
              <a:t>ВЕЩИ:</a:t>
            </a:r>
            <a:endParaRPr lang="ru-RU" sz="2800" dirty="0">
              <a:latin typeface="Arial" charset="0"/>
            </a:endParaRPr>
          </a:p>
          <a:p>
            <a:pPr algn="ctr">
              <a:defRPr/>
            </a:pPr>
            <a:endParaRPr lang="ru-RU" sz="2800" dirty="0">
              <a:latin typeface="Arial" charset="0"/>
            </a:endParaRPr>
          </a:p>
          <a:p>
            <a:pPr marL="457200" indent="-457200" algn="ctr">
              <a:buFont typeface="Wingdings" pitchFamily="2" charset="2"/>
              <a:buChar char="q"/>
              <a:defRPr/>
            </a:pPr>
            <a:r>
              <a:rPr lang="ru-RU" sz="2800" dirty="0">
                <a:latin typeface="Arial" charset="0"/>
              </a:rPr>
              <a:t>РАЗМЕРНОСТИ</a:t>
            </a:r>
          </a:p>
          <a:p>
            <a:pPr marL="457200" indent="-457200" algn="ctr">
              <a:buFont typeface="Wingdings" pitchFamily="2" charset="2"/>
              <a:buChar char="q"/>
              <a:defRPr/>
            </a:pPr>
            <a:endParaRPr lang="ru-RU" sz="2800" dirty="0">
              <a:latin typeface="Arial" charset="0"/>
            </a:endParaRPr>
          </a:p>
          <a:p>
            <a:pPr marL="457200" indent="-457200" algn="ctr">
              <a:buFont typeface="Wingdings" pitchFamily="2" charset="2"/>
              <a:buChar char="q"/>
              <a:defRPr/>
            </a:pPr>
            <a:r>
              <a:rPr lang="ru-RU" sz="2800" dirty="0">
                <a:latin typeface="Arial" charset="0"/>
              </a:rPr>
              <a:t>СРЕДНИЕ И ОТКЛОНЕНИЯ ОТ СРЕДНЕЙ</a:t>
            </a:r>
          </a:p>
          <a:p>
            <a:pPr marL="457200" indent="-457200" algn="ctr">
              <a:buFont typeface="Wingdings" pitchFamily="2" charset="2"/>
              <a:buChar char="q"/>
              <a:defRPr/>
            </a:pPr>
            <a:endParaRPr lang="ru-RU" sz="2800" dirty="0">
              <a:latin typeface="Arial" charset="0"/>
            </a:endParaRPr>
          </a:p>
          <a:p>
            <a:pPr marL="457200" indent="-457200" algn="ctr">
              <a:buFont typeface="Wingdings" pitchFamily="2" charset="2"/>
              <a:buChar char="q"/>
              <a:defRPr/>
            </a:pPr>
            <a:r>
              <a:rPr lang="ru-RU" sz="2800" dirty="0">
                <a:latin typeface="Arial" charset="0"/>
              </a:rPr>
              <a:t>СТАТИСТИЧЕСКИ ДОСТОВЕРНЫЕ ОТЛИЧИЯ, </a:t>
            </a:r>
          </a:p>
          <a:p>
            <a:pPr algn="ctr">
              <a:defRPr/>
            </a:pPr>
            <a:r>
              <a:rPr lang="ru-RU" sz="2800" dirty="0">
                <a:latin typeface="Arial" charset="0"/>
              </a:rPr>
              <a:t>НО ЧЕГО </a:t>
            </a:r>
            <a:r>
              <a:rPr lang="ru-RU" sz="2800" dirty="0" smtClean="0">
                <a:latin typeface="Arial" charset="0"/>
              </a:rPr>
              <a:t>и ОТ </a:t>
            </a:r>
            <a:r>
              <a:rPr lang="ru-RU" sz="2800" dirty="0">
                <a:latin typeface="Arial" charset="0"/>
              </a:rPr>
              <a:t>ЧЕГО</a:t>
            </a:r>
          </a:p>
          <a:p>
            <a:pPr algn="ctr">
              <a:defRPr/>
            </a:pPr>
            <a:endParaRPr lang="ru-RU" sz="2800" dirty="0">
              <a:latin typeface="Arial" charset="0"/>
            </a:endParaRPr>
          </a:p>
          <a:p>
            <a:pPr marL="457200" indent="-457200" algn="ctr">
              <a:buFont typeface="Wingdings" pitchFamily="2" charset="2"/>
              <a:buChar char="q"/>
              <a:defRPr/>
            </a:pPr>
            <a:r>
              <a:rPr lang="ru-RU" sz="2800" dirty="0" smtClean="0">
                <a:latin typeface="Arial" charset="0"/>
              </a:rPr>
              <a:t>ПОЯСНЕНИЯ, </a:t>
            </a:r>
            <a:r>
              <a:rPr lang="ru-RU" sz="2800" dirty="0">
                <a:latin typeface="Arial" charset="0"/>
              </a:rPr>
              <a:t>В ПЕРВУЮ ОЧЕРЕДЬ ДЛЯ </a:t>
            </a:r>
          </a:p>
          <a:p>
            <a:pPr algn="ctr">
              <a:defRPr/>
            </a:pPr>
            <a:r>
              <a:rPr lang="ru-RU" sz="2800" dirty="0">
                <a:latin typeface="Arial" charset="0"/>
              </a:rPr>
              <a:t>ЧИТАТЕЛЯ</a:t>
            </a:r>
          </a:p>
        </p:txBody>
      </p:sp>
    </p:spTree>
    <p:extLst>
      <p:ext uri="{BB962C8B-B14F-4D97-AF65-F5344CB8AC3E}">
        <p14:creationId xmlns:p14="http://schemas.microsoft.com/office/powerpoint/2010/main" val="28393856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03649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РАЗМЕРНОСТИ </a:t>
            </a:r>
          </a:p>
          <a:p>
            <a:pPr algn="ctr"/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dirty="0" smtClean="0"/>
              <a:t>Казалось бы , это очевидно, каждый параметр должен 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иметь ,размерность , существующую 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 в мировой литературе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на момент написания статьи , но это  совсем не всегда 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соблюдается авторами</a:t>
            </a:r>
          </a:p>
        </p:txBody>
      </p:sp>
    </p:spTree>
    <p:extLst>
      <p:ext uri="{BB962C8B-B14F-4D97-AF65-F5344CB8AC3E}">
        <p14:creationId xmlns:p14="http://schemas.microsoft.com/office/powerpoint/2010/main" val="22443379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12850812" cy="691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вал 2"/>
          <p:cNvSpPr/>
          <p:nvPr/>
        </p:nvSpPr>
        <p:spPr>
          <a:xfrm>
            <a:off x="1214414" y="500042"/>
            <a:ext cx="92869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2396" y="357166"/>
            <a:ext cx="173983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ЗДЕСЬ </a:t>
            </a:r>
          </a:p>
          <a:p>
            <a:endParaRPr lang="ru-RU" dirty="0" smtClean="0"/>
          </a:p>
          <a:p>
            <a:r>
              <a:rPr lang="ru-RU" dirty="0" smtClean="0"/>
              <a:t>И ДАЛЕЕ</a:t>
            </a:r>
          </a:p>
          <a:p>
            <a:endParaRPr lang="ru-RU" dirty="0" smtClean="0"/>
          </a:p>
          <a:p>
            <a:r>
              <a:rPr lang="ru-RU" dirty="0" smtClean="0"/>
              <a:t>ЦИФРОВЫЕ </a:t>
            </a:r>
          </a:p>
          <a:p>
            <a:endParaRPr lang="ru-RU" dirty="0" smtClean="0"/>
          </a:p>
          <a:p>
            <a:r>
              <a:rPr lang="ru-RU" dirty="0" smtClean="0"/>
              <a:t>ЗНАЧЕНИЯ</a:t>
            </a:r>
          </a:p>
          <a:p>
            <a:endParaRPr lang="ru-RU" dirty="0" smtClean="0"/>
          </a:p>
          <a:p>
            <a:r>
              <a:rPr lang="ru-RU" dirty="0" smtClean="0"/>
              <a:t>ИМЕЮТ </a:t>
            </a:r>
          </a:p>
          <a:p>
            <a:endParaRPr lang="ru-RU" dirty="0" smtClean="0"/>
          </a:p>
          <a:p>
            <a:r>
              <a:rPr lang="ru-RU" dirty="0" smtClean="0"/>
              <a:t>УЧЕБНОЕ</a:t>
            </a:r>
          </a:p>
          <a:p>
            <a:endParaRPr lang="ru-RU" dirty="0" smtClean="0"/>
          </a:p>
          <a:p>
            <a:r>
              <a:rPr lang="ru-RU" dirty="0" smtClean="0"/>
              <a:t>НАЗНАЧЕНИЕ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430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28604"/>
            <a:ext cx="885828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q"/>
              <a:defRPr/>
            </a:pPr>
            <a:r>
              <a:rPr lang="ru-RU" sz="3200" dirty="0" smtClean="0">
                <a:solidFill>
                  <a:srgbClr val="FF0000"/>
                </a:solidFill>
                <a:latin typeface="Arial" charset="0"/>
              </a:rPr>
              <a:t>СРЕДНИЕ И ОТКЛОНЕНИЯ ОТ СРЕДНЕЙ</a:t>
            </a:r>
          </a:p>
          <a:p>
            <a:pPr marL="457200" indent="-457200" algn="ctr">
              <a:buFont typeface="Wingdings" pitchFamily="2" charset="2"/>
              <a:buChar char="q"/>
              <a:defRPr/>
            </a:pPr>
            <a:endParaRPr lang="ru-RU" sz="3200" dirty="0" smtClean="0">
              <a:solidFill>
                <a:srgbClr val="FF0000"/>
              </a:solidFill>
              <a:latin typeface="Arial" charset="0"/>
            </a:endParaRPr>
          </a:p>
          <a:p>
            <a:pPr marL="457200" indent="-457200" algn="ctr">
              <a:defRPr/>
            </a:pPr>
            <a:r>
              <a:rPr lang="ru-RU" sz="3200" dirty="0" smtClean="0">
                <a:latin typeface="Arial" charset="0"/>
              </a:rPr>
              <a:t>Все научные цифровые данные </a:t>
            </a:r>
          </a:p>
          <a:p>
            <a:pPr marL="457200" indent="-457200" algn="ctr">
              <a:defRPr/>
            </a:pPr>
            <a:endParaRPr lang="ru-RU" sz="3200" dirty="0" smtClean="0">
              <a:latin typeface="Arial" charset="0"/>
            </a:endParaRPr>
          </a:p>
          <a:p>
            <a:pPr marL="457200" indent="-457200" algn="ctr">
              <a:defRPr/>
            </a:pPr>
            <a:r>
              <a:rPr lang="ru-RU" sz="3200" dirty="0" smtClean="0">
                <a:latin typeface="Arial" charset="0"/>
              </a:rPr>
              <a:t>В публикациях, отчётах или иной форме </a:t>
            </a:r>
          </a:p>
          <a:p>
            <a:pPr marL="457200" indent="-457200" algn="ctr">
              <a:defRPr/>
            </a:pPr>
            <a:endParaRPr lang="ru-RU" sz="3200" dirty="0" smtClean="0">
              <a:latin typeface="Arial" charset="0"/>
            </a:endParaRPr>
          </a:p>
          <a:p>
            <a:pPr marL="457200" indent="-457200" algn="ctr">
              <a:defRPr/>
            </a:pPr>
            <a:r>
              <a:rPr lang="ru-RU" sz="3200" dirty="0" smtClean="0">
                <a:latin typeface="Arial" charset="0"/>
              </a:rPr>
              <a:t>Приводят только в виде, представленном</a:t>
            </a:r>
          </a:p>
          <a:p>
            <a:pPr marL="457200" indent="-457200" algn="ctr">
              <a:defRPr/>
            </a:pPr>
            <a:endParaRPr lang="ru-RU" sz="3200" dirty="0" smtClean="0">
              <a:latin typeface="Arial" charset="0"/>
            </a:endParaRPr>
          </a:p>
          <a:p>
            <a:pPr marL="457200" indent="-457200" algn="ctr">
              <a:defRPr/>
            </a:pPr>
            <a:r>
              <a:rPr lang="ru-RU" sz="3200" dirty="0" smtClean="0">
                <a:latin typeface="Arial" charset="0"/>
              </a:rPr>
              <a:t>в таблице.</a:t>
            </a:r>
          </a:p>
          <a:p>
            <a:pPr marL="457200" indent="-457200" algn="ctr">
              <a:defRPr/>
            </a:pPr>
            <a:endParaRPr lang="ru-RU" sz="3200" dirty="0" smtClean="0">
              <a:latin typeface="Arial" charset="0"/>
            </a:endParaRPr>
          </a:p>
          <a:p>
            <a:pPr marL="457200" indent="-457200" algn="ctr">
              <a:defRPr/>
            </a:pPr>
            <a:r>
              <a:rPr lang="ru-RU" sz="3200" dirty="0" smtClean="0">
                <a:latin typeface="Arial" charset="0"/>
              </a:rPr>
              <a:t>Только средняя и отклонения от средней </a:t>
            </a:r>
          </a:p>
          <a:p>
            <a:pPr marL="457200" indent="-457200" algn="ctr">
              <a:defRPr/>
            </a:pPr>
            <a:r>
              <a:rPr lang="ru-RU" sz="3200" dirty="0" smtClean="0">
                <a:latin typeface="Arial" charset="0"/>
              </a:rPr>
              <a:t>в группе   </a:t>
            </a:r>
          </a:p>
          <a:p>
            <a:pPr marL="457200" indent="-457200" algn="ctr">
              <a:defRPr/>
            </a:pPr>
            <a:endParaRPr lang="ru-RU" sz="3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2510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12850812" cy="691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 flipH="1">
            <a:off x="13001684" y="-772150"/>
            <a:ext cx="214314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q"/>
              <a:defRPr/>
            </a:pPr>
            <a:r>
              <a:rPr lang="ru-RU" dirty="0" smtClean="0">
                <a:latin typeface="Arial" charset="0"/>
              </a:rPr>
              <a:t>СРЕДНИЕ И ОТКЛОНЕНИЯ ОТ СРЕДНЕЙ</a:t>
            </a:r>
            <a:endParaRPr lang="ru-RU" dirty="0"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1500174"/>
            <a:ext cx="1357322" cy="4286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2598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01" y="785794"/>
            <a:ext cx="864399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r>
              <a:rPr lang="ru-RU" sz="3600" dirty="0" smtClean="0">
                <a:latin typeface="Arial" charset="0"/>
              </a:rPr>
              <a:t>СТАТИСТИЧЕСКИ ДОСТОВЕРНЫЕ ОТЛИЧИЯ,   ЧЕГО и  ОТ ЧЕГО</a:t>
            </a:r>
          </a:p>
          <a:p>
            <a:pPr marL="457200" indent="-457200" algn="ctr">
              <a:defRPr/>
            </a:pPr>
            <a:endParaRPr lang="ru-RU" sz="3600" dirty="0" smtClean="0">
              <a:latin typeface="Arial" charset="0"/>
            </a:endParaRPr>
          </a:p>
          <a:p>
            <a:pPr marL="457200" indent="-457200" algn="ctr">
              <a:defRPr/>
            </a:pPr>
            <a:r>
              <a:rPr lang="ru-RU" dirty="0" smtClean="0">
                <a:latin typeface="Arial" charset="0"/>
              </a:rPr>
              <a:t>КАК В ДАННОМ ПРИМЕРЕ ЗВЁЗДОЧКАМИ ИЛИ ИНЫМИ УСЛОВНЫМИ</a:t>
            </a:r>
          </a:p>
          <a:p>
            <a:pPr marL="457200" indent="-457200" algn="ctr">
              <a:defRPr/>
            </a:pPr>
            <a:endParaRPr lang="ru-RU" dirty="0" smtClean="0">
              <a:latin typeface="Arial" charset="0"/>
            </a:endParaRPr>
          </a:p>
          <a:p>
            <a:pPr marL="457200" indent="-457200" algn="ctr">
              <a:defRPr/>
            </a:pPr>
            <a:r>
              <a:rPr lang="ru-RU" dirty="0" smtClean="0">
                <a:latin typeface="Arial" charset="0"/>
              </a:rPr>
              <a:t> ОБОЗНАЧЕНИЯМИ АВТОР ОТМЕЧАЕТ, КАКИЕ ГРУППЫ ИМЕЛИ </a:t>
            </a:r>
          </a:p>
          <a:p>
            <a:pPr marL="457200" indent="-457200" algn="ctr">
              <a:defRPr/>
            </a:pPr>
            <a:endParaRPr lang="ru-RU" dirty="0" smtClean="0">
              <a:latin typeface="Arial" charset="0"/>
            </a:endParaRPr>
          </a:p>
          <a:p>
            <a:pPr marL="457200" indent="-457200" algn="ctr">
              <a:defRPr/>
            </a:pPr>
            <a:r>
              <a:rPr lang="ru-RU" dirty="0" smtClean="0">
                <a:latin typeface="Arial" charset="0"/>
              </a:rPr>
              <a:t>СТАТИСТИЧЕСКИ ДОСТОВЕРНЫЕ ОТЛИЧИЯ ОТ КАКИХ . </a:t>
            </a:r>
          </a:p>
          <a:p>
            <a:pPr marL="457200" indent="-457200" algn="ctr">
              <a:defRPr/>
            </a:pPr>
            <a:endParaRPr lang="ru-RU" dirty="0" smtClean="0">
              <a:latin typeface="Arial" charset="0"/>
            </a:endParaRPr>
          </a:p>
          <a:p>
            <a:pPr marL="457200" indent="-457200" algn="ctr">
              <a:defRPr/>
            </a:pPr>
            <a:r>
              <a:rPr lang="ru-RU" dirty="0" smtClean="0">
                <a:latin typeface="Arial" charset="0"/>
              </a:rPr>
              <a:t>И ЭТО УКАЗЫВАЕТСЯ В ПРИМЕЧАНИИ К ТАБЛИЦЕ ИЛИ К  ИНОМУ </a:t>
            </a:r>
          </a:p>
          <a:p>
            <a:pPr marL="457200" indent="-457200" algn="ctr">
              <a:defRPr/>
            </a:pPr>
            <a:endParaRPr lang="ru-RU" dirty="0" smtClean="0">
              <a:latin typeface="Arial" charset="0"/>
            </a:endParaRPr>
          </a:p>
          <a:p>
            <a:pPr marL="457200" indent="-457200" algn="ctr">
              <a:defRPr/>
            </a:pPr>
            <a:r>
              <a:rPr lang="ru-RU" dirty="0" smtClean="0">
                <a:latin typeface="Arial" charset="0"/>
              </a:rPr>
              <a:t>ДРУГОМУ РАЗДЕЛУ ТЕКСТА, ГДЕ ЭТИ ЦИФРЫ ПРИВЕДЕНЫ  </a:t>
            </a:r>
          </a:p>
          <a:p>
            <a:pPr marL="457200" indent="-457200" algn="ctr">
              <a:defRPr/>
            </a:pPr>
            <a:endParaRPr lang="ru-RU" dirty="0" smtClean="0">
              <a:latin typeface="Arial" charset="0"/>
            </a:endParaRPr>
          </a:p>
          <a:p>
            <a:pPr marL="457200" indent="-457200" algn="ctr">
              <a:defRPr/>
            </a:pPr>
            <a:endParaRPr lang="ru-RU" sz="3600" dirty="0" smtClean="0">
              <a:latin typeface="Arial" charset="0"/>
            </a:endParaRPr>
          </a:p>
          <a:p>
            <a:pPr marL="457200" indent="-457200" algn="ctr">
              <a:defRPr/>
            </a:pPr>
            <a:endParaRPr lang="ru-RU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5870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12850812" cy="691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 flipH="1">
            <a:off x="13001684" y="-772150"/>
            <a:ext cx="214314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q"/>
              <a:defRPr/>
            </a:pPr>
            <a:r>
              <a:rPr lang="ru-RU" dirty="0" smtClean="0">
                <a:latin typeface="Arial" charset="0"/>
              </a:rPr>
              <a:t>СРЕДНИЕ И ОТКЛОНЕНИЯ ОТ СРЕДНЕЙ</a:t>
            </a:r>
            <a:endParaRPr lang="ru-RU" dirty="0">
              <a:latin typeface="Arial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929454" y="1000108"/>
            <a:ext cx="642942" cy="5000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643834" y="357166"/>
            <a:ext cx="14876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*Отличие </a:t>
            </a:r>
          </a:p>
          <a:p>
            <a:r>
              <a:rPr lang="ru-RU" sz="1600" dirty="0" smtClean="0"/>
              <a:t>от  контроля</a:t>
            </a:r>
          </a:p>
          <a:p>
            <a:endParaRPr lang="ru-RU" sz="1600" dirty="0" smtClean="0"/>
          </a:p>
          <a:p>
            <a:r>
              <a:rPr lang="ru-RU" sz="1600" dirty="0" smtClean="0"/>
              <a:t>**отличие от </a:t>
            </a:r>
          </a:p>
          <a:p>
            <a:r>
              <a:rPr lang="ru-RU" sz="1600" dirty="0" smtClean="0"/>
              <a:t>1 стадии</a:t>
            </a:r>
          </a:p>
          <a:p>
            <a:endParaRPr lang="ru-RU" sz="1600" dirty="0" smtClean="0"/>
          </a:p>
          <a:p>
            <a:r>
              <a:rPr lang="ru-RU" sz="1600" dirty="0" smtClean="0"/>
              <a:t>*** отличие </a:t>
            </a:r>
          </a:p>
          <a:p>
            <a:r>
              <a:rPr lang="ru-RU" sz="1600" dirty="0" smtClean="0"/>
              <a:t>от контроля и</a:t>
            </a:r>
          </a:p>
          <a:p>
            <a:r>
              <a:rPr lang="ru-RU" sz="1600" dirty="0" smtClean="0"/>
              <a:t> 1 стадии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090797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967335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q"/>
              <a:defRPr/>
            </a:pPr>
            <a:r>
              <a:rPr lang="ru-RU" sz="3200" dirty="0" smtClean="0">
                <a:latin typeface="Arial" charset="0"/>
              </a:rPr>
              <a:t>ПОЯСНЕНИЯ, В ПЕРВУЮ ОЧЕРЕДЬ ДЛЯ </a:t>
            </a:r>
          </a:p>
          <a:p>
            <a:pPr algn="ctr">
              <a:defRPr/>
            </a:pPr>
            <a:r>
              <a:rPr lang="ru-RU" sz="3200" dirty="0" smtClean="0">
                <a:latin typeface="Arial" charset="0"/>
              </a:rPr>
              <a:t>ЧИТАТЕЛЯ</a:t>
            </a:r>
          </a:p>
          <a:p>
            <a:pPr algn="ctr">
              <a:defRPr/>
            </a:pPr>
            <a:endParaRPr lang="ru-RU" sz="3200" dirty="0" smtClean="0">
              <a:latin typeface="Arial" charset="0"/>
            </a:endParaRPr>
          </a:p>
          <a:p>
            <a:pPr algn="ctr">
              <a:defRPr/>
            </a:pPr>
            <a:r>
              <a:rPr lang="ru-RU" sz="3200" dirty="0" smtClean="0">
                <a:latin typeface="Arial" charset="0"/>
              </a:rPr>
              <a:t>Они не должны оставлять у читателя никаких </a:t>
            </a:r>
          </a:p>
          <a:p>
            <a:pPr algn="ctr">
              <a:defRPr/>
            </a:pPr>
            <a:r>
              <a:rPr lang="ru-RU" sz="3200" dirty="0" smtClean="0">
                <a:latin typeface="Arial" charset="0"/>
              </a:rPr>
              <a:t>неясных вопросов</a:t>
            </a:r>
            <a:endParaRPr lang="ru-RU" sz="3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328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611188" y="620713"/>
            <a:ext cx="8208962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В последнее время установилась прочная и однозначно долговременная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тенденция оценки научных, а также педагогических коллективов практически по одному критерию - количество и качество публикаций.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 smtClean="0">
              <a:solidFill>
                <a:prstClr val="black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При этом учитывается: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 smtClean="0">
              <a:solidFill>
                <a:prstClr val="black"/>
              </a:solidFill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prstClr val="black"/>
                </a:solidFill>
              </a:rPr>
              <a:t>количество публикаций. </a:t>
            </a: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качество научного журнала</a:t>
            </a: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вес научного журнала,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 smtClean="0">
              <a:solidFill>
                <a:prstClr val="black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</a:rPr>
              <a:t>В КАЧЕСТВЕ ЕДИНИЦЫ ОПРЕДЕЛЕНИЯ ТРУДА УЧЕНОГО ВСЕ ЧАЩЕ ПРИМЕНЯЕТСЯ СТАТЬЯ В НАУЧНОМ ЖУРНАЛЕ И СВЯЗАННЫЕ С ЭТИМ ВТОРИЧНЫЕ ПОКАЗАТЕЛИ. </a:t>
            </a:r>
          </a:p>
        </p:txBody>
      </p:sp>
    </p:spTree>
    <p:extLst>
      <p:ext uri="{BB962C8B-B14F-4D97-AF65-F5344CB8AC3E}">
        <p14:creationId xmlns:p14="http://schemas.microsoft.com/office/powerpoint/2010/main" val="3783089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Прямоугольник 1"/>
          <p:cNvSpPr>
            <a:spLocks noChangeArrowheads="1"/>
          </p:cNvSpPr>
          <p:nvPr/>
        </p:nvSpPr>
        <p:spPr bwMode="auto">
          <a:xfrm>
            <a:off x="250825" y="188913"/>
            <a:ext cx="8569325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Данные сгруппированы  группы выверены,  как все хорошо изложить?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Наиболее рациональный и простой путь –следовать за строем материалов и методов. </a:t>
            </a:r>
          </a:p>
        </p:txBody>
      </p:sp>
    </p:spTree>
    <p:extLst>
      <p:ext uri="{BB962C8B-B14F-4D97-AF65-F5344CB8AC3E}">
        <p14:creationId xmlns:p14="http://schemas.microsoft.com/office/powerpoint/2010/main" val="33182504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Box 1"/>
          <p:cNvSpPr txBox="1">
            <a:spLocks noChangeArrowheads="1"/>
          </p:cNvSpPr>
          <p:nvPr/>
        </p:nvSpPr>
        <p:spPr bwMode="auto">
          <a:xfrm>
            <a:off x="3276600" y="260350"/>
            <a:ext cx="20780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>
                <a:solidFill>
                  <a:prstClr val="black"/>
                </a:solidFill>
                <a:latin typeface="Arial" pitchFamily="34" charset="0"/>
              </a:rPr>
              <a:t>Графики</a:t>
            </a:r>
          </a:p>
        </p:txBody>
      </p:sp>
      <p:sp>
        <p:nvSpPr>
          <p:cNvPr id="107523" name="TextBox 1"/>
          <p:cNvSpPr txBox="1">
            <a:spLocks noChangeArrowheads="1"/>
          </p:cNvSpPr>
          <p:nvPr/>
        </p:nvSpPr>
        <p:spPr bwMode="auto">
          <a:xfrm>
            <a:off x="127000" y="1350963"/>
            <a:ext cx="89169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Arial" pitchFamily="34" charset="0"/>
              </a:rPr>
              <a:t>здесь, как и во всем остальном в научной статье,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Arial" pitchFamily="34" charset="0"/>
              </a:rPr>
              <a:t>забота о читателе, который  не должен разгадывать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Arial" pitchFamily="34" charset="0"/>
              </a:rPr>
              <a:t>головоломки  и приходить от этого  в ярость</a:t>
            </a:r>
          </a:p>
        </p:txBody>
      </p:sp>
      <p:pic>
        <p:nvPicPr>
          <p:cNvPr id="10752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2738"/>
            <a:ext cx="83153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081417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3" y="260350"/>
            <a:ext cx="8640762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5715" name="Прямоугольник 1"/>
          <p:cNvSpPr>
            <a:spLocks noChangeArrowheads="1"/>
          </p:cNvSpPr>
          <p:nvPr/>
        </p:nvSpPr>
        <p:spPr bwMode="auto">
          <a:xfrm>
            <a:off x="0" y="5013325"/>
            <a:ext cx="914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latin typeface="Arial" pitchFamily="34" charset="0"/>
              </a:rPr>
              <a:t>Рис 1. Динамика изменения рН в фибробластах при некротической форме гибели (модель окислительного стресса). Обозначения: кривая 1 — в присутствии 100 мкМ БГП, рН инкубационной среды 7,35; кривая 2 — в присутствии 100 мкМ БГП, рН инкубационной среды 7,5; кривая 3 — в присутствии 100 мкМ БГП, 30 мМ 2-дезоксиглюкозы и 50 мкМ трифлуоперазина, рН инкубационной</a:t>
            </a:r>
          </a:p>
        </p:txBody>
      </p:sp>
      <p:sp>
        <p:nvSpPr>
          <p:cNvPr id="115716" name="TextBox 2"/>
          <p:cNvSpPr txBox="1">
            <a:spLocks noChangeArrowheads="1"/>
          </p:cNvSpPr>
          <p:nvPr/>
        </p:nvSpPr>
        <p:spPr bwMode="auto">
          <a:xfrm>
            <a:off x="1619250" y="476250"/>
            <a:ext cx="5457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prstClr val="black"/>
                </a:solidFill>
                <a:latin typeface="Arial" pitchFamily="34" charset="0"/>
              </a:rPr>
              <a:t>чётко, демонстративно, грамотно</a:t>
            </a:r>
          </a:p>
        </p:txBody>
      </p:sp>
    </p:spTree>
    <p:extLst>
      <p:ext uri="{BB962C8B-B14F-4D97-AF65-F5344CB8AC3E}">
        <p14:creationId xmlns:p14="http://schemas.microsoft.com/office/powerpoint/2010/main" val="5456982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800"/>
            <a:ext cx="8772525" cy="69249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РИСУНКИ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cs typeface="Times New Roman" pitchFamily="18" charset="0"/>
              </a:rPr>
              <a:t>Это ,пожалуй , самое коварное из иллюстративных средств.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cs typeface="Times New Roman" pitchFamily="18" charset="0"/>
              </a:rPr>
              <a:t>Совершенно обязательно для гистологических препаратов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cs typeface="Times New Roman" pitchFamily="18" charset="0"/>
              </a:rPr>
              <a:t>в подписях к рисункам указывать способ окраски, вид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cs typeface="Times New Roman" pitchFamily="18" charset="0"/>
              </a:rPr>
              <a:t>микроскопии и увеличение, а также отличия   метода  по сравнению с рутинными если они есть ( реконструкция, </a:t>
            </a:r>
            <a:r>
              <a:rPr lang="ru-RU" sz="2400" dirty="0" err="1">
                <a:solidFill>
                  <a:prstClr val="black"/>
                </a:solidFill>
                <a:cs typeface="Times New Roman" pitchFamily="18" charset="0"/>
              </a:rPr>
              <a:t>трансиллюминация</a:t>
            </a:r>
            <a:r>
              <a:rPr lang="ru-RU" sz="2400" dirty="0">
                <a:solidFill>
                  <a:prstClr val="black"/>
                </a:solidFill>
                <a:cs typeface="Times New Roman" pitchFamily="18" charset="0"/>
              </a:rPr>
              <a:t> и подобное).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prstClr val="black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cs typeface="Times New Roman" pitchFamily="18" charset="0"/>
              </a:rPr>
              <a:t>Если приводятся электрофизиологические  </a:t>
            </a:r>
            <a:r>
              <a:rPr lang="ru-RU" sz="2400" dirty="0" err="1">
                <a:solidFill>
                  <a:prstClr val="black"/>
                </a:solidFill>
                <a:cs typeface="Times New Roman" pitchFamily="18" charset="0"/>
              </a:rPr>
              <a:t>нативные</a:t>
            </a:r>
            <a:endParaRPr lang="ru-RU" sz="2400" dirty="0">
              <a:solidFill>
                <a:prstClr val="black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cs typeface="Times New Roman" pitchFamily="18" charset="0"/>
              </a:rPr>
              <a:t>кривые активности, обязательно указывать на рисунке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cs typeface="Times New Roman" pitchFamily="18" charset="0"/>
              </a:rPr>
              <a:t>калибровку и развертку, а иногда и иные параметры усилителя.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prstClr val="black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cs typeface="Times New Roman" pitchFamily="18" charset="0"/>
              </a:rPr>
              <a:t>Аналогичные требования есть и по другим </a:t>
            </a:r>
            <a:r>
              <a:rPr lang="ru-RU" sz="2400" dirty="0" err="1">
                <a:solidFill>
                  <a:prstClr val="black"/>
                </a:solidFill>
                <a:cs typeface="Times New Roman" pitchFamily="18" charset="0"/>
              </a:rPr>
              <a:t>нативным</a:t>
            </a:r>
            <a:r>
              <a:rPr lang="ru-RU" sz="2400" dirty="0">
                <a:solidFill>
                  <a:prstClr val="black"/>
                </a:solidFill>
                <a:cs typeface="Times New Roman" pitchFamily="18" charset="0"/>
              </a:rPr>
              <a:t> изображениям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6795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Box 1"/>
          <p:cNvSpPr txBox="1">
            <a:spLocks noChangeArrowheads="1"/>
          </p:cNvSpPr>
          <p:nvPr/>
        </p:nvSpPr>
        <p:spPr bwMode="auto">
          <a:xfrm>
            <a:off x="107504" y="260350"/>
            <a:ext cx="9036496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</a:rPr>
              <a:t>                             РИСУНКИ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prstClr val="black"/>
                </a:solidFill>
                <a:latin typeface="Arial" pitchFamily="34" charset="0"/>
              </a:rPr>
              <a:t>Общее правило -  рисунок помещать только тогда, когда без его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>
              <a:solidFill>
                <a:prstClr val="black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prstClr val="black"/>
                </a:solidFill>
                <a:latin typeface="Arial" pitchFamily="34" charset="0"/>
              </a:rPr>
              <a:t>помощи  пострадает качество представления и доходчивость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>
              <a:solidFill>
                <a:prstClr val="black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prstClr val="black"/>
                </a:solidFill>
                <a:latin typeface="Arial" pitchFamily="34" charset="0"/>
              </a:rPr>
              <a:t>данных.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>
              <a:solidFill>
                <a:prstClr val="black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prstClr val="black"/>
                </a:solidFill>
                <a:latin typeface="Arial" pitchFamily="34" charset="0"/>
              </a:rPr>
              <a:t>Каждый рисунок должен быть упомянут в тексте. </a:t>
            </a:r>
          </a:p>
        </p:txBody>
      </p:sp>
    </p:spTree>
    <p:extLst>
      <p:ext uri="{BB962C8B-B14F-4D97-AF65-F5344CB8AC3E}">
        <p14:creationId xmlns:p14="http://schemas.microsoft.com/office/powerpoint/2010/main" val="2352404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91440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НАТИВНЫЕ КРИВЫЕ- РЕНТГЕНОГРАММЫ, ФОТОГРАФИИ 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ОСОБЕННО МИКРОФОТОГРАММЫ  МОРФОЛОГИЧЕСКОГО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МАТЕРИАЛОВ – ВЕЩЬ КРАСИВАЯ, НО ТРЕБУЮЩАЯ ОСОБОГО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 ВНИМАНИЯ НЕБРЕЖНОСТЬ ЗДЕСЬ НЕДОПУСТИМА.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ПРЕДЫДУЩАЯ КРИВАЯ ЗАПИСИ  КАКИХ-ТО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ЭЛЕКТРОФИЗИОЛОГИЧЕСКИХ ПРОЦЕССОВ ЯРКИЙ ПРИМЕР.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ТАКИЕ МАТЕРИАЛЫ ТРЕБУЮТ КАК МИНИМУМ ВЫНЕСЕНИЯ НА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ИЗОБРАЖЕНИЕ СКОРОСТИ ДВИЖЕНИЯ ЛЕНТЫ , ИНАЧЕ НЕ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ОЦЕНИТЬ ЧАСТОТУ ПЕРИОДИЧЕСКИХ ИЗМЕНЕНИЙ,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 И КАЛИБРОВОЧНЫЙ СИГНАЛ – ИНАЧЕ ДАННЫЕ ОБ АМПЛИТУДЕ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                          БЕЗДОКАЗАТЕЛЬНЫ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8928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Arial" pitchFamily="34" charset="0"/>
              </a:rPr>
              <a:t>О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БСУЖДЕНИЕ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Этот раздел не всегда выделяют  подзаголовком, иногда называют заключением С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onclusion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дискуссией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Discussion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но по сути это одно и то же.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данном разделе проводится сопоставление всех полученных в работе результатов с теми, которые  существуют на этот счет в литературе. Это наиболее творчески насыщенный раздел , поскольку требует  не простого перечисления  фактов  и  закономерностей, выявленных в ходе исследования, но и их стройного и выигрышного  изложения..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7414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772"/>
            <a:ext cx="9144000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pitchFamily="34" charset="0"/>
              </a:rPr>
              <a:t>НАМИ РАЗРАБОТАН ПРОСТОЙ АЛГОРИТМ ДЛЯ НАПИСАНИЯ  ЭТОГО РАЗДЕЛА, ОДНОГО ИЗ САМЫХ ТРУДНЫХ В СОЗДАНИИ ЛЮБОГО ПИСЬМЕННОГО ТРУДА.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pitchFamily="34" charset="0"/>
            </a:endParaRP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  <a:latin typeface="Arial" pitchFamily="34" charset="0"/>
              </a:rPr>
              <a:t>ВЫДЕЛЯЕМ И ФОРМУЛИРУЕМ ОСНОВНЫЕ ЗНАЧИМЫЕ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pitchFamily="34" charset="0"/>
              </a:rPr>
              <a:t>ИЗ ПОЛУЧЕННЫХ РЕЗУЛЬТАТОВ( НАЧИНАЯ С МЕТОДОВ)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pitchFamily="34" charset="0"/>
              </a:rPr>
              <a:t>2. ВЫПИСЫВАЕМ ИХ В ВИДЕ ОТДЕЛЬНЫХ ПРОСТЫХ ПРЕДЛОЖЕНИЙ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pitchFamily="34" charset="0"/>
              </a:rPr>
              <a:t>3. НАХОДИМ В ЖЕЛАТЕЛЬНО НЕ СТАРШЕ ПЯТИЛЕТНЕЙ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pitchFamily="34" charset="0"/>
              </a:rPr>
              <a:t>ДАВНОСТИ ЛИТЕРАТУРЕ ИСТОЧНИКИ, ПРЯМО ИЛИ ОПОСРЕДОВАННО ПОДДЕРЖИВАЮЩИЕ КОНКРЕТНЫЙ РЕЗУЛЬТАТ ( ПЕРВОЕ ПРЕДЛОЖЕНИЕ 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pitchFamily="34" charset="0"/>
              </a:rPr>
              <a:t>4. ПРИВОДИМ ЭТИ РАБОТЫ В КАЧЕСТВЕ ПОДДЕРЖИВАЮЩИХ ВАШ КОНКРЕТНЫЙ РЕЗУЛЬТАТ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pitchFamily="34" charset="0"/>
              </a:rPr>
              <a:t>5.НАХОДИМ РАБОТЫ, В КОТОРЫХ СХОДНЫЕ ИССЛЕДОВАНИЯ ПРИВЕЛИ К ОТЛИЧНОМУ ОТ ВАШЕГО РЕЗУЛЬТАТУ ИЛИ ИМЕЛИ ОТЛИЧНУЮ ОТ ВАШЕЙ ТРАКТОВКУ ВЫДЕЛЕННОГО В ПЕРВОМ ПРЕДЛОЖЕНИИ РЕЗУЛЬТАТА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pitchFamily="34" charset="0"/>
              </a:rPr>
              <a:t>6. С ПОМОЩЬЮ КРАТКИХ СВЯЗУЮЩИХ ПРЕДЛОЖЕНИЙ ВЫСТРАИВАЕМ АБЗАЦ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pitchFamily="34" charset="0"/>
              </a:rPr>
              <a:t>ИЗ СВОЕГО РЕЗУЛЬТАТА, СВЕДЕНИЙ О ТЕХ, КТО ЗА И ТЕХ, КТО ПРОТИВ.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pitchFamily="34" charset="0"/>
              </a:rPr>
              <a:t>ПОСЛЕДНИЕ ДАННЫЕ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</a:rPr>
              <a:t>ОБЯЗАТЕЛЬНО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</a:rPr>
              <a:t>ТРЕБУЮТ АНАЛИЗА ТОГО, ПОЧЕМУ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pitchFamily="34" charset="0"/>
              </a:rPr>
              <a:t>ВАШ ЛИТЕРАТУРНЫЙ ОППОНЕНТ ПОЛУЧИЛ НЕВЕРНЫЕ РЕЗУЛЬТАТЫ ИЛИ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pitchFamily="34" charset="0"/>
              </a:rPr>
              <a:t>ОШИБОЧНО ИХ ТРАКТОВАЛ ( НЕ ТЕ БОЛЬНЫЕ, УЩЕРБНАЯ МЕТОДИКА, ОТСУТСТВИЕ СТАТОБРАБОТКИ ИЛИ ОНА НЕ К МЕСТУ ИСПОЛЬЗОВАНА И Т.Д.)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pitchFamily="34" charset="0"/>
              </a:rPr>
              <a:t>7. СЛЕДУЮЩЕЕ ПРЕДЛОЖЕНИЕ СОДЕРЖАЩЕЕ НОВЫЙ РЕЗУЛЬТАТ, ПОВТОРЕНИЕ ВСЕХ ВЫШЕОПИСАННЫХ ДЕЙСТВИЙ.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solidFill>
                  <a:prstClr val="black"/>
                </a:solidFill>
              </a:rPr>
              <a:t>НЕ ЗАБЫВАТЬ ПРАВИЛЬНО ОФОРМЛЯТЬ ССЫЛКИ И ПОЛЬЗОВАТЬСЯ ТОЛЬКО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solidFill>
                  <a:prstClr val="black"/>
                </a:solidFill>
              </a:rPr>
              <a:t>ПОЛНЫМИ ТЕКСТАМИ ИСТОЧНИКОВ, КОТОРЫЕ ЧИТАТЬ ЛИЧНО, ИНАЧЕ КАТАСТРОФА-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solidFill>
                  <a:prstClr val="black"/>
                </a:solidFill>
              </a:rPr>
              <a:t>ОШИБОЧНОЙ КРИТИКИ  НИКТО НЕ ПРОПУСТИТ И НЕ ПРОСТИТ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i="1" dirty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7391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Прямоугольник 1"/>
          <p:cNvSpPr>
            <a:spLocks noChangeArrowheads="1"/>
          </p:cNvSpPr>
          <p:nvPr/>
        </p:nvSpPr>
        <p:spPr bwMode="auto">
          <a:xfrm>
            <a:off x="0" y="1052513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                            ВЫВОДЫ</a:t>
            </a:r>
          </a:p>
          <a:p>
            <a:endParaRPr lang="ru-RU" sz="2800" b="1"/>
          </a:p>
          <a:p>
            <a:r>
              <a:rPr lang="ru-RU" sz="2400"/>
              <a:t>Это не постоянный раздел, но довольно часто присутствующий. Его просто формулировать, если в начале были сформулированы цель и задачи, пусть не в тексте, полезно это просто записать </a:t>
            </a:r>
          </a:p>
          <a:p>
            <a:endParaRPr lang="ru-RU" sz="2400"/>
          </a:p>
          <a:p>
            <a:r>
              <a:rPr lang="ru-RU" sz="2400"/>
              <a:t>Перефразированнные в соответствии  с полученными  результатами задачи позволяют в большинстве случаев сформулировать вполне достойные выводы.</a:t>
            </a:r>
          </a:p>
          <a:p>
            <a:endParaRPr lang="ru-RU" sz="2400"/>
          </a:p>
          <a:p>
            <a:r>
              <a:rPr lang="ru-RU" sz="2400"/>
              <a:t>ВЫВОДОВ НЕ МОЖЕТ БЫТЬ МЕНЬШЕ, ЧЕМ ЗАДАЧ</a:t>
            </a:r>
          </a:p>
        </p:txBody>
      </p:sp>
    </p:spTree>
    <p:extLst>
      <p:ext uri="{BB962C8B-B14F-4D97-AF65-F5344CB8AC3E}">
        <p14:creationId xmlns:p14="http://schemas.microsoft.com/office/powerpoint/2010/main" val="32592824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Box 1"/>
          <p:cNvSpPr txBox="1">
            <a:spLocks noChangeArrowheads="1"/>
          </p:cNvSpPr>
          <p:nvPr/>
        </p:nvSpPr>
        <p:spPr bwMode="auto">
          <a:xfrm>
            <a:off x="0" y="233363"/>
            <a:ext cx="95599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Ссылки на источники в тексте и список литературы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Привлечение ссылок на  печатные источники, а иногда и только в зарубежной литературе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 личные контакты на тему письменно и  даже  устно, допустимо  только в двух разделах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 введении и  обсуждении результатов, и иногда , и очень обоснованно, в материалах 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методах . При этом ссылки не могут быть набросаны безосновательно. С другой стороны,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ни одно выражение типа « общеизвестно, существует мнение, ранее показано и, тем более,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данным литературы и т .д.» должно иметь сразу же в конце предложения сноску. 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Пример:</a:t>
            </a:r>
          </a:p>
          <a:p>
            <a:r>
              <a:rPr lang="ru-RU" i="1" dirty="0"/>
              <a:t>Сферические </a:t>
            </a:r>
            <a:r>
              <a:rPr lang="ru-RU" i="1" dirty="0" err="1"/>
              <a:t>наночастицы</a:t>
            </a:r>
            <a:r>
              <a:rPr lang="ru-RU" i="1" dirty="0"/>
              <a:t> коллоидного золота используются уже десятилетия. </a:t>
            </a:r>
          </a:p>
          <a:p>
            <a:r>
              <a:rPr lang="ru-RU" i="1" dirty="0"/>
              <a:t>Однако в ряде работ представлены данные о токсичности золота для организма, </a:t>
            </a:r>
          </a:p>
          <a:p>
            <a:r>
              <a:rPr lang="ru-RU" i="1" dirty="0"/>
              <a:t>в котором оно подвергается окислению или становится растворимым в связи</a:t>
            </a:r>
          </a:p>
          <a:p>
            <a:r>
              <a:rPr lang="ru-RU" i="1" dirty="0"/>
              <a:t> с </a:t>
            </a:r>
            <a:r>
              <a:rPr lang="ru-RU" i="1" dirty="0" err="1"/>
              <a:t>цианидацией</a:t>
            </a:r>
            <a:r>
              <a:rPr lang="ru-RU" i="1" dirty="0"/>
              <a:t> [3]. Установлено, что золото обладает </a:t>
            </a:r>
            <a:r>
              <a:rPr lang="ru-RU" i="1" dirty="0" err="1"/>
              <a:t>нефротоксичностью</a:t>
            </a:r>
            <a:r>
              <a:rPr lang="ru-RU" i="1" dirty="0"/>
              <a:t> и</a:t>
            </a:r>
          </a:p>
          <a:p>
            <a:r>
              <a:rPr lang="ru-RU" i="1" dirty="0"/>
              <a:t> может </a:t>
            </a:r>
          </a:p>
          <a:p>
            <a:r>
              <a:rPr lang="ru-RU" i="1" dirty="0"/>
              <a:t>вызывать </a:t>
            </a:r>
            <a:r>
              <a:rPr lang="ru-RU" i="1" dirty="0" err="1"/>
              <a:t>эриптоз</a:t>
            </a:r>
            <a:r>
              <a:rPr lang="ru-RU" i="1" dirty="0"/>
              <a:t> (запрограммированную гибель эритроцитов) [4]. </a:t>
            </a:r>
          </a:p>
          <a:p>
            <a:r>
              <a:rPr lang="ru-RU" i="1" dirty="0"/>
              <a:t>Исследования подтвердили, что размер, заряд поверхности и форма </a:t>
            </a:r>
            <a:r>
              <a:rPr lang="ru-RU" i="1" dirty="0" err="1"/>
              <a:t>наночастиц</a:t>
            </a:r>
            <a:r>
              <a:rPr lang="ru-RU" i="1" dirty="0"/>
              <a:t> </a:t>
            </a:r>
          </a:p>
          <a:p>
            <a:r>
              <a:rPr lang="ru-RU" i="1" dirty="0"/>
              <a:t>золота являются ключевыми факторами, потенциально определяющими развитие </a:t>
            </a:r>
          </a:p>
          <a:p>
            <a:r>
              <a:rPr lang="ru-RU" i="1" dirty="0"/>
              <a:t>токсичности применяемых в медицине золотосодержащих комплексов</a:t>
            </a:r>
            <a:r>
              <a:rPr lang="ru-RU" b="1" dirty="0"/>
              <a:t>.</a:t>
            </a:r>
            <a:r>
              <a:rPr lang="en-US" b="1" dirty="0"/>
              <a:t> ?????????</a:t>
            </a:r>
          </a:p>
          <a:p>
            <a:endParaRPr lang="ru-RU" i="1" dirty="0"/>
          </a:p>
          <a:p>
            <a:r>
              <a:rPr lang="en-US" i="1" dirty="0"/>
              <a:t>.Y. Pan </a:t>
            </a:r>
            <a:r>
              <a:rPr lang="ru-RU" i="1" dirty="0"/>
              <a:t>и </a:t>
            </a:r>
            <a:r>
              <a:rPr lang="ru-RU" i="1" dirty="0" err="1"/>
              <a:t>соавт</a:t>
            </a:r>
            <a:r>
              <a:rPr lang="ru-RU" i="1" dirty="0"/>
              <a:t>. [5] исследовали </a:t>
            </a:r>
            <a:r>
              <a:rPr lang="ru-RU" i="1" dirty="0" err="1"/>
              <a:t>цитотоксичность</a:t>
            </a:r>
            <a:r>
              <a:rPr lang="ru-RU" i="1" dirty="0"/>
              <a:t> </a:t>
            </a:r>
            <a:r>
              <a:rPr lang="ru-RU" i="1" dirty="0" err="1"/>
              <a:t>наночастиц</a:t>
            </a:r>
            <a:r>
              <a:rPr lang="ru-RU" i="1" dirty="0"/>
              <a:t> золота в </a:t>
            </a:r>
          </a:p>
          <a:p>
            <a:r>
              <a:rPr lang="ru-RU" i="1" dirty="0"/>
              <a:t>зависимости от их размера</a:t>
            </a:r>
            <a:r>
              <a:rPr lang="ru-RU" i="1" dirty="0">
                <a:solidFill>
                  <a:srgbClr val="00B0F0"/>
                </a:solidFill>
              </a:rPr>
              <a:t>.  </a:t>
            </a:r>
            <a:r>
              <a:rPr lang="ru-RU" dirty="0">
                <a:solidFill>
                  <a:srgbClr val="FF0000"/>
                </a:solidFill>
              </a:rPr>
              <a:t>Конец примера</a:t>
            </a:r>
          </a:p>
        </p:txBody>
      </p:sp>
    </p:spTree>
    <p:extLst>
      <p:ext uri="{BB962C8B-B14F-4D97-AF65-F5344CB8AC3E}">
        <p14:creationId xmlns:p14="http://schemas.microsoft.com/office/powerpoint/2010/main" val="3260717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468313" y="692150"/>
            <a:ext cx="44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latin typeface="Calibri" pitchFamily="34" charset="0"/>
              </a:rPr>
              <a:t>                     </a:t>
            </a:r>
          </a:p>
        </p:txBody>
      </p:sp>
      <p:sp>
        <p:nvSpPr>
          <p:cNvPr id="28675" name="Прямоугольник 4"/>
          <p:cNvSpPr>
            <a:spLocks noChangeArrowheads="1"/>
          </p:cNvSpPr>
          <p:nvPr/>
        </p:nvSpPr>
        <p:spPr bwMode="auto">
          <a:xfrm>
            <a:off x="512763" y="365125"/>
            <a:ext cx="8380412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Появление научных статей следует соотнести с появлением научных журналов.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Первым научным журналом считается французский Журналь де Саван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i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Journal des savants</a:t>
            </a:r>
            <a:r>
              <a: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), который начали издавать в Париже в 1665 году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Первый номер первого а мире  научного журнала  (</a:t>
            </a:r>
            <a:r>
              <a:rPr lang="ru-RU" i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Journal des savants</a:t>
            </a:r>
            <a:r>
              <a: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 «Журнал ученых» вышел 5 января 1665 года в Париже в виде 12-страничной брошюры.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Журнал помещал наряду со сведениями об открытиях и изобретениях в различных областях науки (</a:t>
            </a:r>
            <a:r>
              <a:rPr lang="ru-RU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анатомии</a:t>
            </a:r>
            <a:r>
              <a: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метеорологии, механике), некрологи знаменитых людей, работы по церковной истории, протоколы судебных заседаний. В течение буквально двух лет научные журналы появились в Англии, Италии ,Германии.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России это Ежемесячные сочинения январь 1755 года  но ранее в Петербурге выпускали международный журнал 1728 год</a:t>
            </a:r>
          </a:p>
        </p:txBody>
      </p:sp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1038" y="4057650"/>
            <a:ext cx="204152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7" name="TextBox 1"/>
          <p:cNvSpPr txBox="1">
            <a:spLocks noChangeArrowheads="1"/>
          </p:cNvSpPr>
          <p:nvPr/>
        </p:nvSpPr>
        <p:spPr bwMode="auto">
          <a:xfrm>
            <a:off x="4757738" y="5229225"/>
            <a:ext cx="22621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prstClr val="black"/>
                </a:solidFill>
                <a:latin typeface="Arial" pitchFamily="34" charset="0"/>
              </a:rPr>
              <a:t>Журнал, вышедший 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prstClr val="black"/>
                </a:solidFill>
                <a:latin typeface="Arial" pitchFamily="34" charset="0"/>
              </a:rPr>
              <a:t>Англии 2-я месяцами позже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prstClr val="black"/>
                </a:solidFill>
                <a:latin typeface="Arial" pitchFamily="34" charset="0"/>
              </a:rPr>
              <a:t>был рецензируемым, то есть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prstClr val="black"/>
                </a:solidFill>
                <a:latin typeface="Arial" pitchFamily="34" charset="0"/>
              </a:rPr>
              <a:t> по современным меркам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prstClr val="black"/>
                </a:solidFill>
                <a:latin typeface="Arial" pitchFamily="34" charset="0"/>
              </a:rPr>
              <a:t>именно он являлся научным</a:t>
            </a:r>
          </a:p>
        </p:txBody>
      </p:sp>
      <p:pic>
        <p:nvPicPr>
          <p:cNvPr id="28678" name="Picture 2" descr="https://upload.wikimedia.org/wikipedia/commons/thumb/5/5d/1665_journal_des_scavans_title.jpg/220px-1665_journal_des_scavans_title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188" y="4267200"/>
            <a:ext cx="1457325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5425" y="4559300"/>
            <a:ext cx="1636713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0338" y="4333875"/>
            <a:ext cx="1366837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4994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Прямоугольник 1"/>
          <p:cNvSpPr>
            <a:spLocks noChangeArrowheads="1"/>
          </p:cNvSpPr>
          <p:nvPr/>
        </p:nvSpPr>
        <p:spPr bwMode="auto">
          <a:xfrm>
            <a:off x="0" y="404813"/>
            <a:ext cx="9144000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ЭТОМ ДЕЛЕ ВСЁ РАВНОЗНАЧНО- ТЕКСТ, ИНТЕРВАЛЫ, ЗНАКИ ПРЕПИНАНИЯ И ПРОЧИЕ « МЕЛОЧИ» НА КОТОРЫ МЫ НЕ БЫЛИ ПРИУЧЕНЫ  ОБРАЩАТЬ ВНИМАНИЕ . 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Schmieder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R.E.,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Messerli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F.H.,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Garavaglia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G.E. et al. Dietary salt intake. A 12. determinant of cardiac involvement in essential hypertension // Circulation. 1988. V.78. P.951–956.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Stamler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J. Assessing diets to improve world health: nutritional research on disease 1. causation in populations // Am. J.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Clin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Nutr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1994. V.59. №1. P.146S–156S.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Российское медицинское общество по артериальной гипертонии. 8. Национальные рекомендации по диагностике и лечению артериальной гипертонии // Кардиоваскулярная тер.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профил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2008. Т.7. №6. С.1–32.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Волков В.С.,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Поселюгина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О.Б., Нилова С.А. Артериальная гипертония и потребление поваренной соли в России // Болезни сердца и сосудов. 2009. №9. С.16–18.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9589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Murphy C.J., Gole A.M., Stone J.W. et al. Gold nanoparticles in biology: beyond 1. toxicity to cellular imaging // Acc Chem Res. 2008. V.41 (12). P.1721–1730.</a:t>
            </a:r>
            <a:endParaRPr lang="ru-RU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</a:rPr>
              <a:t>Murphy C.J., Gole A.M., Stone J.W. et al. </a:t>
            </a:r>
            <a:r>
              <a:rPr lang="ru-RU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Авторы  </a:t>
            </a:r>
            <a:r>
              <a:rPr lang="ru-RU" sz="20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Вначале фамилия, затем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инициалы через точку, авторы через запятую, больше трех авторов </a:t>
            </a:r>
            <a:r>
              <a:rPr lang="ru-RU" sz="20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sz="20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</a:rPr>
              <a:t>Gold nanoparticles in biology: beyond 1. toxicity to cellular imaging </a:t>
            </a:r>
            <a:r>
              <a:rPr lang="ru-RU">
                <a:solidFill>
                  <a:prstClr val="black"/>
                </a:solidFill>
                <a:latin typeface="Arial" pitchFamily="34" charset="0"/>
              </a:rPr>
              <a:t>  </a:t>
            </a:r>
            <a:r>
              <a:rPr lang="ru-RU" b="1" i="1">
                <a:solidFill>
                  <a:prstClr val="black"/>
                </a:solidFill>
                <a:latin typeface="Arial" pitchFamily="34" charset="0"/>
              </a:rPr>
              <a:t>название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</a:rPr>
              <a:t>// </a:t>
            </a:r>
            <a:r>
              <a:rPr lang="ru-RU">
                <a:solidFill>
                  <a:prstClr val="black"/>
                </a:solidFill>
                <a:latin typeface="Arial" pitchFamily="34" charset="0"/>
              </a:rPr>
              <a:t>     </a:t>
            </a:r>
            <a:r>
              <a:rPr lang="ru-RU" b="1" i="1">
                <a:solidFill>
                  <a:prstClr val="black"/>
                </a:solidFill>
                <a:latin typeface="Arial" pitchFamily="34" charset="0"/>
              </a:rPr>
              <a:t>разделитель</a:t>
            </a:r>
            <a:r>
              <a:rPr lang="ru-RU" i="1">
                <a:solidFill>
                  <a:prstClr val="black"/>
                </a:solidFill>
                <a:latin typeface="Arial" pitchFamily="34" charset="0"/>
              </a:rPr>
              <a:t> между  названием статьи и журнала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latin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</a:rPr>
              <a:t>Acc Chem Res.</a:t>
            </a:r>
            <a:r>
              <a:rPr lang="ru-RU">
                <a:solidFill>
                  <a:prstClr val="black"/>
                </a:solidFill>
                <a:latin typeface="Arial" pitchFamily="34" charset="0"/>
              </a:rPr>
              <a:t>     </a:t>
            </a:r>
            <a:r>
              <a:rPr lang="ru-RU" b="1" i="1">
                <a:solidFill>
                  <a:prstClr val="black"/>
                </a:solidFill>
                <a:latin typeface="Arial" pitchFamily="34" charset="0"/>
              </a:rPr>
              <a:t>название журнала </a:t>
            </a:r>
            <a:r>
              <a:rPr lang="ru-RU" i="1">
                <a:solidFill>
                  <a:prstClr val="black"/>
                </a:solidFill>
                <a:latin typeface="Arial" pitchFamily="34" charset="0"/>
              </a:rPr>
              <a:t>, при большом объеме сокращенное , но официальное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prstClr val="black"/>
                </a:solidFill>
                <a:latin typeface="Arial" pitchFamily="34" charset="0"/>
              </a:rPr>
              <a:t> </a:t>
            </a:r>
            <a:endParaRPr lang="ru-RU" i="1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</a:rPr>
              <a:t>2008. </a:t>
            </a:r>
            <a:r>
              <a:rPr lang="ru-RU">
                <a:solidFill>
                  <a:prstClr val="black"/>
                </a:solidFill>
                <a:latin typeface="Arial" pitchFamily="34" charset="0"/>
              </a:rPr>
              <a:t>                    </a:t>
            </a:r>
            <a:r>
              <a:rPr lang="ru-RU" b="1" i="1">
                <a:solidFill>
                  <a:prstClr val="black"/>
                </a:solidFill>
                <a:latin typeface="Arial" pitchFamily="34" charset="0"/>
              </a:rPr>
              <a:t>год</a:t>
            </a:r>
            <a:r>
              <a:rPr lang="ru-RU" i="1">
                <a:solidFill>
                  <a:prstClr val="black"/>
                </a:solidFill>
                <a:latin typeface="Arial" pitchFamily="34" charset="0"/>
              </a:rPr>
              <a:t> выпуска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</a:rPr>
              <a:t>V.41 </a:t>
            </a:r>
            <a:r>
              <a:rPr lang="ru-RU">
                <a:solidFill>
                  <a:prstClr val="black"/>
                </a:solidFill>
                <a:latin typeface="Arial" pitchFamily="34" charset="0"/>
              </a:rPr>
              <a:t>      </a:t>
            </a:r>
            <a:r>
              <a:rPr lang="ru-RU" b="1" i="1">
                <a:solidFill>
                  <a:prstClr val="black"/>
                </a:solidFill>
                <a:latin typeface="Arial" pitchFamily="34" charset="0"/>
              </a:rPr>
              <a:t>том</a:t>
            </a:r>
            <a:r>
              <a:rPr lang="ru-RU" i="1">
                <a:solidFill>
                  <a:prstClr val="black"/>
                </a:solidFill>
                <a:latin typeface="Arial" pitchFamily="34" charset="0"/>
              </a:rPr>
              <a:t> журнала, перед номером заглавное </a:t>
            </a:r>
            <a:r>
              <a:rPr lang="en-US" b="1">
                <a:solidFill>
                  <a:prstClr val="black"/>
                </a:solidFill>
                <a:latin typeface="Arial" pitchFamily="34" charset="0"/>
              </a:rPr>
              <a:t>V</a:t>
            </a:r>
            <a:r>
              <a:rPr lang="en-US" i="1">
                <a:solidFill>
                  <a:prstClr val="black"/>
                </a:solidFill>
                <a:latin typeface="Arial" pitchFamily="34" charset="0"/>
              </a:rPr>
              <a:t> c</a:t>
            </a:r>
            <a:r>
              <a:rPr lang="ru-RU" i="1">
                <a:solidFill>
                  <a:prstClr val="black"/>
                </a:solidFill>
                <a:latin typeface="Arial" pitchFamily="34" charset="0"/>
              </a:rPr>
              <a:t> точкой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</a:rPr>
              <a:t>(12)</a:t>
            </a:r>
            <a:r>
              <a:rPr lang="ru-RU">
                <a:solidFill>
                  <a:prstClr val="black"/>
                </a:solidFill>
                <a:latin typeface="Arial" pitchFamily="34" charset="0"/>
              </a:rPr>
              <a:t>      </a:t>
            </a:r>
            <a:r>
              <a:rPr lang="ru-RU" b="1">
                <a:solidFill>
                  <a:prstClr val="black"/>
                </a:solidFill>
                <a:latin typeface="Arial" pitchFamily="34" charset="0"/>
              </a:rPr>
              <a:t>номер</a:t>
            </a:r>
            <a:r>
              <a:rPr lang="ru-RU">
                <a:solidFill>
                  <a:prstClr val="black"/>
                </a:solidFill>
                <a:latin typeface="Arial" pitchFamily="34" charset="0"/>
              </a:rPr>
              <a:t> журнала, иногда перед ним вместо скобок большая</a:t>
            </a:r>
            <a:r>
              <a:rPr lang="ru-RU" b="1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b="1">
                <a:solidFill>
                  <a:prstClr val="black"/>
                </a:solidFill>
                <a:latin typeface="Arial" pitchFamily="34" charset="0"/>
              </a:rPr>
              <a:t>N</a:t>
            </a:r>
            <a:endParaRPr lang="ru-RU" b="1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</a:rPr>
              <a:t> P.1721–1730.         </a:t>
            </a:r>
            <a:r>
              <a:rPr lang="ru-RU" b="1">
                <a:solidFill>
                  <a:prstClr val="black"/>
                </a:solidFill>
                <a:latin typeface="Arial" pitchFamily="34" charset="0"/>
              </a:rPr>
              <a:t>страницы </a:t>
            </a:r>
            <a:r>
              <a:rPr lang="ru-RU">
                <a:solidFill>
                  <a:prstClr val="black"/>
                </a:solidFill>
                <a:latin typeface="Arial" pitchFamily="34" charset="0"/>
              </a:rPr>
              <a:t>публикации, перед номерами, которые идут  через дефис, либо большая</a:t>
            </a:r>
            <a:r>
              <a:rPr lang="en-US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b="1">
                <a:solidFill>
                  <a:prstClr val="black"/>
                </a:solidFill>
                <a:latin typeface="Arial" pitchFamily="34" charset="0"/>
              </a:rPr>
              <a:t>P</a:t>
            </a:r>
            <a:r>
              <a:rPr lang="en-US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ru-RU">
                <a:solidFill>
                  <a:prstClr val="black"/>
                </a:solidFill>
                <a:latin typeface="Arial" pitchFamily="34" charset="0"/>
              </a:rPr>
              <a:t>с точкой, либо две строчных</a:t>
            </a:r>
            <a:r>
              <a:rPr lang="ru-RU" b="1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b="1">
                <a:solidFill>
                  <a:prstClr val="black"/>
                </a:solidFill>
                <a:latin typeface="Arial" pitchFamily="34" charset="0"/>
              </a:rPr>
              <a:t>p </a:t>
            </a:r>
            <a:r>
              <a:rPr lang="en-US">
                <a:solidFill>
                  <a:prstClr val="black"/>
                </a:solidFill>
                <a:latin typeface="Arial" pitchFamily="34" charset="0"/>
              </a:rPr>
              <a:t>c</a:t>
            </a:r>
            <a:r>
              <a:rPr lang="ru-RU">
                <a:solidFill>
                  <a:prstClr val="black"/>
                </a:solidFill>
                <a:latin typeface="Arial" pitchFamily="34" charset="0"/>
              </a:rPr>
              <a:t> точкой </a:t>
            </a:r>
            <a:r>
              <a:rPr lang="ru-RU" sz="2800">
                <a:solidFill>
                  <a:prstClr val="black"/>
                </a:solidFill>
                <a:latin typeface="Arial" pitchFamily="34" charset="0"/>
              </a:rPr>
              <a:t>это пример наиболее употребительного, многие журналы имеют собственные  </a:t>
            </a:r>
          </a:p>
        </p:txBody>
      </p:sp>
      <p:sp>
        <p:nvSpPr>
          <p:cNvPr id="3" name="Овал 2"/>
          <p:cNvSpPr/>
          <p:nvPr/>
        </p:nvSpPr>
        <p:spPr>
          <a:xfrm>
            <a:off x="0" y="549275"/>
            <a:ext cx="3744913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0" y="1819275"/>
            <a:ext cx="6516688" cy="9144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2225" y="2790825"/>
            <a:ext cx="457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-9525" y="3260725"/>
            <a:ext cx="1557338" cy="528638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2225" y="4037013"/>
            <a:ext cx="1192213" cy="6223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-9525" y="4659313"/>
            <a:ext cx="625475" cy="4572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0" y="5257800"/>
            <a:ext cx="631825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2225" y="5805488"/>
            <a:ext cx="1697038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578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747" y="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Процедура рецензирования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Важным этапом в работе над статьей является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процедура рецензирования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которая включает в себя несколько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этапов.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Отправив статью в выбранный Вами журнал, Вы столкнётесь с процедурой так называемого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анонимного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рецензирования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blind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peer-review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policy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). Это значит что Вашу работу будут проверять без учета Вашего статуса,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аффилиации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других персональных данных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23802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997839"/>
            <a:ext cx="90364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Обычно редактор назначает двух рецензентов на работу. 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Ваша статья не имеет потенциала и не представляет интерес для издателя, Вам  достаточно быстро об этом сообщат.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Если Ваша статья вызвала интерес у редактора журнала, то Вам назначают рецензентов. Процедура рецензирования обычно занимает 2-3 месяца (один цикл).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Таких циклов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может быть несколько.</a:t>
            </a:r>
          </a:p>
        </p:txBody>
      </p:sp>
    </p:spTree>
    <p:extLst>
      <p:ext uri="{BB962C8B-B14F-4D97-AF65-F5344CB8AC3E}">
        <p14:creationId xmlns:p14="http://schemas.microsoft.com/office/powerpoint/2010/main" val="39600410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Когда Вашу работу проанализировали, редактор Вам присылает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отзывы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рецензентов с комментариями и статусом работы: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- принять с незначительными поправками (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accept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minor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revisions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- принять с существенными поправками (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accept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major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revisions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отказать (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reject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Это означает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два возможных варианта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либо Вы недостаточно хорошо подготовили статью и Вам необходимо ее доработать либо Вы просто выбрали неподходящий журнал.</a:t>
            </a:r>
          </a:p>
        </p:txBody>
      </p:sp>
    </p:spTree>
    <p:extLst>
      <p:ext uri="{BB962C8B-B14F-4D97-AF65-F5344CB8AC3E}">
        <p14:creationId xmlns:p14="http://schemas.microsoft.com/office/powerpoint/2010/main" val="4595931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52736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Очень важным умением является умение общаться с редакторами и рецензентами. 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Получив очередную обратную связь на свою работу (зачастую достаточно большого и полного критики объема),возьмите паузу.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Вернитесь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 работе над статьей в хорошем рабочем настроении</a:t>
            </a:r>
          </a:p>
        </p:txBody>
      </p:sp>
    </p:spTree>
    <p:extLst>
      <p:ext uri="{BB962C8B-B14F-4D97-AF65-F5344CB8AC3E}">
        <p14:creationId xmlns:p14="http://schemas.microsoft.com/office/powerpoint/2010/main" val="37302017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Целесообразно 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максимуму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учесть рекомендации рецензентов. Это делается обычно путем создания отдельного файла, где на каждый комментарий, Вы пишете свое обоснование или ответ. Чем более подробно Вы рассмотрите и отреагируете на каждый комментарий, тем большие шансы на успех Вы имеете. Если с каким-то комментарием Вы не готовы согласиться, тщательно это обоснуйте, высказав свою точку зрения в вежливой форме.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Ознакомьтесь с возможными вариантами ответа на комментарии рецензентов ( формулировок переписки с редактором).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Бывают ситуации, когда Вы получили два противоречивых отзыва рецензентов, один из которых «за», а другой «против» размещения Вашей статьи в журнале.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Решающее слово за редактором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журнала, который знает рецензентов и сможет обоснованно принять какую-либо сторону.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Комментарий: Редакторам журналов нравится, когда авторы цитируют работы из данного журнала. Поэтому, разумно было бы иметь в списке своих источников какие-то статьи из Вашего ЦЕЛЕВОГО-журнала.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4016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878687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Шаблоны ответов редактору1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.Один незначительный момент, отмеченный рецензентом , касается дополнительной композиции реакционной смеси на рисунке 1. Это теперь исправлено. Дальнейшие незначительные замечания  были сделаны относительно материалов, расположенных  на стр. 3, параграф 1 (строка 3-8) и 2 (строка 6-11). Это не влияет на нашу интерпретацию результата.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428868"/>
            <a:ext cx="89297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очень внимательно прочёл комментарии рецензента и пришел к выводу, что документ был отклонен с единственной точки зрения, это данные о токсичности препарата. Я признаю, что в мою статью я не включил таблицу токсичности, хотя, возможно, мне следовало это сделать. Это было сделано ради краткости, а не ошибки или упущения.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14908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3.Спасибо за ваше письмо - и за замечания рецензентов относительно нашей рукописи, озаглавленной «». Мы внимательно изучили их комментарии и внесли исправления, которые, как мы надеемся, будут встречены ими  с одобрением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334" y="5319425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4.Я приложил пересмотренную рукопись, которая включает отчет о дополнительных экспериментах, проведенных по предложению рецензента. Надеюсь, они являются убедительным подтверждением наших первоначальных результатов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4657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44624"/>
            <a:ext cx="878687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Шаблоны ответов  редактору 2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Мы отправляем пересмотренную рукопись в соответствии с комментариями рецензентов. Пересмотренная часть отмечена красным цветом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Мы нашли замечания рецензента очень правильными и  полезными и исправили рукопись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Мы рады отметить благоприятные отзывы рецензентов в их вступительном слове.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8. Благодарю вас за ваше письмо. Мне очень приятно узнать, что наша рукопись приемлема для публикации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Cancer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небольшим пересмотром. ,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4005064"/>
            <a:ext cx="87868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9. Поэтому мы провели дополнительную серию экспериментов, результат которых суммирован в таблице 5. В соответствии с этими результатами заключаем, что внутренний фактор не должен учитываться.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10. Мы удалили соответствующие фрагменты, поскольку они не являются существенными для содержания статьи.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0478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Шаблоны ответов редактору 3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Я считаю, что замечания рецензента, касающиеся рисунков 1 и 2, являются результатом неправильного толкования данных.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Мы бы включили в нашу систему небелковый ингибитор в качестве контроля, если бы он был доступен.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Мы предпочитаем сохранить использование Таблицы 4 по причинам, которые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становятся ясны при прочтении нового абзаца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вставленного в конце раздела «Результаты».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14. Хотя рецензент не считает важным измерять температуру клеток, мы все же считаем это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необходимым. 15.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Прежнее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название было изменено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«…..».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16. В разделе «Материалы и методы» теперь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детализирован процесс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измерения поглощения изотопа и анализа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гексокиназы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Концентрация HAT-сред (стр. 12, параграф 2) была неверно изложена в оригинальной рукописи. Это исправлено. Авторы благодарны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редакторам за обнаружение и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указание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эту ошибку.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509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0" y="260350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ОСНОВНЫЕ ВИДЫ ПУБЛИКАЦИЙ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ПРЕДМЕТНАЯ СТАТЬЯ –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публикация собственных данных, полученных на основании оригинального исследования.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ОБЗОРНАЯ СТАТЬЯ </a:t>
            </a: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анализ литературных данных на определенную, четко очерченную тему. При этом обязательно использование самых актуальных и ярких работ, изложенных в соответствии с четким планом, подводящих читателя к самостоятельному  аргументированное заключение.</a:t>
            </a:r>
          </a:p>
        </p:txBody>
      </p:sp>
    </p:spTree>
    <p:extLst>
      <p:ext uri="{BB962C8B-B14F-4D97-AF65-F5344CB8AC3E}">
        <p14:creationId xmlns:p14="http://schemas.microsoft.com/office/powerpoint/2010/main" val="202293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982" y="116632"/>
            <a:ext cx="89289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Шаблоны ответов редактору 4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соответствии с предложениями обоих рецензентов, в исправленный вариант нами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было включено обсуждение возможности лазерного воздействия на хромосому (стр. 16, параграф 2).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19. Мы включили новый набор фотографий с более высоким разрешением, чем те, которые были первоначально представлены, и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ним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добавлена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измерительная шкала.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20. Следуя рекомендациям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рецензентов,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 переработали рис. 3 и 4.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21. В текст и справочный раздел добавлены еще два документа, опубликованные с момента нашего первоначального представления.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следующие документы: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22. Мы хотели бы поблагодарить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рецензентов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их полезные комментарии и надеемся, что теперь мы создали более сбалансированный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более хороший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отчет о нашей работе. Мы надеемся, что пересмотренная рукопись приемлема для публикации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23. Я высоко ценю как вашу помощь, так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рекомендации рецензентов относительно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улучшения этой статьи. Надеюсь, что пересмотренная рукопись теперь пригодна для публикации.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24. Я хотел бы выразить признательность вам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рецензентам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предложения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том, как улучшить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нашу статью.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25. Прошу прощения за задержку в пересмотре рукописи. Это было связано с тем, что мы проводили дополнительный эксперимент, как это было предложено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рецензентами.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194945"/>
            <a:ext cx="97334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 или похожие по стилю выражения – проверенная годами практика общения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редакциями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ОРИГИНАЛЬНЫЕ ИДЕНТИЧНЫЕ АНГЛИЙСКИЕ ПАРАГРАФЫ  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ДОСТУПНЫ ДЛЯ ВСЕХ  СЛУШАТЕЛЕЙ ЦИКЛА    ПО ПЕРВОМУ ЗАПРОСУ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521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82444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ОЧЕНЬ ВАЖНО ЕЩЁ НА 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ЭТАПАХ ЗАМЫСЛА И ПЛАНИРОВАНИЯ </a:t>
            </a:r>
            <a:r>
              <a:rPr lang="ru-RU" sz="2400" dirty="0"/>
              <a:t>ЧЁТКО </a:t>
            </a:r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ОПРЕДЕЛИТЬСЯ С </a:t>
            </a:r>
            <a:r>
              <a:rPr lang="ru-RU" sz="2400" b="1" dirty="0" smtClean="0"/>
              <a:t>ДИЗАЙНОМ </a:t>
            </a:r>
            <a:r>
              <a:rPr lang="ru-RU" sz="2400" dirty="0"/>
              <a:t>ИССЛЕДОВАНИЯ</a:t>
            </a:r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В ТЕРМИНАХ И ПРЕДСТАВЛЕНИЯХ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ДОКАЗАТЕЛЬНОЙ МЕДИЦИНЫ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ОСОБЕННО ДЛЯ ПУБЛИКАЦИИ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В ЗАРУБЕЖНЫХ ЖУРНАЛАХ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72044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611560" y="116632"/>
            <a:ext cx="7767637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ЗАМЫСЕЛ СТАТЬИ </a:t>
            </a: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Это совсем не мифический этап.</a:t>
            </a: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основе лежит совершенно необходимый, но всё чаще игнорируемый</a:t>
            </a: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от этого не менее прекрасный процесс создания будущего произведения.</a:t>
            </a: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Нельзя его упускать. Кроме того, это прекрасная возможность творческого общения учителя с учеником.</a:t>
            </a: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Результатом становится план публикации</a:t>
            </a: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322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8_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9_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0_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4812</Words>
  <Application>Microsoft Office PowerPoint</Application>
  <PresentationFormat>Экран (4:3)</PresentationFormat>
  <Paragraphs>701</Paragraphs>
  <Slides>70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22</vt:i4>
      </vt:variant>
      <vt:variant>
        <vt:lpstr>Заголовки слайдов</vt:lpstr>
      </vt:variant>
      <vt:variant>
        <vt:i4>70</vt:i4>
      </vt:variant>
    </vt:vector>
  </HeadingPairs>
  <TitlesOfParts>
    <vt:vector size="92" baseType="lpstr">
      <vt:lpstr>Тема Office</vt:lpstr>
      <vt:lpstr>Воздушный поток</vt:lpstr>
      <vt:lpstr>1_Воздушный поток</vt:lpstr>
      <vt:lpstr>2_Воздушный поток</vt:lpstr>
      <vt:lpstr>3_Воздушный поток</vt:lpstr>
      <vt:lpstr>4_Воздушный поток</vt:lpstr>
      <vt:lpstr>5_Воздушный поток</vt:lpstr>
      <vt:lpstr>6_Воздушный поток</vt:lpstr>
      <vt:lpstr>7_Воздушный поток</vt:lpstr>
      <vt:lpstr>8_Воздушный поток</vt:lpstr>
      <vt:lpstr>9_Воздушный поток</vt:lpstr>
      <vt:lpstr>10_Воздушный поток</vt:lpstr>
      <vt:lpstr>11_Воздушный поток</vt:lpstr>
      <vt:lpstr>12_Воздушный поток</vt:lpstr>
      <vt:lpstr>13_Воздушный поток</vt:lpstr>
      <vt:lpstr>14_Воздушный поток</vt:lpstr>
      <vt:lpstr>15_Воздушный поток</vt:lpstr>
      <vt:lpstr>16_Воздушный поток</vt:lpstr>
      <vt:lpstr>17_Воздушный поток</vt:lpstr>
      <vt:lpstr>18_Воздушный поток</vt:lpstr>
      <vt:lpstr>19_Воздушный поток</vt:lpstr>
      <vt:lpstr>20_Воздушный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ТЕКСТ СТАТЬИ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Oettinger</dc:creator>
  <cp:lastModifiedBy>Alexander Oettinger</cp:lastModifiedBy>
  <cp:revision>12</cp:revision>
  <dcterms:created xsi:type="dcterms:W3CDTF">2021-03-14T11:56:16Z</dcterms:created>
  <dcterms:modified xsi:type="dcterms:W3CDTF">2021-05-21T04:40:10Z</dcterms:modified>
</cp:coreProperties>
</file>