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8"/>
  </p:notesMasterIdLst>
  <p:sldIdLst>
    <p:sldId id="256" r:id="rId2"/>
    <p:sldId id="358" r:id="rId3"/>
    <p:sldId id="357" r:id="rId4"/>
    <p:sldId id="260" r:id="rId5"/>
    <p:sldId id="261" r:id="rId6"/>
    <p:sldId id="365" r:id="rId7"/>
    <p:sldId id="328" r:id="rId8"/>
    <p:sldId id="262" r:id="rId9"/>
    <p:sldId id="275" r:id="rId10"/>
    <p:sldId id="362" r:id="rId11"/>
    <p:sldId id="300" r:id="rId12"/>
    <p:sldId id="301" r:id="rId13"/>
    <p:sldId id="302" r:id="rId14"/>
    <p:sldId id="303" r:id="rId15"/>
    <p:sldId id="309" r:id="rId16"/>
    <p:sldId id="308" r:id="rId17"/>
    <p:sldId id="310" r:id="rId18"/>
    <p:sldId id="304" r:id="rId19"/>
    <p:sldId id="311" r:id="rId20"/>
    <p:sldId id="306" r:id="rId21"/>
    <p:sldId id="307" r:id="rId22"/>
    <p:sldId id="360" r:id="rId23"/>
    <p:sldId id="266" r:id="rId24"/>
    <p:sldId id="267" r:id="rId25"/>
    <p:sldId id="268" r:id="rId26"/>
    <p:sldId id="265" r:id="rId27"/>
    <p:sldId id="316" r:id="rId28"/>
    <p:sldId id="264" r:id="rId29"/>
    <p:sldId id="315" r:id="rId30"/>
    <p:sldId id="322" r:id="rId31"/>
    <p:sldId id="278" r:id="rId32"/>
    <p:sldId id="279" r:id="rId33"/>
    <p:sldId id="280" r:id="rId34"/>
    <p:sldId id="281" r:id="rId35"/>
    <p:sldId id="282" r:id="rId36"/>
    <p:sldId id="283" r:id="rId37"/>
    <p:sldId id="269" r:id="rId38"/>
    <p:sldId id="271" r:id="rId39"/>
    <p:sldId id="270" r:id="rId40"/>
    <p:sldId id="325" r:id="rId41"/>
    <p:sldId id="352" r:id="rId42"/>
    <p:sldId id="351" r:id="rId43"/>
    <p:sldId id="313" r:id="rId44"/>
    <p:sldId id="314" r:id="rId45"/>
    <p:sldId id="272" r:id="rId46"/>
    <p:sldId id="361" r:id="rId47"/>
    <p:sldId id="289" r:id="rId48"/>
    <p:sldId id="285" r:id="rId49"/>
    <p:sldId id="354" r:id="rId50"/>
    <p:sldId id="323" r:id="rId51"/>
    <p:sldId id="363" r:id="rId52"/>
    <p:sldId id="293" r:id="rId53"/>
    <p:sldId id="318" r:id="rId54"/>
    <p:sldId id="319" r:id="rId55"/>
    <p:sldId id="320" r:id="rId56"/>
    <p:sldId id="366" r:id="rId57"/>
    <p:sldId id="355" r:id="rId58"/>
    <p:sldId id="288" r:id="rId59"/>
    <p:sldId id="286" r:id="rId60"/>
    <p:sldId id="356" r:id="rId61"/>
    <p:sldId id="294" r:id="rId62"/>
    <p:sldId id="295" r:id="rId63"/>
    <p:sldId id="296" r:id="rId64"/>
    <p:sldId id="297" r:id="rId65"/>
    <p:sldId id="298" r:id="rId66"/>
    <p:sldId id="364" r:id="rId6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6873" autoAdjust="0"/>
  </p:normalViewPr>
  <p:slideViewPr>
    <p:cSldViewPr>
      <p:cViewPr varScale="1">
        <p:scale>
          <a:sx n="49" d="100"/>
          <a:sy n="49" d="100"/>
        </p:scale>
        <p:origin x="1780" y="32"/>
      </p:cViewPr>
      <p:guideLst>
        <p:guide orient="horz" pos="2160"/>
        <p:guide pos="2880"/>
      </p:guideLst>
    </p:cSldViewPr>
  </p:slideViewPr>
  <p:notesTextViewPr>
    <p:cViewPr>
      <p:scale>
        <a:sx n="1" d="1"/>
        <a:sy n="1" d="1"/>
      </p:scale>
      <p:origin x="0" y="0"/>
    </p:cViewPr>
  </p:notesTextViewPr>
  <p:sorterViewPr>
    <p:cViewPr>
      <p:scale>
        <a:sx n="75" d="100"/>
        <a:sy n="75" d="100"/>
      </p:scale>
      <p:origin x="0" y="-1040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charts/_rels/chart1.xml.rels><?xml version="1.0" encoding="UTF-8" standalone="yes"?>
<Relationships xmlns="http://schemas.openxmlformats.org/package/2006/relationships"><Relationship Id="rId1" Type="http://schemas.openxmlformats.org/officeDocument/2006/relationships/oleObject" Target="file:///C:\Users\Aliev_RA\Dropbox\&#1056;&#1086;&#1089;&#1072;&#1090;&#1086;&#1084;%20&#1082;&#1085;&#1080;&#1075;&#1072;\Generator.xlsx" TargetMode="Externa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1050;&#1085;&#1080;&#1075;&#1072;1"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174107616601841"/>
          <c:y val="5.1400579237940093E-2"/>
          <c:w val="0.81412248468941373"/>
          <c:h val="0.7539158646835824"/>
        </c:manualLayout>
      </c:layout>
      <c:scatterChart>
        <c:scatterStyle val="lineMarker"/>
        <c:varyColors val="0"/>
        <c:ser>
          <c:idx val="0"/>
          <c:order val="0"/>
          <c:tx>
            <c:v>Mo-99</c:v>
          </c:tx>
          <c:spPr>
            <a:ln w="19050">
              <a:solidFill>
                <a:schemeClr val="accent1"/>
              </a:solidFill>
            </a:ln>
          </c:spPr>
          <c:marker>
            <c:symbol val="none"/>
          </c:marker>
          <c:xVal>
            <c:numRef>
              <c:f>Лист1!$A$3:$A$365</c:f>
              <c:numCache>
                <c:formatCode>General</c:formatCode>
                <c:ptCount val="363"/>
                <c:pt idx="0">
                  <c:v>0</c:v>
                </c:pt>
                <c:pt idx="1">
                  <c:v>0.1</c:v>
                </c:pt>
                <c:pt idx="2">
                  <c:v>0.2</c:v>
                </c:pt>
                <c:pt idx="3">
                  <c:v>0.30000000000000021</c:v>
                </c:pt>
                <c:pt idx="4">
                  <c:v>0.4</c:v>
                </c:pt>
                <c:pt idx="5">
                  <c:v>0.5</c:v>
                </c:pt>
                <c:pt idx="6">
                  <c:v>0.60000000000000042</c:v>
                </c:pt>
                <c:pt idx="7">
                  <c:v>0.7000000000000004</c:v>
                </c:pt>
                <c:pt idx="8">
                  <c:v>0.8</c:v>
                </c:pt>
                <c:pt idx="9">
                  <c:v>0.9</c:v>
                </c:pt>
                <c:pt idx="10">
                  <c:v>1</c:v>
                </c:pt>
                <c:pt idx="11">
                  <c:v>1.1000000000000001</c:v>
                </c:pt>
                <c:pt idx="12">
                  <c:v>1.2</c:v>
                </c:pt>
                <c:pt idx="13">
                  <c:v>1.3</c:v>
                </c:pt>
                <c:pt idx="14">
                  <c:v>1.4</c:v>
                </c:pt>
                <c:pt idx="15">
                  <c:v>1.5</c:v>
                </c:pt>
                <c:pt idx="16">
                  <c:v>1.6</c:v>
                </c:pt>
                <c:pt idx="17">
                  <c:v>1.7</c:v>
                </c:pt>
                <c:pt idx="18">
                  <c:v>1.8</c:v>
                </c:pt>
                <c:pt idx="19">
                  <c:v>1.9000000000000001</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pt idx="60">
                  <c:v>6</c:v>
                </c:pt>
                <c:pt idx="61">
                  <c:v>6.1</c:v>
                </c:pt>
                <c:pt idx="62">
                  <c:v>6.2</c:v>
                </c:pt>
                <c:pt idx="63">
                  <c:v>6.3</c:v>
                </c:pt>
                <c:pt idx="64">
                  <c:v>6.4</c:v>
                </c:pt>
                <c:pt idx="65">
                  <c:v>6.5</c:v>
                </c:pt>
                <c:pt idx="66">
                  <c:v>6.6</c:v>
                </c:pt>
                <c:pt idx="67">
                  <c:v>6.7</c:v>
                </c:pt>
                <c:pt idx="68">
                  <c:v>6.8</c:v>
                </c:pt>
                <c:pt idx="69">
                  <c:v>6.9</c:v>
                </c:pt>
                <c:pt idx="70">
                  <c:v>7</c:v>
                </c:pt>
                <c:pt idx="71">
                  <c:v>7.1</c:v>
                </c:pt>
                <c:pt idx="72">
                  <c:v>7.2</c:v>
                </c:pt>
                <c:pt idx="73">
                  <c:v>7.3</c:v>
                </c:pt>
                <c:pt idx="74">
                  <c:v>7.4</c:v>
                </c:pt>
                <c:pt idx="75">
                  <c:v>7.5</c:v>
                </c:pt>
                <c:pt idx="76">
                  <c:v>7.6</c:v>
                </c:pt>
                <c:pt idx="77">
                  <c:v>7.7</c:v>
                </c:pt>
                <c:pt idx="78">
                  <c:v>7.8</c:v>
                </c:pt>
                <c:pt idx="79">
                  <c:v>7.9</c:v>
                </c:pt>
                <c:pt idx="80">
                  <c:v>8</c:v>
                </c:pt>
                <c:pt idx="81">
                  <c:v>8.1</c:v>
                </c:pt>
                <c:pt idx="82">
                  <c:v>8.2000000000000011</c:v>
                </c:pt>
                <c:pt idx="83">
                  <c:v>8.3000000000000007</c:v>
                </c:pt>
                <c:pt idx="84">
                  <c:v>8.4</c:v>
                </c:pt>
                <c:pt idx="85">
                  <c:v>8.5</c:v>
                </c:pt>
                <c:pt idx="86">
                  <c:v>8.6</c:v>
                </c:pt>
                <c:pt idx="87">
                  <c:v>8.7000000000000011</c:v>
                </c:pt>
                <c:pt idx="88">
                  <c:v>8.8000000000000007</c:v>
                </c:pt>
                <c:pt idx="89">
                  <c:v>8.9</c:v>
                </c:pt>
                <c:pt idx="90">
                  <c:v>9</c:v>
                </c:pt>
                <c:pt idx="91">
                  <c:v>9.1</c:v>
                </c:pt>
                <c:pt idx="92">
                  <c:v>9.2000000000000011</c:v>
                </c:pt>
                <c:pt idx="93">
                  <c:v>9.3000000000000007</c:v>
                </c:pt>
                <c:pt idx="94">
                  <c:v>9.4</c:v>
                </c:pt>
                <c:pt idx="95">
                  <c:v>9.5</c:v>
                </c:pt>
                <c:pt idx="96">
                  <c:v>9.6</c:v>
                </c:pt>
                <c:pt idx="97">
                  <c:v>9.7000000000000011</c:v>
                </c:pt>
                <c:pt idx="98">
                  <c:v>9.8000000000000007</c:v>
                </c:pt>
                <c:pt idx="99">
                  <c:v>9.9</c:v>
                </c:pt>
                <c:pt idx="100">
                  <c:v>10</c:v>
                </c:pt>
                <c:pt idx="101">
                  <c:v>10.1</c:v>
                </c:pt>
                <c:pt idx="102">
                  <c:v>10.200000000000001</c:v>
                </c:pt>
                <c:pt idx="103">
                  <c:v>10.3</c:v>
                </c:pt>
                <c:pt idx="104">
                  <c:v>10.4</c:v>
                </c:pt>
                <c:pt idx="105">
                  <c:v>10.5</c:v>
                </c:pt>
                <c:pt idx="106">
                  <c:v>10.6</c:v>
                </c:pt>
                <c:pt idx="107">
                  <c:v>10.7</c:v>
                </c:pt>
                <c:pt idx="108">
                  <c:v>10.8</c:v>
                </c:pt>
                <c:pt idx="109">
                  <c:v>10.9</c:v>
                </c:pt>
                <c:pt idx="110">
                  <c:v>11</c:v>
                </c:pt>
                <c:pt idx="111">
                  <c:v>11.1</c:v>
                </c:pt>
                <c:pt idx="112">
                  <c:v>11.2</c:v>
                </c:pt>
                <c:pt idx="113">
                  <c:v>11.3</c:v>
                </c:pt>
                <c:pt idx="114">
                  <c:v>11.4</c:v>
                </c:pt>
                <c:pt idx="115">
                  <c:v>11.5</c:v>
                </c:pt>
                <c:pt idx="116">
                  <c:v>11.6</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16.100000000000001</c:v>
                </c:pt>
                <c:pt idx="162">
                  <c:v>16.2</c:v>
                </c:pt>
                <c:pt idx="163">
                  <c:v>16.3</c:v>
                </c:pt>
                <c:pt idx="164">
                  <c:v>16.399999999999999</c:v>
                </c:pt>
                <c:pt idx="165">
                  <c:v>16.5</c:v>
                </c:pt>
                <c:pt idx="166">
                  <c:v>16.600000000000001</c:v>
                </c:pt>
                <c:pt idx="167">
                  <c:v>16.7</c:v>
                </c:pt>
                <c:pt idx="168">
                  <c:v>16.8</c:v>
                </c:pt>
                <c:pt idx="169">
                  <c:v>16.899999999999999</c:v>
                </c:pt>
                <c:pt idx="170">
                  <c:v>17</c:v>
                </c:pt>
                <c:pt idx="171">
                  <c:v>17.100000000000001</c:v>
                </c:pt>
                <c:pt idx="172">
                  <c:v>17.2</c:v>
                </c:pt>
                <c:pt idx="173">
                  <c:v>17.3</c:v>
                </c:pt>
                <c:pt idx="174">
                  <c:v>17.399999999999999</c:v>
                </c:pt>
                <c:pt idx="175">
                  <c:v>17.5</c:v>
                </c:pt>
                <c:pt idx="176">
                  <c:v>17.600000000000001</c:v>
                </c:pt>
                <c:pt idx="177">
                  <c:v>17.7</c:v>
                </c:pt>
                <c:pt idx="178">
                  <c:v>17.8</c:v>
                </c:pt>
                <c:pt idx="179">
                  <c:v>17.899999999999999</c:v>
                </c:pt>
                <c:pt idx="180">
                  <c:v>18</c:v>
                </c:pt>
                <c:pt idx="181">
                  <c:v>18.100000000000001</c:v>
                </c:pt>
                <c:pt idx="182">
                  <c:v>18.2</c:v>
                </c:pt>
                <c:pt idx="183">
                  <c:v>18.3</c:v>
                </c:pt>
                <c:pt idx="184">
                  <c:v>18.399999999999999</c:v>
                </c:pt>
                <c:pt idx="185">
                  <c:v>18.5</c:v>
                </c:pt>
                <c:pt idx="186">
                  <c:v>18.600000000000001</c:v>
                </c:pt>
                <c:pt idx="187">
                  <c:v>18.7</c:v>
                </c:pt>
                <c:pt idx="188">
                  <c:v>18.8</c:v>
                </c:pt>
                <c:pt idx="189">
                  <c:v>18.899999999999999</c:v>
                </c:pt>
                <c:pt idx="190">
                  <c:v>19</c:v>
                </c:pt>
                <c:pt idx="191">
                  <c:v>19.100000000000001</c:v>
                </c:pt>
                <c:pt idx="192">
                  <c:v>19.2</c:v>
                </c:pt>
                <c:pt idx="193">
                  <c:v>19.3</c:v>
                </c:pt>
                <c:pt idx="194">
                  <c:v>19.399999999999999</c:v>
                </c:pt>
                <c:pt idx="195">
                  <c:v>19.5</c:v>
                </c:pt>
                <c:pt idx="196">
                  <c:v>19.600000000000001</c:v>
                </c:pt>
                <c:pt idx="197">
                  <c:v>19.7</c:v>
                </c:pt>
                <c:pt idx="198">
                  <c:v>19.8</c:v>
                </c:pt>
                <c:pt idx="199">
                  <c:v>19.899999999999999</c:v>
                </c:pt>
                <c:pt idx="200">
                  <c:v>20</c:v>
                </c:pt>
                <c:pt idx="201">
                  <c:v>20.100000000000001</c:v>
                </c:pt>
                <c:pt idx="202">
                  <c:v>20.2</c:v>
                </c:pt>
                <c:pt idx="203">
                  <c:v>20.3</c:v>
                </c:pt>
                <c:pt idx="204">
                  <c:v>20.399999999999999</c:v>
                </c:pt>
                <c:pt idx="205">
                  <c:v>20.5</c:v>
                </c:pt>
                <c:pt idx="206">
                  <c:v>20.6</c:v>
                </c:pt>
                <c:pt idx="207">
                  <c:v>20.7</c:v>
                </c:pt>
                <c:pt idx="208">
                  <c:v>20.8</c:v>
                </c:pt>
                <c:pt idx="209">
                  <c:v>20.9</c:v>
                </c:pt>
                <c:pt idx="210">
                  <c:v>21</c:v>
                </c:pt>
                <c:pt idx="211">
                  <c:v>21.1</c:v>
                </c:pt>
                <c:pt idx="212">
                  <c:v>21.2</c:v>
                </c:pt>
                <c:pt idx="213">
                  <c:v>21.3</c:v>
                </c:pt>
                <c:pt idx="214">
                  <c:v>21.4</c:v>
                </c:pt>
                <c:pt idx="215">
                  <c:v>21.5</c:v>
                </c:pt>
                <c:pt idx="216">
                  <c:v>21.6</c:v>
                </c:pt>
                <c:pt idx="217">
                  <c:v>21.7</c:v>
                </c:pt>
                <c:pt idx="218">
                  <c:v>21.8</c:v>
                </c:pt>
                <c:pt idx="219">
                  <c:v>21.9</c:v>
                </c:pt>
                <c:pt idx="220">
                  <c:v>22</c:v>
                </c:pt>
                <c:pt idx="221">
                  <c:v>22.1</c:v>
                </c:pt>
                <c:pt idx="222">
                  <c:v>22.2</c:v>
                </c:pt>
                <c:pt idx="223">
                  <c:v>22.3</c:v>
                </c:pt>
                <c:pt idx="224">
                  <c:v>22.4</c:v>
                </c:pt>
                <c:pt idx="225">
                  <c:v>22.5</c:v>
                </c:pt>
                <c:pt idx="226">
                  <c:v>22.6</c:v>
                </c:pt>
                <c:pt idx="227">
                  <c:v>22.7</c:v>
                </c:pt>
                <c:pt idx="228">
                  <c:v>22.8</c:v>
                </c:pt>
                <c:pt idx="229">
                  <c:v>22.9</c:v>
                </c:pt>
                <c:pt idx="230">
                  <c:v>23</c:v>
                </c:pt>
                <c:pt idx="231">
                  <c:v>23.1</c:v>
                </c:pt>
                <c:pt idx="232">
                  <c:v>23.2</c:v>
                </c:pt>
                <c:pt idx="233">
                  <c:v>23.3</c:v>
                </c:pt>
                <c:pt idx="234">
                  <c:v>23.4</c:v>
                </c:pt>
                <c:pt idx="235">
                  <c:v>23.5</c:v>
                </c:pt>
                <c:pt idx="236">
                  <c:v>23.6</c:v>
                </c:pt>
                <c:pt idx="237">
                  <c:v>23.7</c:v>
                </c:pt>
                <c:pt idx="238">
                  <c:v>23.8</c:v>
                </c:pt>
                <c:pt idx="239">
                  <c:v>23.9</c:v>
                </c:pt>
                <c:pt idx="240">
                  <c:v>24</c:v>
                </c:pt>
                <c:pt idx="241">
                  <c:v>24.1</c:v>
                </c:pt>
                <c:pt idx="242">
                  <c:v>24.2</c:v>
                </c:pt>
                <c:pt idx="243">
                  <c:v>24.3</c:v>
                </c:pt>
                <c:pt idx="244">
                  <c:v>24.4</c:v>
                </c:pt>
                <c:pt idx="245">
                  <c:v>24.5</c:v>
                </c:pt>
                <c:pt idx="246">
                  <c:v>24.6</c:v>
                </c:pt>
                <c:pt idx="247">
                  <c:v>24.7</c:v>
                </c:pt>
                <c:pt idx="248">
                  <c:v>24.8</c:v>
                </c:pt>
                <c:pt idx="249">
                  <c:v>24.9</c:v>
                </c:pt>
                <c:pt idx="250">
                  <c:v>25</c:v>
                </c:pt>
                <c:pt idx="251">
                  <c:v>25.1</c:v>
                </c:pt>
                <c:pt idx="252">
                  <c:v>25.2</c:v>
                </c:pt>
                <c:pt idx="253">
                  <c:v>25.3</c:v>
                </c:pt>
                <c:pt idx="254">
                  <c:v>25.4</c:v>
                </c:pt>
                <c:pt idx="255">
                  <c:v>25.5</c:v>
                </c:pt>
                <c:pt idx="256">
                  <c:v>25.6</c:v>
                </c:pt>
                <c:pt idx="257">
                  <c:v>25.7</c:v>
                </c:pt>
                <c:pt idx="258">
                  <c:v>25.8</c:v>
                </c:pt>
                <c:pt idx="259">
                  <c:v>25.9</c:v>
                </c:pt>
                <c:pt idx="260">
                  <c:v>26</c:v>
                </c:pt>
                <c:pt idx="261">
                  <c:v>26.1</c:v>
                </c:pt>
                <c:pt idx="262">
                  <c:v>26.2</c:v>
                </c:pt>
                <c:pt idx="263">
                  <c:v>26.3</c:v>
                </c:pt>
                <c:pt idx="264">
                  <c:v>26.4</c:v>
                </c:pt>
                <c:pt idx="265">
                  <c:v>26.5</c:v>
                </c:pt>
                <c:pt idx="266">
                  <c:v>26.6</c:v>
                </c:pt>
                <c:pt idx="267">
                  <c:v>26.7</c:v>
                </c:pt>
                <c:pt idx="268">
                  <c:v>26.8</c:v>
                </c:pt>
                <c:pt idx="269">
                  <c:v>26.9</c:v>
                </c:pt>
                <c:pt idx="270">
                  <c:v>27</c:v>
                </c:pt>
                <c:pt idx="271">
                  <c:v>27.1</c:v>
                </c:pt>
                <c:pt idx="272">
                  <c:v>27.2</c:v>
                </c:pt>
                <c:pt idx="273">
                  <c:v>27.3</c:v>
                </c:pt>
                <c:pt idx="274">
                  <c:v>27.4</c:v>
                </c:pt>
                <c:pt idx="275">
                  <c:v>27.5</c:v>
                </c:pt>
                <c:pt idx="276">
                  <c:v>27.6</c:v>
                </c:pt>
                <c:pt idx="277">
                  <c:v>27.7</c:v>
                </c:pt>
                <c:pt idx="278">
                  <c:v>27.8</c:v>
                </c:pt>
                <c:pt idx="279">
                  <c:v>27.9</c:v>
                </c:pt>
                <c:pt idx="280">
                  <c:v>28</c:v>
                </c:pt>
                <c:pt idx="281">
                  <c:v>28.1</c:v>
                </c:pt>
                <c:pt idx="282">
                  <c:v>28.2</c:v>
                </c:pt>
                <c:pt idx="283">
                  <c:v>28.3</c:v>
                </c:pt>
                <c:pt idx="284">
                  <c:v>28.4</c:v>
                </c:pt>
                <c:pt idx="285">
                  <c:v>28.5</c:v>
                </c:pt>
                <c:pt idx="286">
                  <c:v>28.6</c:v>
                </c:pt>
                <c:pt idx="287">
                  <c:v>28.7</c:v>
                </c:pt>
                <c:pt idx="288">
                  <c:v>28.8</c:v>
                </c:pt>
                <c:pt idx="289">
                  <c:v>28.9</c:v>
                </c:pt>
                <c:pt idx="290">
                  <c:v>29</c:v>
                </c:pt>
                <c:pt idx="291">
                  <c:v>29.1</c:v>
                </c:pt>
                <c:pt idx="292">
                  <c:v>29.2</c:v>
                </c:pt>
                <c:pt idx="293">
                  <c:v>29.3</c:v>
                </c:pt>
                <c:pt idx="294">
                  <c:v>29.4</c:v>
                </c:pt>
                <c:pt idx="295">
                  <c:v>29.5</c:v>
                </c:pt>
                <c:pt idx="296">
                  <c:v>29.6</c:v>
                </c:pt>
                <c:pt idx="297">
                  <c:v>29.7</c:v>
                </c:pt>
                <c:pt idx="298">
                  <c:v>29.8</c:v>
                </c:pt>
                <c:pt idx="299">
                  <c:v>29.9</c:v>
                </c:pt>
                <c:pt idx="300">
                  <c:v>30</c:v>
                </c:pt>
                <c:pt idx="301">
                  <c:v>30.1</c:v>
                </c:pt>
                <c:pt idx="302">
                  <c:v>30.2</c:v>
                </c:pt>
                <c:pt idx="303">
                  <c:v>30.3</c:v>
                </c:pt>
                <c:pt idx="304">
                  <c:v>30.4</c:v>
                </c:pt>
                <c:pt idx="305">
                  <c:v>30.5</c:v>
                </c:pt>
                <c:pt idx="306">
                  <c:v>30.6</c:v>
                </c:pt>
                <c:pt idx="307">
                  <c:v>30.7</c:v>
                </c:pt>
                <c:pt idx="308">
                  <c:v>30.8</c:v>
                </c:pt>
                <c:pt idx="309">
                  <c:v>30.9</c:v>
                </c:pt>
                <c:pt idx="310">
                  <c:v>31</c:v>
                </c:pt>
                <c:pt idx="311">
                  <c:v>31.1</c:v>
                </c:pt>
                <c:pt idx="312">
                  <c:v>31.2</c:v>
                </c:pt>
                <c:pt idx="313">
                  <c:v>31.3</c:v>
                </c:pt>
                <c:pt idx="314">
                  <c:v>31.4</c:v>
                </c:pt>
                <c:pt idx="315">
                  <c:v>31.5</c:v>
                </c:pt>
                <c:pt idx="316">
                  <c:v>31.6</c:v>
                </c:pt>
                <c:pt idx="317">
                  <c:v>31.7</c:v>
                </c:pt>
                <c:pt idx="318">
                  <c:v>31.8</c:v>
                </c:pt>
                <c:pt idx="319">
                  <c:v>31.9</c:v>
                </c:pt>
                <c:pt idx="320">
                  <c:v>32</c:v>
                </c:pt>
                <c:pt idx="321">
                  <c:v>32.1</c:v>
                </c:pt>
                <c:pt idx="322">
                  <c:v>32.200000000000003</c:v>
                </c:pt>
                <c:pt idx="323">
                  <c:v>32.300000000000004</c:v>
                </c:pt>
                <c:pt idx="324">
                  <c:v>32.4</c:v>
                </c:pt>
                <c:pt idx="325">
                  <c:v>32.5</c:v>
                </c:pt>
                <c:pt idx="326">
                  <c:v>32.6</c:v>
                </c:pt>
                <c:pt idx="327">
                  <c:v>32.700000000000003</c:v>
                </c:pt>
                <c:pt idx="328">
                  <c:v>32.800000000000004</c:v>
                </c:pt>
                <c:pt idx="329">
                  <c:v>32.9</c:v>
                </c:pt>
                <c:pt idx="330">
                  <c:v>33</c:v>
                </c:pt>
                <c:pt idx="331">
                  <c:v>33.1</c:v>
                </c:pt>
                <c:pt idx="332">
                  <c:v>33.200000000000003</c:v>
                </c:pt>
                <c:pt idx="333">
                  <c:v>33.300000000000004</c:v>
                </c:pt>
                <c:pt idx="334">
                  <c:v>33.4</c:v>
                </c:pt>
                <c:pt idx="335">
                  <c:v>33.5</c:v>
                </c:pt>
                <c:pt idx="336">
                  <c:v>33.6</c:v>
                </c:pt>
                <c:pt idx="337">
                  <c:v>33.700000000000003</c:v>
                </c:pt>
                <c:pt idx="338">
                  <c:v>33.800000000000004</c:v>
                </c:pt>
                <c:pt idx="339">
                  <c:v>33.9</c:v>
                </c:pt>
                <c:pt idx="340">
                  <c:v>34</c:v>
                </c:pt>
                <c:pt idx="341">
                  <c:v>34.1</c:v>
                </c:pt>
                <c:pt idx="342">
                  <c:v>34.200000000000003</c:v>
                </c:pt>
                <c:pt idx="343">
                  <c:v>34.300000000000004</c:v>
                </c:pt>
                <c:pt idx="344">
                  <c:v>34.4</c:v>
                </c:pt>
                <c:pt idx="345">
                  <c:v>34.5</c:v>
                </c:pt>
                <c:pt idx="346">
                  <c:v>34.6</c:v>
                </c:pt>
                <c:pt idx="347">
                  <c:v>34.700000000000003</c:v>
                </c:pt>
                <c:pt idx="348">
                  <c:v>34.800000000000004</c:v>
                </c:pt>
                <c:pt idx="349">
                  <c:v>34.9</c:v>
                </c:pt>
                <c:pt idx="350">
                  <c:v>35</c:v>
                </c:pt>
                <c:pt idx="351">
                  <c:v>35.1</c:v>
                </c:pt>
                <c:pt idx="352">
                  <c:v>35.200000000000003</c:v>
                </c:pt>
                <c:pt idx="353">
                  <c:v>35.300000000000004</c:v>
                </c:pt>
                <c:pt idx="354">
                  <c:v>35.4</c:v>
                </c:pt>
                <c:pt idx="355">
                  <c:v>35.5</c:v>
                </c:pt>
                <c:pt idx="356">
                  <c:v>35.6</c:v>
                </c:pt>
                <c:pt idx="357">
                  <c:v>35.700000000000003</c:v>
                </c:pt>
                <c:pt idx="358">
                  <c:v>35.800000000000004</c:v>
                </c:pt>
                <c:pt idx="359">
                  <c:v>35.9</c:v>
                </c:pt>
                <c:pt idx="360">
                  <c:v>36</c:v>
                </c:pt>
                <c:pt idx="361">
                  <c:v>36.1</c:v>
                </c:pt>
                <c:pt idx="362">
                  <c:v>36.200000000000003</c:v>
                </c:pt>
              </c:numCache>
            </c:numRef>
          </c:xVal>
          <c:yVal>
            <c:numRef>
              <c:f>Лист1!$C$3:$C$365</c:f>
              <c:numCache>
                <c:formatCode>0.0</c:formatCode>
                <c:ptCount val="363"/>
                <c:pt idx="0">
                  <c:v>100</c:v>
                </c:pt>
                <c:pt idx="1">
                  <c:v>97.50890776099898</c:v>
                </c:pt>
                <c:pt idx="2">
                  <c:v>95.079870927429994</c:v>
                </c:pt>
                <c:pt idx="3">
                  <c:v>92.71134364190479</c:v>
                </c:pt>
                <c:pt idx="4">
                  <c:v>90.401818555767676</c:v>
                </c:pt>
                <c:pt idx="5">
                  <c:v>88.149825869809177</c:v>
                </c:pt>
                <c:pt idx="6">
                  <c:v>85.953932398873448</c:v>
                </c:pt>
                <c:pt idx="7">
                  <c:v>83.812740659768949</c:v>
                </c:pt>
                <c:pt idx="8">
                  <c:v>81.724887981899414</c:v>
                </c:pt>
                <c:pt idx="9">
                  <c:v>79.689045640050054</c:v>
                </c:pt>
                <c:pt idx="10">
                  <c:v>77.70391800877681</c:v>
                </c:pt>
                <c:pt idx="11">
                  <c:v>75.76824173786045</c:v>
                </c:pt>
                <c:pt idx="12">
                  <c:v>73.880784948301113</c:v>
                </c:pt>
                <c:pt idx="13">
                  <c:v>72.040346448341012</c:v>
                </c:pt>
                <c:pt idx="14">
                  <c:v>70.245754969016957</c:v>
                </c:pt>
                <c:pt idx="15">
                  <c:v>68.495868418756018</c:v>
                </c:pt>
                <c:pt idx="16">
                  <c:v>66.789573156540058</c:v>
                </c:pt>
                <c:pt idx="17">
                  <c:v>65.125783283175608</c:v>
                </c:pt>
                <c:pt idx="18">
                  <c:v>63.503439950219821</c:v>
                </c:pt>
                <c:pt idx="19">
                  <c:v>61.921510686121273</c:v>
                </c:pt>
                <c:pt idx="20">
                  <c:v>60.37898873914709</c:v>
                </c:pt>
                <c:pt idx="21">
                  <c:v>58.874892436678905</c:v>
                </c:pt>
                <c:pt idx="22">
                  <c:v>57.408264560468552</c:v>
                </c:pt>
                <c:pt idx="23">
                  <c:v>55.978171737457615</c:v>
                </c:pt>
                <c:pt idx="24">
                  <c:v>54.583703845771161</c:v>
                </c:pt>
                <c:pt idx="25">
                  <c:v>53.223973435509905</c:v>
                </c:pt>
                <c:pt idx="26">
                  <c:v>51.898115163969969</c:v>
                </c:pt>
                <c:pt idx="27">
                  <c:v>50.605285244932453</c:v>
                </c:pt>
                <c:pt idx="28">
                  <c:v>49.344660911671575</c:v>
                </c:pt>
                <c:pt idx="29">
                  <c:v>48.115439893339605</c:v>
                </c:pt>
                <c:pt idx="30">
                  <c:v>46.916839904395424</c:v>
                </c:pt>
                <c:pt idx="31">
                  <c:v>45.748098146752518</c:v>
                </c:pt>
                <c:pt idx="32">
                  <c:v>44.608470824328229</c:v>
                </c:pt>
                <c:pt idx="33">
                  <c:v>43.497232669686298</c:v>
                </c:pt>
                <c:pt idx="34">
                  <c:v>42.413676482471544</c:v>
                </c:pt>
                <c:pt idx="35">
                  <c:v>41.357112679341725</c:v>
                </c:pt>
                <c:pt idx="36">
                  <c:v>40.326868855111748</c:v>
                </c:pt>
                <c:pt idx="37">
                  <c:v>39.322289354829962</c:v>
                </c:pt>
                <c:pt idx="38">
                  <c:v>38.342734856514255</c:v>
                </c:pt>
                <c:pt idx="39">
                  <c:v>37.387581964282845</c:v>
                </c:pt>
                <c:pt idx="40">
                  <c:v>36.456222811620478</c:v>
                </c:pt>
                <c:pt idx="41">
                  <c:v>35.548064674527325</c:v>
                </c:pt>
                <c:pt idx="42">
                  <c:v>34.662529594305113</c:v>
                </c:pt>
                <c:pt idx="43">
                  <c:v>33.799054009739962</c:v>
                </c:pt>
                <c:pt idx="44">
                  <c:v>32.957088398447503</c:v>
                </c:pt>
                <c:pt idx="45">
                  <c:v>32.136096927153133</c:v>
                </c:pt>
                <c:pt idx="46">
                  <c:v>31.335557110682991</c:v>
                </c:pt>
                <c:pt idx="47">
                  <c:v>30.554959479451036</c:v>
                </c:pt>
                <c:pt idx="48">
                  <c:v>29.793807255228533</c:v>
                </c:pt>
                <c:pt idx="49">
                  <c:v>29.051616034990609</c:v>
                </c:pt>
                <c:pt idx="50">
                  <c:v>28.327913482638603</c:v>
                </c:pt>
                <c:pt idx="51">
                  <c:v>27.622239028401662</c:v>
                </c:pt>
                <c:pt idx="52">
                  <c:v>26.934143575726811</c:v>
                </c:pt>
                <c:pt idx="53">
                  <c:v>26.263189215470529</c:v>
                </c:pt>
                <c:pt idx="54">
                  <c:v>25.60894894720979</c:v>
                </c:pt>
                <c:pt idx="55">
                  <c:v>24.97100640749613</c:v>
                </c:pt>
                <c:pt idx="56">
                  <c:v>24.348955604878554</c:v>
                </c:pt>
                <c:pt idx="57">
                  <c:v>23.742400661527579</c:v>
                </c:pt>
                <c:pt idx="58">
                  <c:v>23.150955561295799</c:v>
                </c:pt>
                <c:pt idx="59">
                  <c:v>22.574243904053752</c:v>
                </c:pt>
                <c:pt idx="60">
                  <c:v>22.011898666146742</c:v>
                </c:pt>
                <c:pt idx="61">
                  <c:v>21.46356196681759</c:v>
                </c:pt>
                <c:pt idx="62">
                  <c:v>20.928884840449012</c:v>
                </c:pt>
                <c:pt idx="63">
                  <c:v>20.407527014479122</c:v>
                </c:pt>
                <c:pt idx="64">
                  <c:v>19.899156692849392</c:v>
                </c:pt>
                <c:pt idx="65">
                  <c:v>19.403450344847183</c:v>
                </c:pt>
                <c:pt idx="66">
                  <c:v>18.920092499208288</c:v>
                </c:pt>
                <c:pt idx="67">
                  <c:v>18.448775543348678</c:v>
                </c:pt>
                <c:pt idx="68">
                  <c:v>17.989199527597606</c:v>
                </c:pt>
                <c:pt idx="69">
                  <c:v>17.541071974307222</c:v>
                </c:pt>
                <c:pt idx="70">
                  <c:v>17.10410769171769</c:v>
                </c:pt>
                <c:pt idx="71">
                  <c:v>16.678028592458936</c:v>
                </c:pt>
                <c:pt idx="72">
                  <c:v>16.262563516573792</c:v>
                </c:pt>
                <c:pt idx="73">
                  <c:v>15.857448058949853</c:v>
                </c:pt>
                <c:pt idx="74">
                  <c:v>15.462424401049727</c:v>
                </c:pt>
                <c:pt idx="75">
                  <c:v>15.077241146833765</c:v>
                </c:pt>
                <c:pt idx="76">
                  <c:v>14.701653162769533</c:v>
                </c:pt>
                <c:pt idx="77">
                  <c:v>14.335421421826936</c:v>
                </c:pt>
                <c:pt idx="78">
                  <c:v>13.978312851359719</c:v>
                </c:pt>
                <c:pt idx="79">
                  <c:v>13.630100184776211</c:v>
                </c:pt>
                <c:pt idx="80">
                  <c:v>13.290561816905194</c:v>
                </c:pt>
                <c:pt idx="81">
                  <c:v>12.959481662964656</c:v>
                </c:pt>
                <c:pt idx="82">
                  <c:v>12.636649021043771</c:v>
                </c:pt>
                <c:pt idx="83">
                  <c:v>12.321858438010747</c:v>
                </c:pt>
                <c:pt idx="84">
                  <c:v>12.014909578760772</c:v>
                </c:pt>
                <c:pt idx="85">
                  <c:v>11.715607098721284</c:v>
                </c:pt>
                <c:pt idx="86">
                  <c:v>11.423760519533184</c:v>
                </c:pt>
                <c:pt idx="87">
                  <c:v>11.13918410782904</c:v>
                </c:pt>
                <c:pt idx="88">
                  <c:v>10.86169675703087</c:v>
                </c:pt>
                <c:pt idx="89">
                  <c:v>10.591121872092648</c:v>
                </c:pt>
                <c:pt idx="90">
                  <c:v>10.327287257113818</c:v>
                </c:pt>
                <c:pt idx="91">
                  <c:v>10.070025005752511</c:v>
                </c:pt>
                <c:pt idx="92">
                  <c:v>9.8191713943687517</c:v>
                </c:pt>
                <c:pt idx="93">
                  <c:v>9.5745667778294248</c:v>
                </c:pt>
                <c:pt idx="94">
                  <c:v>9.336055487908947</c:v>
                </c:pt>
                <c:pt idx="95">
                  <c:v>9.1034857342208202</c:v>
                </c:pt>
                <c:pt idx="96">
                  <c:v>8.8767095076170914</c:v>
                </c:pt>
                <c:pt idx="97">
                  <c:v>8.6555824859941701</c:v>
                </c:pt>
                <c:pt idx="98">
                  <c:v>8.4399639424452353</c:v>
                </c:pt>
                <c:pt idx="99">
                  <c:v>8.2297166557004964</c:v>
                </c:pt>
                <c:pt idx="100">
                  <c:v>8.024706822798569</c:v>
                </c:pt>
                <c:pt idx="101">
                  <c:v>7.8248039739332516</c:v>
                </c:pt>
                <c:pt idx="102">
                  <c:v>7.6298808894215568</c:v>
                </c:pt>
                <c:pt idx="103">
                  <c:v>7.4398135187401575</c:v>
                </c:pt>
                <c:pt idx="104">
                  <c:v>7.2544809015786695</c:v>
                </c:pt>
                <c:pt idx="105">
                  <c:v>7.0737650908596423</c:v>
                </c:pt>
                <c:pt idx="106">
                  <c:v>6.8975510776760673</c:v>
                </c:pt>
                <c:pt idx="107">
                  <c:v>6.72572671809895</c:v>
                </c:pt>
                <c:pt idx="108">
                  <c:v>6.5581826618079662</c:v>
                </c:pt>
                <c:pt idx="109">
                  <c:v>6.3948122825001636</c:v>
                </c:pt>
                <c:pt idx="110">
                  <c:v>6.2355116100321197</c:v>
                </c:pt>
                <c:pt idx="111">
                  <c:v>6.0801792642526085</c:v>
                </c:pt>
                <c:pt idx="112">
                  <c:v>5.9287163904834603</c:v>
                </c:pt>
                <c:pt idx="113">
                  <c:v>5.7810265966077425</c:v>
                </c:pt>
                <c:pt idx="114">
                  <c:v>5.6370158917250581</c:v>
                </c:pt>
                <c:pt idx="115">
                  <c:v>5.4965926263350475</c:v>
                </c:pt>
                <c:pt idx="116">
                  <c:v>5.3596674340109205</c:v>
                </c:pt>
                <c:pt idx="117">
                  <c:v>5.2261531745260079</c:v>
                </c:pt>
                <c:pt idx="118">
                  <c:v>5.0959648783970755</c:v>
                </c:pt>
                <c:pt idx="119">
                  <c:v>4.9690196928091179</c:v>
                </c:pt>
                <c:pt idx="120">
                  <c:v>4.8452368288871144</c:v>
                </c:pt>
                <c:pt idx="121">
                  <c:v>4.7245375102814853</c:v>
                </c:pt>
                <c:pt idx="122">
                  <c:v>4.6068449230341812</c:v>
                </c:pt>
                <c:pt idx="123">
                  <c:v>4.49208416669366</c:v>
                </c:pt>
                <c:pt idx="124">
                  <c:v>4.3801822066477598</c:v>
                </c:pt>
                <c:pt idx="125">
                  <c:v>4.2710678276438623</c:v>
                </c:pt>
                <c:pt idx="126">
                  <c:v>4.1646715884669465</c:v>
                </c:pt>
                <c:pt idx="127">
                  <c:v>4.0609257777467702</c:v>
                </c:pt>
                <c:pt idx="128">
                  <c:v>3.9597643708657277</c:v>
                </c:pt>
                <c:pt idx="129">
                  <c:v>3.8611229879403699</c:v>
                </c:pt>
                <c:pt idx="130">
                  <c:v>3.764938852849506</c:v>
                </c:pt>
                <c:pt idx="131">
                  <c:v>3.6711507532830359</c:v>
                </c:pt>
                <c:pt idx="132">
                  <c:v>3.5796990017859782</c:v>
                </c:pt>
                <c:pt idx="133">
                  <c:v>3.4905253977728847</c:v>
                </c:pt>
                <c:pt idx="134">
                  <c:v>3.4035731904886077</c:v>
                </c:pt>
                <c:pt idx="135">
                  <c:v>3.3187870428916302</c:v>
                </c:pt>
                <c:pt idx="136">
                  <c:v>3.2361129964371833</c:v>
                </c:pt>
                <c:pt idx="137">
                  <c:v>3.155498436737636</c:v>
                </c:pt>
                <c:pt idx="138">
                  <c:v>3.0768920600782601</c:v>
                </c:pt>
                <c:pt idx="139">
                  <c:v>3.0002438407672192</c:v>
                </c:pt>
                <c:pt idx="140">
                  <c:v>2.9255049992987585</c:v>
                </c:pt>
                <c:pt idx="141">
                  <c:v>2.8526279713096399</c:v>
                </c:pt>
                <c:pt idx="142">
                  <c:v>2.7815663773087782</c:v>
                </c:pt>
                <c:pt idx="143">
                  <c:v>2.7122749931609738</c:v>
                </c:pt>
                <c:pt idx="144">
                  <c:v>2.6447097213059805</c:v>
                </c:pt>
                <c:pt idx="145">
                  <c:v>2.5788275626944208</c:v>
                </c:pt>
                <c:pt idx="146">
                  <c:v>2.5145865894229202</c:v>
                </c:pt>
                <c:pt idx="147">
                  <c:v>2.4519459180508441</c:v>
                </c:pt>
                <c:pt idx="148">
                  <c:v>2.390865683581775</c:v>
                </c:pt>
                <c:pt idx="149">
                  <c:v>2.3313070140931336</c:v>
                </c:pt>
                <c:pt idx="150">
                  <c:v>2.2732320059977766</c:v>
                </c:pt>
                <c:pt idx="151">
                  <c:v>2.2166036999218761</c:v>
                </c:pt>
                <c:pt idx="152">
                  <c:v>2.1613860571837185</c:v>
                </c:pt>
                <c:pt idx="153">
                  <c:v>2.1075439368583595</c:v>
                </c:pt>
                <c:pt idx="154">
                  <c:v>2.0550430734137426</c:v>
                </c:pt>
                <c:pt idx="155">
                  <c:v>2.0038500549038072</c:v>
                </c:pt>
                <c:pt idx="156">
                  <c:v>1.9539323017048824</c:v>
                </c:pt>
                <c:pt idx="157">
                  <c:v>1.9052580457817816</c:v>
                </c:pt>
                <c:pt idx="158">
                  <c:v>1.8577963104703645</c:v>
                </c:pt>
                <c:pt idx="159">
                  <c:v>1.8115168907637931</c:v>
                </c:pt>
                <c:pt idx="160">
                  <c:v>1.7663903340897829</c:v>
                </c:pt>
                <c:pt idx="161">
                  <c:v>1.7223879215668096</c:v>
                </c:pt>
                <c:pt idx="162">
                  <c:v>1.679481649727169</c:v>
                </c:pt>
                <c:pt idx="163">
                  <c:v>1.6376442126953661</c:v>
                </c:pt>
                <c:pt idx="164">
                  <c:v>1.5968489848104661</c:v>
                </c:pt>
                <c:pt idx="165">
                  <c:v>1.5570700036812843</c:v>
                </c:pt>
                <c:pt idx="166">
                  <c:v>1.5182819536637673</c:v>
                </c:pt>
                <c:pt idx="167">
                  <c:v>1.4804601497498984</c:v>
                </c:pt>
                <c:pt idx="168">
                  <c:v>1.443580521857974</c:v>
                </c:pt>
                <c:pt idx="169">
                  <c:v>1.4076195995142402</c:v>
                </c:pt>
                <c:pt idx="170">
                  <c:v>1.3725544969160841</c:v>
                </c:pt>
                <c:pt idx="171">
                  <c:v>1.338362898367347</c:v>
                </c:pt>
                <c:pt idx="172">
                  <c:v>1.3050230440764508</c:v>
                </c:pt>
                <c:pt idx="173">
                  <c:v>1.2725137163082867</c:v>
                </c:pt>
                <c:pt idx="174">
                  <c:v>1.240814225881109</c:v>
                </c:pt>
                <c:pt idx="175">
                  <c:v>1.2099043989997618</c:v>
                </c:pt>
                <c:pt idx="176">
                  <c:v>1.1797645644169481</c:v>
                </c:pt>
                <c:pt idx="177">
                  <c:v>1.1503755409142755</c:v>
                </c:pt>
                <c:pt idx="178">
                  <c:v>1.1217186250951918</c:v>
                </c:pt>
                <c:pt idx="179">
                  <c:v>1.0937755794820185</c:v>
                </c:pt>
                <c:pt idx="180">
                  <c:v>1.0665286209094522</c:v>
                </c:pt>
                <c:pt idx="181">
                  <c:v>1.0399604092072519</c:v>
                </c:pt>
                <c:pt idx="182">
                  <c:v>1.0140540361648087</c:v>
                </c:pt>
                <c:pt idx="183">
                  <c:v>0.98879301477062909</c:v>
                </c:pt>
                <c:pt idx="184">
                  <c:v>0.96416126871989583</c:v>
                </c:pt>
                <c:pt idx="185">
                  <c:v>0.9401431221833606</c:v>
                </c:pt>
                <c:pt idx="186">
                  <c:v>0.91672328983114837</c:v>
                </c:pt>
                <c:pt idx="187">
                  <c:v>0.8938868671050505</c:v>
                </c:pt>
                <c:pt idx="188">
                  <c:v>0.87161932073314663</c:v>
                </c:pt>
                <c:pt idx="189">
                  <c:v>0.84990647948073161</c:v>
                </c:pt>
                <c:pt idx="190">
                  <c:v>0.82873452513161949</c:v>
                </c:pt>
                <c:pt idx="191">
                  <c:v>0.80808998369414364</c:v>
                </c:pt>
                <c:pt idx="192">
                  <c:v>0.7879597168261957</c:v>
                </c:pt>
                <c:pt idx="193">
                  <c:v>0.76833091347388327</c:v>
                </c:pt>
                <c:pt idx="194">
                  <c:v>0.74919108171849103</c:v>
                </c:pt>
                <c:pt idx="195">
                  <c:v>0.73052804082651279</c:v>
                </c:pt>
                <c:pt idx="196">
                  <c:v>0.71232991349775743</c:v>
                </c:pt>
                <c:pt idx="197">
                  <c:v>0.69458511830653269</c:v>
                </c:pt>
                <c:pt idx="198">
                  <c:v>0.6772823623311417</c:v>
                </c:pt>
                <c:pt idx="199">
                  <c:v>0.66041063396698862</c:v>
                </c:pt>
                <c:pt idx="200">
                  <c:v>0.64395919591869955</c:v>
                </c:pt>
                <c:pt idx="201">
                  <c:v>0.62791757836683471</c:v>
                </c:pt>
                <c:pt idx="202">
                  <c:v>0.61227557230481755</c:v>
                </c:pt>
                <c:pt idx="203">
                  <c:v>0.59702322304183142</c:v>
                </c:pt>
                <c:pt idx="204">
                  <c:v>0.58215082386760286</c:v>
                </c:pt>
                <c:pt idx="205">
                  <c:v>0.56764890987495653</c:v>
                </c:pt>
                <c:pt idx="206">
                  <c:v>0.5535082519362875</c:v>
                </c:pt>
                <c:pt idx="207">
                  <c:v>0.53971985083007412</c:v>
                </c:pt>
                <c:pt idx="208">
                  <c:v>0.52627493151369742</c:v>
                </c:pt>
                <c:pt idx="209">
                  <c:v>0.51316493753895198</c:v>
                </c:pt>
                <c:pt idx="210">
                  <c:v>0.50038152560664406</c:v>
                </c:pt>
                <c:pt idx="211">
                  <c:v>0.48791656025686275</c:v>
                </c:pt>
                <c:pt idx="212">
                  <c:v>0.47576210869150376</c:v>
                </c:pt>
                <c:pt idx="213">
                  <c:v>0.46391043572578172</c:v>
                </c:pt>
                <c:pt idx="214">
                  <c:v>0.45235399886550132</c:v>
                </c:pt>
                <c:pt idx="215">
                  <c:v>0.44108544350695184</c:v>
                </c:pt>
                <c:pt idx="216">
                  <c:v>0.43009759825638666</c:v>
                </c:pt>
                <c:pt idx="217">
                  <c:v>0.41938347036609291</c:v>
                </c:pt>
                <c:pt idx="218">
                  <c:v>0.40893624128414974</c:v>
                </c:pt>
                <c:pt idx="219">
                  <c:v>0.39874926231505842</c:v>
                </c:pt>
                <c:pt idx="220">
                  <c:v>0.38881605038845418</c:v>
                </c:pt>
                <c:pt idx="221">
                  <c:v>0.37913028393323656</c:v>
                </c:pt>
                <c:pt idx="222">
                  <c:v>0.36968579885447389</c:v>
                </c:pt>
                <c:pt idx="223">
                  <c:v>0.36047658461052084</c:v>
                </c:pt>
                <c:pt idx="224">
                  <c:v>0.35149678038787285</c:v>
                </c:pt>
                <c:pt idx="225">
                  <c:v>0.34274067137129166</c:v>
                </c:pt>
                <c:pt idx="226">
                  <c:v>0.33420268510686152</c:v>
                </c:pt>
                <c:pt idx="227">
                  <c:v>0.32587738795563209</c:v>
                </c:pt>
                <c:pt idx="228">
                  <c:v>0.31775948163560935</c:v>
                </c:pt>
                <c:pt idx="229">
                  <c:v>0.30984379984989563</c:v>
                </c:pt>
                <c:pt idx="230">
                  <c:v>0.30212530499880857</c:v>
                </c:pt>
                <c:pt idx="231">
                  <c:v>0.29459908497392484</c:v>
                </c:pt>
                <c:pt idx="232">
                  <c:v>0.28726035003197165</c:v>
                </c:pt>
                <c:pt idx="233">
                  <c:v>0.28010442974659766</c:v>
                </c:pt>
                <c:pt idx="234">
                  <c:v>0.27312677003608282</c:v>
                </c:pt>
                <c:pt idx="235">
                  <c:v>0.26632293026507992</c:v>
                </c:pt>
                <c:pt idx="236">
                  <c:v>0.25968858041856585</c:v>
                </c:pt>
                <c:pt idx="237">
                  <c:v>0.25321949834618729</c:v>
                </c:pt>
                <c:pt idx="238">
                  <c:v>0.24691156707524797</c:v>
                </c:pt>
                <c:pt idx="239">
                  <c:v>0.24076077219064121</c:v>
                </c:pt>
                <c:pt idx="240">
                  <c:v>0.23476319928004108</c:v>
                </c:pt>
                <c:pt idx="241">
                  <c:v>0.22891503144274544</c:v>
                </c:pt>
                <c:pt idx="242">
                  <c:v>0.22321254686056868</c:v>
                </c:pt>
                <c:pt idx="243">
                  <c:v>0.21765211642924831</c:v>
                </c:pt>
                <c:pt idx="244">
                  <c:v>0.21223020144885821</c:v>
                </c:pt>
                <c:pt idx="245">
                  <c:v>0.20694335137174927</c:v>
                </c:pt>
                <c:pt idx="246">
                  <c:v>0.20178820160659874</c:v>
                </c:pt>
                <c:pt idx="247">
                  <c:v>0.19676147137715738</c:v>
                </c:pt>
                <c:pt idx="248">
                  <c:v>0.19185996163433677</c:v>
                </c:pt>
                <c:pt idx="249">
                  <c:v>0.18708055302031371</c:v>
                </c:pt>
                <c:pt idx="250">
                  <c:v>0.18242020388334432</c:v>
                </c:pt>
                <c:pt idx="251">
                  <c:v>0.17787594834203629</c:v>
                </c:pt>
                <c:pt idx="252">
                  <c:v>0.17344489439783881</c:v>
                </c:pt>
                <c:pt idx="253">
                  <c:v>0.1691242220945505</c:v>
                </c:pt>
                <c:pt idx="254">
                  <c:v>0.16491118172368271</c:v>
                </c:pt>
                <c:pt idx="255">
                  <c:v>0.16080309207451882</c:v>
                </c:pt>
                <c:pt idx="256">
                  <c:v>0.1567973387277769</c:v>
                </c:pt>
                <c:pt idx="257">
                  <c:v>0.15289137239176931</c:v>
                </c:pt>
                <c:pt idx="258">
                  <c:v>0.14908270728001569</c:v>
                </c:pt>
                <c:pt idx="259">
                  <c:v>0.14536891952927092</c:v>
                </c:pt>
                <c:pt idx="260">
                  <c:v>0.14174764565695741</c:v>
                </c:pt>
                <c:pt idx="261">
                  <c:v>0.13821658105703019</c:v>
                </c:pt>
                <c:pt idx="262">
                  <c:v>0.13477347853330604</c:v>
                </c:pt>
                <c:pt idx="263">
                  <c:v>0.13141614686933134</c:v>
                </c:pt>
                <c:pt idx="264">
                  <c:v>0.12814244943387529</c:v>
                </c:pt>
                <c:pt idx="265">
                  <c:v>0.12495030282116203</c:v>
                </c:pt>
                <c:pt idx="266">
                  <c:v>0.12183767552497561</c:v>
                </c:pt>
                <c:pt idx="267">
                  <c:v>0.11880258664579395</c:v>
                </c:pt>
                <c:pt idx="268">
                  <c:v>0.11584310463012805</c:v>
                </c:pt>
                <c:pt idx="269">
                  <c:v>0.11295734604126936</c:v>
                </c:pt>
                <c:pt idx="270">
                  <c:v>0.11014347436065362</c:v>
                </c:pt>
                <c:pt idx="271">
                  <c:v>0.10739969881908913</c:v>
                </c:pt>
                <c:pt idx="272">
                  <c:v>0.10472427325709661</c:v>
                </c:pt>
                <c:pt idx="273">
                  <c:v>0.10211549501363876</c:v>
                </c:pt>
                <c:pt idx="274">
                  <c:v>9.9571703842536663E-2</c:v>
                </c:pt>
                <c:pt idx="275">
                  <c:v>9.7091280855874082E-2</c:v>
                </c:pt>
                <c:pt idx="276">
                  <c:v>9.4672647493726628E-2</c:v>
                </c:pt>
                <c:pt idx="277">
                  <c:v>9.2314264519553713E-2</c:v>
                </c:pt>
                <c:pt idx="278">
                  <c:v>9.0014631040616258E-2</c:v>
                </c:pt>
                <c:pt idx="279">
                  <c:v>8.7772283552798133E-2</c:v>
                </c:pt>
                <c:pt idx="280">
                  <c:v>8.5585795009220478E-2</c:v>
                </c:pt>
                <c:pt idx="281">
                  <c:v>8.3453773912058271E-2</c:v>
                </c:pt>
                <c:pt idx="282">
                  <c:v>8.1374863426981664E-2</c:v>
                </c:pt>
                <c:pt idx="283">
                  <c:v>7.9347740519654444E-2</c:v>
                </c:pt>
                <c:pt idx="284">
                  <c:v>7.7371115113746794E-2</c:v>
                </c:pt>
                <c:pt idx="285">
                  <c:v>7.5443729269919629E-2</c:v>
                </c:pt>
                <c:pt idx="286">
                  <c:v>7.3564356385263624E-2</c:v>
                </c:pt>
                <c:pt idx="287">
                  <c:v>7.1731800412679361E-2</c:v>
                </c:pt>
                <c:pt idx="288">
                  <c:v>6.9944895099703433E-2</c:v>
                </c:pt>
                <c:pt idx="289">
                  <c:v>6.8202503246297411E-2</c:v>
                </c:pt>
                <c:pt idx="290">
                  <c:v>6.6503515981124361E-2</c:v>
                </c:pt>
                <c:pt idx="291">
                  <c:v>6.4846852055855761E-2</c:v>
                </c:pt>
                <c:pt idx="292">
                  <c:v>6.3231457157055942E-2</c:v>
                </c:pt>
                <c:pt idx="293">
                  <c:v>6.1656303235209292E-2</c:v>
                </c:pt>
                <c:pt idx="294">
                  <c:v>6.0120387850462122E-2</c:v>
                </c:pt>
                <c:pt idx="295">
                  <c:v>5.8622733534661874E-2</c:v>
                </c:pt>
                <c:pt idx="296">
                  <c:v>5.7162387169289675E-2</c:v>
                </c:pt>
                <c:pt idx="297">
                  <c:v>5.5738419378887814E-2</c:v>
                </c:pt>
                <c:pt idx="298">
                  <c:v>5.4349923939598567E-2</c:v>
                </c:pt>
                <c:pt idx="299">
                  <c:v>5.299601720243638E-2</c:v>
                </c:pt>
                <c:pt idx="300">
                  <c:v>5.1675837530926673E-2</c:v>
                </c:pt>
                <c:pt idx="301">
                  <c:v>5.0388544752754887E-2</c:v>
                </c:pt>
                <c:pt idx="302">
                  <c:v>4.9133319625073592E-2</c:v>
                </c:pt>
                <c:pt idx="303">
                  <c:v>4.7909363313129789E-2</c:v>
                </c:pt>
                <c:pt idx="304">
                  <c:v>4.6715896881881734E-2</c:v>
                </c:pt>
                <c:pt idx="305">
                  <c:v>4.5552160800277373E-2</c:v>
                </c:pt>
                <c:pt idx="306">
                  <c:v>4.441741445788442E-2</c:v>
                </c:pt>
                <c:pt idx="307">
                  <c:v>4.3310935693559156E-2</c:v>
                </c:pt>
                <c:pt idx="308">
                  <c:v>4.2232020335858197E-2</c:v>
                </c:pt>
                <c:pt idx="309">
                  <c:v>4.1179981754898363E-2</c:v>
                </c:pt>
                <c:pt idx="310">
                  <c:v>4.0154150425379939E-2</c:v>
                </c:pt>
                <c:pt idx="311">
                  <c:v>3.9153873500496511E-2</c:v>
                </c:pt>
                <c:pt idx="312">
                  <c:v>3.8178514396457384E-2</c:v>
                </c:pt>
                <c:pt idx="313">
                  <c:v>3.7227452387361401E-2</c:v>
                </c:pt>
                <c:pt idx="314">
                  <c:v>3.6300082210162093E-2</c:v>
                </c:pt>
                <c:pt idx="315">
                  <c:v>3.539581367947376E-2</c:v>
                </c:pt>
                <c:pt idx="316">
                  <c:v>3.4514071311973031E-2</c:v>
                </c:pt>
                <c:pt idx="317">
                  <c:v>3.3654293960157233E-2</c:v>
                </c:pt>
                <c:pt idx="318">
                  <c:v>3.2815934455225251E-2</c:v>
                </c:pt>
                <c:pt idx="319">
                  <c:v>3.1998459258855465E-2</c:v>
                </c:pt>
                <c:pt idx="320">
                  <c:v>3.1201348123658202E-2</c:v>
                </c:pt>
                <c:pt idx="321">
                  <c:v>3.0424093762085991E-2</c:v>
                </c:pt>
                <c:pt idx="322">
                  <c:v>2.9666201523592266E-2</c:v>
                </c:pt>
                <c:pt idx="323">
                  <c:v>2.8927189079831737E-2</c:v>
                </c:pt>
                <c:pt idx="324">
                  <c:v>2.8206586117702933E-2</c:v>
                </c:pt>
                <c:pt idx="325">
                  <c:v>2.7503934040037641E-2</c:v>
                </c:pt>
                <c:pt idx="326">
                  <c:v>2.6818785673746286E-2</c:v>
                </c:pt>
                <c:pt idx="327">
                  <c:v>2.615070498523327E-2</c:v>
                </c:pt>
                <c:pt idx="328">
                  <c:v>2.5499266802902158E-2</c:v>
                </c:pt>
                <c:pt idx="329">
                  <c:v>2.4864056546572907E-2</c:v>
                </c:pt>
                <c:pt idx="330">
                  <c:v>2.4244669963640348E-2</c:v>
                </c:pt>
                <c:pt idx="331">
                  <c:v>2.3640712871804699E-2</c:v>
                </c:pt>
                <c:pt idx="332">
                  <c:v>2.3051800908210632E-2</c:v>
                </c:pt>
                <c:pt idx="333">
                  <c:v>2.2477559284836295E-2</c:v>
                </c:pt>
                <c:pt idx="334">
                  <c:v>2.1917622549974945E-2</c:v>
                </c:pt>
                <c:pt idx="335">
                  <c:v>2.1371634355658885E-2</c:v>
                </c:pt>
                <c:pt idx="336">
                  <c:v>2.083924723087742E-2</c:v>
                </c:pt>
                <c:pt idx="337">
                  <c:v>2.0320122360442748E-2</c:v>
                </c:pt>
                <c:pt idx="338">
                  <c:v>1.9813929369366351E-2</c:v>
                </c:pt>
                <c:pt idx="339">
                  <c:v>1.9320346112604921E-2</c:v>
                </c:pt>
                <c:pt idx="340">
                  <c:v>1.883905847004564E-2</c:v>
                </c:pt>
                <c:pt idx="341">
                  <c:v>1.8369760146597473E-2</c:v>
                </c:pt>
                <c:pt idx="342">
                  <c:v>1.7912152477262463E-2</c:v>
                </c:pt>
                <c:pt idx="343">
                  <c:v>1.7465944237063401E-2</c:v>
                </c:pt>
                <c:pt idx="344">
                  <c:v>1.703085145570566E-2</c:v>
                </c:pt>
                <c:pt idx="345">
                  <c:v>1.6606597236856792E-2</c:v>
                </c:pt>
                <c:pt idx="346">
                  <c:v>1.6192911581927268E-2</c:v>
                </c:pt>
                <c:pt idx="347">
                  <c:v>1.5789531218241587E-2</c:v>
                </c:pt>
                <c:pt idx="348">
                  <c:v>1.5396199431489361E-2</c:v>
                </c:pt>
                <c:pt idx="349">
                  <c:v>1.5012665902350399E-2</c:v>
                </c:pt>
                <c:pt idx="350">
                  <c:v>1.463868654718979E-2</c:v>
                </c:pt>
                <c:pt idx="351">
                  <c:v>1.427402336272105E-2</c:v>
                </c:pt>
                <c:pt idx="352">
                  <c:v>1.3918444274539109E-2</c:v>
                </c:pt>
                <c:pt idx="353">
                  <c:v>1.3571722989426422E-2</c:v>
                </c:pt>
                <c:pt idx="354">
                  <c:v>1.32336388513381E-2</c:v>
                </c:pt>
                <c:pt idx="355">
                  <c:v>1.2903976700974986E-2</c:v>
                </c:pt>
                <c:pt idx="356">
                  <c:v>1.2582526738854502E-2</c:v>
                </c:pt>
                <c:pt idx="357">
                  <c:v>1.2269084391792653E-2</c:v>
                </c:pt>
                <c:pt idx="358">
                  <c:v>1.1963450182712275E-2</c:v>
                </c:pt>
                <c:pt idx="359">
                  <c:v>1.1665429603693966E-2</c:v>
                </c:pt>
                <c:pt idx="360">
                  <c:v>1.1374832992190199E-2</c:v>
                </c:pt>
                <c:pt idx="361">
                  <c:v>1.1091475410322432E-2</c:v>
                </c:pt>
                <c:pt idx="362">
                  <c:v>1.0815176527185161E-2</c:v>
                </c:pt>
              </c:numCache>
            </c:numRef>
          </c:yVal>
          <c:smooth val="1"/>
          <c:extLst>
            <c:ext xmlns:c16="http://schemas.microsoft.com/office/drawing/2014/chart" uri="{C3380CC4-5D6E-409C-BE32-E72D297353CC}">
              <c16:uniqueId val="{00000000-6C1F-464C-B843-3695B0172275}"/>
            </c:ext>
          </c:extLst>
        </c:ser>
        <c:ser>
          <c:idx val="1"/>
          <c:order val="1"/>
          <c:tx>
            <c:v>Tc-99m</c:v>
          </c:tx>
          <c:spPr>
            <a:ln w="12700"/>
          </c:spPr>
          <c:marker>
            <c:symbol val="none"/>
          </c:marker>
          <c:xVal>
            <c:numRef>
              <c:f>Лист1!$A$3:$A$365</c:f>
              <c:numCache>
                <c:formatCode>General</c:formatCode>
                <c:ptCount val="363"/>
                <c:pt idx="0">
                  <c:v>0</c:v>
                </c:pt>
                <c:pt idx="1">
                  <c:v>0.1</c:v>
                </c:pt>
                <c:pt idx="2">
                  <c:v>0.2</c:v>
                </c:pt>
                <c:pt idx="3">
                  <c:v>0.30000000000000021</c:v>
                </c:pt>
                <c:pt idx="4">
                  <c:v>0.4</c:v>
                </c:pt>
                <c:pt idx="5">
                  <c:v>0.5</c:v>
                </c:pt>
                <c:pt idx="6">
                  <c:v>0.60000000000000042</c:v>
                </c:pt>
                <c:pt idx="7">
                  <c:v>0.7000000000000004</c:v>
                </c:pt>
                <c:pt idx="8">
                  <c:v>0.8</c:v>
                </c:pt>
                <c:pt idx="9">
                  <c:v>0.9</c:v>
                </c:pt>
                <c:pt idx="10">
                  <c:v>1</c:v>
                </c:pt>
                <c:pt idx="11">
                  <c:v>1.1000000000000001</c:v>
                </c:pt>
                <c:pt idx="12">
                  <c:v>1.2</c:v>
                </c:pt>
                <c:pt idx="13">
                  <c:v>1.3</c:v>
                </c:pt>
                <c:pt idx="14">
                  <c:v>1.4</c:v>
                </c:pt>
                <c:pt idx="15">
                  <c:v>1.5</c:v>
                </c:pt>
                <c:pt idx="16">
                  <c:v>1.6</c:v>
                </c:pt>
                <c:pt idx="17">
                  <c:v>1.7</c:v>
                </c:pt>
                <c:pt idx="18">
                  <c:v>1.8</c:v>
                </c:pt>
                <c:pt idx="19">
                  <c:v>1.9000000000000001</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pt idx="60">
                  <c:v>6</c:v>
                </c:pt>
                <c:pt idx="61">
                  <c:v>6.1</c:v>
                </c:pt>
                <c:pt idx="62">
                  <c:v>6.2</c:v>
                </c:pt>
                <c:pt idx="63">
                  <c:v>6.3</c:v>
                </c:pt>
                <c:pt idx="64">
                  <c:v>6.4</c:v>
                </c:pt>
                <c:pt idx="65">
                  <c:v>6.5</c:v>
                </c:pt>
                <c:pt idx="66">
                  <c:v>6.6</c:v>
                </c:pt>
                <c:pt idx="67">
                  <c:v>6.7</c:v>
                </c:pt>
                <c:pt idx="68">
                  <c:v>6.8</c:v>
                </c:pt>
                <c:pt idx="69">
                  <c:v>6.9</c:v>
                </c:pt>
                <c:pt idx="70">
                  <c:v>7</c:v>
                </c:pt>
                <c:pt idx="71">
                  <c:v>7.1</c:v>
                </c:pt>
                <c:pt idx="72">
                  <c:v>7.2</c:v>
                </c:pt>
                <c:pt idx="73">
                  <c:v>7.3</c:v>
                </c:pt>
                <c:pt idx="74">
                  <c:v>7.4</c:v>
                </c:pt>
                <c:pt idx="75">
                  <c:v>7.5</c:v>
                </c:pt>
                <c:pt idx="76">
                  <c:v>7.6</c:v>
                </c:pt>
                <c:pt idx="77">
                  <c:v>7.7</c:v>
                </c:pt>
                <c:pt idx="78">
                  <c:v>7.8</c:v>
                </c:pt>
                <c:pt idx="79">
                  <c:v>7.9</c:v>
                </c:pt>
                <c:pt idx="80">
                  <c:v>8</c:v>
                </c:pt>
                <c:pt idx="81">
                  <c:v>8.1</c:v>
                </c:pt>
                <c:pt idx="82">
                  <c:v>8.2000000000000011</c:v>
                </c:pt>
                <c:pt idx="83">
                  <c:v>8.3000000000000007</c:v>
                </c:pt>
                <c:pt idx="84">
                  <c:v>8.4</c:v>
                </c:pt>
                <c:pt idx="85">
                  <c:v>8.5</c:v>
                </c:pt>
                <c:pt idx="86">
                  <c:v>8.6</c:v>
                </c:pt>
                <c:pt idx="87">
                  <c:v>8.7000000000000011</c:v>
                </c:pt>
                <c:pt idx="88">
                  <c:v>8.8000000000000007</c:v>
                </c:pt>
                <c:pt idx="89">
                  <c:v>8.9</c:v>
                </c:pt>
                <c:pt idx="90">
                  <c:v>9</c:v>
                </c:pt>
                <c:pt idx="91">
                  <c:v>9.1</c:v>
                </c:pt>
                <c:pt idx="92">
                  <c:v>9.2000000000000011</c:v>
                </c:pt>
                <c:pt idx="93">
                  <c:v>9.3000000000000007</c:v>
                </c:pt>
                <c:pt idx="94">
                  <c:v>9.4</c:v>
                </c:pt>
                <c:pt idx="95">
                  <c:v>9.5</c:v>
                </c:pt>
                <c:pt idx="96">
                  <c:v>9.6</c:v>
                </c:pt>
                <c:pt idx="97">
                  <c:v>9.7000000000000011</c:v>
                </c:pt>
                <c:pt idx="98">
                  <c:v>9.8000000000000007</c:v>
                </c:pt>
                <c:pt idx="99">
                  <c:v>9.9</c:v>
                </c:pt>
                <c:pt idx="100">
                  <c:v>10</c:v>
                </c:pt>
                <c:pt idx="101">
                  <c:v>10.1</c:v>
                </c:pt>
                <c:pt idx="102">
                  <c:v>10.200000000000001</c:v>
                </c:pt>
                <c:pt idx="103">
                  <c:v>10.3</c:v>
                </c:pt>
                <c:pt idx="104">
                  <c:v>10.4</c:v>
                </c:pt>
                <c:pt idx="105">
                  <c:v>10.5</c:v>
                </c:pt>
                <c:pt idx="106">
                  <c:v>10.6</c:v>
                </c:pt>
                <c:pt idx="107">
                  <c:v>10.7</c:v>
                </c:pt>
                <c:pt idx="108">
                  <c:v>10.8</c:v>
                </c:pt>
                <c:pt idx="109">
                  <c:v>10.9</c:v>
                </c:pt>
                <c:pt idx="110">
                  <c:v>11</c:v>
                </c:pt>
                <c:pt idx="111">
                  <c:v>11.1</c:v>
                </c:pt>
                <c:pt idx="112">
                  <c:v>11.2</c:v>
                </c:pt>
                <c:pt idx="113">
                  <c:v>11.3</c:v>
                </c:pt>
                <c:pt idx="114">
                  <c:v>11.4</c:v>
                </c:pt>
                <c:pt idx="115">
                  <c:v>11.5</c:v>
                </c:pt>
                <c:pt idx="116">
                  <c:v>11.6</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16.100000000000001</c:v>
                </c:pt>
                <c:pt idx="162">
                  <c:v>16.2</c:v>
                </c:pt>
                <c:pt idx="163">
                  <c:v>16.3</c:v>
                </c:pt>
                <c:pt idx="164">
                  <c:v>16.399999999999999</c:v>
                </c:pt>
                <c:pt idx="165">
                  <c:v>16.5</c:v>
                </c:pt>
                <c:pt idx="166">
                  <c:v>16.600000000000001</c:v>
                </c:pt>
                <c:pt idx="167">
                  <c:v>16.7</c:v>
                </c:pt>
                <c:pt idx="168">
                  <c:v>16.8</c:v>
                </c:pt>
                <c:pt idx="169">
                  <c:v>16.899999999999999</c:v>
                </c:pt>
                <c:pt idx="170">
                  <c:v>17</c:v>
                </c:pt>
                <c:pt idx="171">
                  <c:v>17.100000000000001</c:v>
                </c:pt>
                <c:pt idx="172">
                  <c:v>17.2</c:v>
                </c:pt>
                <c:pt idx="173">
                  <c:v>17.3</c:v>
                </c:pt>
                <c:pt idx="174">
                  <c:v>17.399999999999999</c:v>
                </c:pt>
                <c:pt idx="175">
                  <c:v>17.5</c:v>
                </c:pt>
                <c:pt idx="176">
                  <c:v>17.600000000000001</c:v>
                </c:pt>
                <c:pt idx="177">
                  <c:v>17.7</c:v>
                </c:pt>
                <c:pt idx="178">
                  <c:v>17.8</c:v>
                </c:pt>
                <c:pt idx="179">
                  <c:v>17.899999999999999</c:v>
                </c:pt>
                <c:pt idx="180">
                  <c:v>18</c:v>
                </c:pt>
                <c:pt idx="181">
                  <c:v>18.100000000000001</c:v>
                </c:pt>
                <c:pt idx="182">
                  <c:v>18.2</c:v>
                </c:pt>
                <c:pt idx="183">
                  <c:v>18.3</c:v>
                </c:pt>
                <c:pt idx="184">
                  <c:v>18.399999999999999</c:v>
                </c:pt>
                <c:pt idx="185">
                  <c:v>18.5</c:v>
                </c:pt>
                <c:pt idx="186">
                  <c:v>18.600000000000001</c:v>
                </c:pt>
                <c:pt idx="187">
                  <c:v>18.7</c:v>
                </c:pt>
                <c:pt idx="188">
                  <c:v>18.8</c:v>
                </c:pt>
                <c:pt idx="189">
                  <c:v>18.899999999999999</c:v>
                </c:pt>
                <c:pt idx="190">
                  <c:v>19</c:v>
                </c:pt>
                <c:pt idx="191">
                  <c:v>19.100000000000001</c:v>
                </c:pt>
                <c:pt idx="192">
                  <c:v>19.2</c:v>
                </c:pt>
                <c:pt idx="193">
                  <c:v>19.3</c:v>
                </c:pt>
                <c:pt idx="194">
                  <c:v>19.399999999999999</c:v>
                </c:pt>
                <c:pt idx="195">
                  <c:v>19.5</c:v>
                </c:pt>
                <c:pt idx="196">
                  <c:v>19.600000000000001</c:v>
                </c:pt>
                <c:pt idx="197">
                  <c:v>19.7</c:v>
                </c:pt>
                <c:pt idx="198">
                  <c:v>19.8</c:v>
                </c:pt>
                <c:pt idx="199">
                  <c:v>19.899999999999999</c:v>
                </c:pt>
                <c:pt idx="200">
                  <c:v>20</c:v>
                </c:pt>
                <c:pt idx="201">
                  <c:v>20.100000000000001</c:v>
                </c:pt>
                <c:pt idx="202">
                  <c:v>20.2</c:v>
                </c:pt>
                <c:pt idx="203">
                  <c:v>20.3</c:v>
                </c:pt>
                <c:pt idx="204">
                  <c:v>20.399999999999999</c:v>
                </c:pt>
                <c:pt idx="205">
                  <c:v>20.5</c:v>
                </c:pt>
                <c:pt idx="206">
                  <c:v>20.6</c:v>
                </c:pt>
                <c:pt idx="207">
                  <c:v>20.7</c:v>
                </c:pt>
                <c:pt idx="208">
                  <c:v>20.8</c:v>
                </c:pt>
                <c:pt idx="209">
                  <c:v>20.9</c:v>
                </c:pt>
                <c:pt idx="210">
                  <c:v>21</c:v>
                </c:pt>
                <c:pt idx="211">
                  <c:v>21.1</c:v>
                </c:pt>
                <c:pt idx="212">
                  <c:v>21.2</c:v>
                </c:pt>
                <c:pt idx="213">
                  <c:v>21.3</c:v>
                </c:pt>
                <c:pt idx="214">
                  <c:v>21.4</c:v>
                </c:pt>
                <c:pt idx="215">
                  <c:v>21.5</c:v>
                </c:pt>
                <c:pt idx="216">
                  <c:v>21.6</c:v>
                </c:pt>
                <c:pt idx="217">
                  <c:v>21.7</c:v>
                </c:pt>
                <c:pt idx="218">
                  <c:v>21.8</c:v>
                </c:pt>
                <c:pt idx="219">
                  <c:v>21.9</c:v>
                </c:pt>
                <c:pt idx="220">
                  <c:v>22</c:v>
                </c:pt>
                <c:pt idx="221">
                  <c:v>22.1</c:v>
                </c:pt>
                <c:pt idx="222">
                  <c:v>22.2</c:v>
                </c:pt>
                <c:pt idx="223">
                  <c:v>22.3</c:v>
                </c:pt>
                <c:pt idx="224">
                  <c:v>22.4</c:v>
                </c:pt>
                <c:pt idx="225">
                  <c:v>22.5</c:v>
                </c:pt>
                <c:pt idx="226">
                  <c:v>22.6</c:v>
                </c:pt>
                <c:pt idx="227">
                  <c:v>22.7</c:v>
                </c:pt>
                <c:pt idx="228">
                  <c:v>22.8</c:v>
                </c:pt>
                <c:pt idx="229">
                  <c:v>22.9</c:v>
                </c:pt>
                <c:pt idx="230">
                  <c:v>23</c:v>
                </c:pt>
                <c:pt idx="231">
                  <c:v>23.1</c:v>
                </c:pt>
                <c:pt idx="232">
                  <c:v>23.2</c:v>
                </c:pt>
                <c:pt idx="233">
                  <c:v>23.3</c:v>
                </c:pt>
                <c:pt idx="234">
                  <c:v>23.4</c:v>
                </c:pt>
                <c:pt idx="235">
                  <c:v>23.5</c:v>
                </c:pt>
                <c:pt idx="236">
                  <c:v>23.6</c:v>
                </c:pt>
                <c:pt idx="237">
                  <c:v>23.7</c:v>
                </c:pt>
                <c:pt idx="238">
                  <c:v>23.8</c:v>
                </c:pt>
                <c:pt idx="239">
                  <c:v>23.9</c:v>
                </c:pt>
                <c:pt idx="240">
                  <c:v>24</c:v>
                </c:pt>
                <c:pt idx="241">
                  <c:v>24.1</c:v>
                </c:pt>
                <c:pt idx="242">
                  <c:v>24.2</c:v>
                </c:pt>
                <c:pt idx="243">
                  <c:v>24.3</c:v>
                </c:pt>
                <c:pt idx="244">
                  <c:v>24.4</c:v>
                </c:pt>
                <c:pt idx="245">
                  <c:v>24.5</c:v>
                </c:pt>
                <c:pt idx="246">
                  <c:v>24.6</c:v>
                </c:pt>
                <c:pt idx="247">
                  <c:v>24.7</c:v>
                </c:pt>
                <c:pt idx="248">
                  <c:v>24.8</c:v>
                </c:pt>
                <c:pt idx="249">
                  <c:v>24.9</c:v>
                </c:pt>
                <c:pt idx="250">
                  <c:v>25</c:v>
                </c:pt>
                <c:pt idx="251">
                  <c:v>25.1</c:v>
                </c:pt>
                <c:pt idx="252">
                  <c:v>25.2</c:v>
                </c:pt>
                <c:pt idx="253">
                  <c:v>25.3</c:v>
                </c:pt>
                <c:pt idx="254">
                  <c:v>25.4</c:v>
                </c:pt>
                <c:pt idx="255">
                  <c:v>25.5</c:v>
                </c:pt>
                <c:pt idx="256">
                  <c:v>25.6</c:v>
                </c:pt>
                <c:pt idx="257">
                  <c:v>25.7</c:v>
                </c:pt>
                <c:pt idx="258">
                  <c:v>25.8</c:v>
                </c:pt>
                <c:pt idx="259">
                  <c:v>25.9</c:v>
                </c:pt>
                <c:pt idx="260">
                  <c:v>26</c:v>
                </c:pt>
                <c:pt idx="261">
                  <c:v>26.1</c:v>
                </c:pt>
                <c:pt idx="262">
                  <c:v>26.2</c:v>
                </c:pt>
                <c:pt idx="263">
                  <c:v>26.3</c:v>
                </c:pt>
                <c:pt idx="264">
                  <c:v>26.4</c:v>
                </c:pt>
                <c:pt idx="265">
                  <c:v>26.5</c:v>
                </c:pt>
                <c:pt idx="266">
                  <c:v>26.6</c:v>
                </c:pt>
                <c:pt idx="267">
                  <c:v>26.7</c:v>
                </c:pt>
                <c:pt idx="268">
                  <c:v>26.8</c:v>
                </c:pt>
                <c:pt idx="269">
                  <c:v>26.9</c:v>
                </c:pt>
                <c:pt idx="270">
                  <c:v>27</c:v>
                </c:pt>
                <c:pt idx="271">
                  <c:v>27.1</c:v>
                </c:pt>
                <c:pt idx="272">
                  <c:v>27.2</c:v>
                </c:pt>
                <c:pt idx="273">
                  <c:v>27.3</c:v>
                </c:pt>
                <c:pt idx="274">
                  <c:v>27.4</c:v>
                </c:pt>
                <c:pt idx="275">
                  <c:v>27.5</c:v>
                </c:pt>
                <c:pt idx="276">
                  <c:v>27.6</c:v>
                </c:pt>
                <c:pt idx="277">
                  <c:v>27.7</c:v>
                </c:pt>
                <c:pt idx="278">
                  <c:v>27.8</c:v>
                </c:pt>
                <c:pt idx="279">
                  <c:v>27.9</c:v>
                </c:pt>
                <c:pt idx="280">
                  <c:v>28</c:v>
                </c:pt>
                <c:pt idx="281">
                  <c:v>28.1</c:v>
                </c:pt>
                <c:pt idx="282">
                  <c:v>28.2</c:v>
                </c:pt>
                <c:pt idx="283">
                  <c:v>28.3</c:v>
                </c:pt>
                <c:pt idx="284">
                  <c:v>28.4</c:v>
                </c:pt>
                <c:pt idx="285">
                  <c:v>28.5</c:v>
                </c:pt>
                <c:pt idx="286">
                  <c:v>28.6</c:v>
                </c:pt>
                <c:pt idx="287">
                  <c:v>28.7</c:v>
                </c:pt>
                <c:pt idx="288">
                  <c:v>28.8</c:v>
                </c:pt>
                <c:pt idx="289">
                  <c:v>28.9</c:v>
                </c:pt>
                <c:pt idx="290">
                  <c:v>29</c:v>
                </c:pt>
                <c:pt idx="291">
                  <c:v>29.1</c:v>
                </c:pt>
                <c:pt idx="292">
                  <c:v>29.2</c:v>
                </c:pt>
                <c:pt idx="293">
                  <c:v>29.3</c:v>
                </c:pt>
                <c:pt idx="294">
                  <c:v>29.4</c:v>
                </c:pt>
                <c:pt idx="295">
                  <c:v>29.5</c:v>
                </c:pt>
                <c:pt idx="296">
                  <c:v>29.6</c:v>
                </c:pt>
                <c:pt idx="297">
                  <c:v>29.7</c:v>
                </c:pt>
                <c:pt idx="298">
                  <c:v>29.8</c:v>
                </c:pt>
                <c:pt idx="299">
                  <c:v>29.9</c:v>
                </c:pt>
                <c:pt idx="300">
                  <c:v>30</c:v>
                </c:pt>
                <c:pt idx="301">
                  <c:v>30.1</c:v>
                </c:pt>
                <c:pt idx="302">
                  <c:v>30.2</c:v>
                </c:pt>
                <c:pt idx="303">
                  <c:v>30.3</c:v>
                </c:pt>
                <c:pt idx="304">
                  <c:v>30.4</c:v>
                </c:pt>
                <c:pt idx="305">
                  <c:v>30.5</c:v>
                </c:pt>
                <c:pt idx="306">
                  <c:v>30.6</c:v>
                </c:pt>
                <c:pt idx="307">
                  <c:v>30.7</c:v>
                </c:pt>
                <c:pt idx="308">
                  <c:v>30.8</c:v>
                </c:pt>
                <c:pt idx="309">
                  <c:v>30.9</c:v>
                </c:pt>
                <c:pt idx="310">
                  <c:v>31</c:v>
                </c:pt>
                <c:pt idx="311">
                  <c:v>31.1</c:v>
                </c:pt>
                <c:pt idx="312">
                  <c:v>31.2</c:v>
                </c:pt>
                <c:pt idx="313">
                  <c:v>31.3</c:v>
                </c:pt>
                <c:pt idx="314">
                  <c:v>31.4</c:v>
                </c:pt>
                <c:pt idx="315">
                  <c:v>31.5</c:v>
                </c:pt>
                <c:pt idx="316">
                  <c:v>31.6</c:v>
                </c:pt>
                <c:pt idx="317">
                  <c:v>31.7</c:v>
                </c:pt>
                <c:pt idx="318">
                  <c:v>31.8</c:v>
                </c:pt>
                <c:pt idx="319">
                  <c:v>31.9</c:v>
                </c:pt>
                <c:pt idx="320">
                  <c:v>32</c:v>
                </c:pt>
                <c:pt idx="321">
                  <c:v>32.1</c:v>
                </c:pt>
                <c:pt idx="322">
                  <c:v>32.200000000000003</c:v>
                </c:pt>
                <c:pt idx="323">
                  <c:v>32.300000000000004</c:v>
                </c:pt>
                <c:pt idx="324">
                  <c:v>32.4</c:v>
                </c:pt>
                <c:pt idx="325">
                  <c:v>32.5</c:v>
                </c:pt>
                <c:pt idx="326">
                  <c:v>32.6</c:v>
                </c:pt>
                <c:pt idx="327">
                  <c:v>32.700000000000003</c:v>
                </c:pt>
                <c:pt idx="328">
                  <c:v>32.800000000000004</c:v>
                </c:pt>
                <c:pt idx="329">
                  <c:v>32.9</c:v>
                </c:pt>
                <c:pt idx="330">
                  <c:v>33</c:v>
                </c:pt>
                <c:pt idx="331">
                  <c:v>33.1</c:v>
                </c:pt>
                <c:pt idx="332">
                  <c:v>33.200000000000003</c:v>
                </c:pt>
                <c:pt idx="333">
                  <c:v>33.300000000000004</c:v>
                </c:pt>
                <c:pt idx="334">
                  <c:v>33.4</c:v>
                </c:pt>
                <c:pt idx="335">
                  <c:v>33.5</c:v>
                </c:pt>
                <c:pt idx="336">
                  <c:v>33.6</c:v>
                </c:pt>
                <c:pt idx="337">
                  <c:v>33.700000000000003</c:v>
                </c:pt>
                <c:pt idx="338">
                  <c:v>33.800000000000004</c:v>
                </c:pt>
                <c:pt idx="339">
                  <c:v>33.9</c:v>
                </c:pt>
                <c:pt idx="340">
                  <c:v>34</c:v>
                </c:pt>
                <c:pt idx="341">
                  <c:v>34.1</c:v>
                </c:pt>
                <c:pt idx="342">
                  <c:v>34.200000000000003</c:v>
                </c:pt>
                <c:pt idx="343">
                  <c:v>34.300000000000004</c:v>
                </c:pt>
                <c:pt idx="344">
                  <c:v>34.4</c:v>
                </c:pt>
                <c:pt idx="345">
                  <c:v>34.5</c:v>
                </c:pt>
                <c:pt idx="346">
                  <c:v>34.6</c:v>
                </c:pt>
                <c:pt idx="347">
                  <c:v>34.700000000000003</c:v>
                </c:pt>
                <c:pt idx="348">
                  <c:v>34.800000000000004</c:v>
                </c:pt>
                <c:pt idx="349">
                  <c:v>34.9</c:v>
                </c:pt>
                <c:pt idx="350">
                  <c:v>35</c:v>
                </c:pt>
                <c:pt idx="351">
                  <c:v>35.1</c:v>
                </c:pt>
                <c:pt idx="352">
                  <c:v>35.200000000000003</c:v>
                </c:pt>
                <c:pt idx="353">
                  <c:v>35.300000000000004</c:v>
                </c:pt>
                <c:pt idx="354">
                  <c:v>35.4</c:v>
                </c:pt>
                <c:pt idx="355">
                  <c:v>35.5</c:v>
                </c:pt>
                <c:pt idx="356">
                  <c:v>35.6</c:v>
                </c:pt>
                <c:pt idx="357">
                  <c:v>35.700000000000003</c:v>
                </c:pt>
                <c:pt idx="358">
                  <c:v>35.800000000000004</c:v>
                </c:pt>
                <c:pt idx="359">
                  <c:v>35.9</c:v>
                </c:pt>
                <c:pt idx="360">
                  <c:v>36</c:v>
                </c:pt>
                <c:pt idx="361">
                  <c:v>36.1</c:v>
                </c:pt>
                <c:pt idx="362">
                  <c:v>36.200000000000003</c:v>
                </c:pt>
              </c:numCache>
            </c:numRef>
          </c:xVal>
          <c:yVal>
            <c:numRef>
              <c:f>Лист1!$D$3:$D$365</c:f>
              <c:numCache>
                <c:formatCode>General</c:formatCode>
                <c:ptCount val="363"/>
                <c:pt idx="0">
                  <c:v>0</c:v>
                </c:pt>
                <c:pt idx="1">
                  <c:v>23.897387742669633</c:v>
                </c:pt>
                <c:pt idx="2">
                  <c:v>41.412915020231431</c:v>
                </c:pt>
                <c:pt idx="3">
                  <c:v>54.106726102583835</c:v>
                </c:pt>
                <c:pt idx="4">
                  <c:v>63.160819828208282</c:v>
                </c:pt>
                <c:pt idx="5">
                  <c:v>69.470623590693307</c:v>
                </c:pt>
                <c:pt idx="6">
                  <c:v>73.714393213707396</c:v>
                </c:pt>
                <c:pt idx="7">
                  <c:v>76.405807997569795</c:v>
                </c:pt>
                <c:pt idx="8">
                  <c:v>77.933830092987748</c:v>
                </c:pt>
                <c:pt idx="9">
                  <c:v>78.592912045070975</c:v>
                </c:pt>
                <c:pt idx="10">
                  <c:v>78.605889623540051</c:v>
                </c:pt>
                <c:pt idx="11">
                  <c:v>0</c:v>
                </c:pt>
                <c:pt idx="12">
                  <c:v>18.56920657780347</c:v>
                </c:pt>
                <c:pt idx="13">
                  <c:v>32.179457532365049</c:v>
                </c:pt>
                <c:pt idx="14">
                  <c:v>42.043046087985154</c:v>
                </c:pt>
                <c:pt idx="15">
                  <c:v>49.078431652982204</c:v>
                </c:pt>
                <c:pt idx="16">
                  <c:v>53.981396395098294</c:v>
                </c:pt>
                <c:pt idx="17">
                  <c:v>57.278971663446477</c:v>
                </c:pt>
                <c:pt idx="18">
                  <c:v>59.370306400375135</c:v>
                </c:pt>
                <c:pt idx="19">
                  <c:v>60.557639436554624</c:v>
                </c:pt>
                <c:pt idx="20">
                  <c:v>61.069771936212028</c:v>
                </c:pt>
                <c:pt idx="21">
                  <c:v>0</c:v>
                </c:pt>
                <c:pt idx="22">
                  <c:v>14.429001054096808</c:v>
                </c:pt>
                <c:pt idx="23">
                  <c:v>25.004699296618092</c:v>
                </c:pt>
                <c:pt idx="24">
                  <c:v>32.669094060600209</c:v>
                </c:pt>
                <c:pt idx="25">
                  <c:v>38.135864291626845</c:v>
                </c:pt>
                <c:pt idx="26">
                  <c:v>41.94565999484</c:v>
                </c:pt>
                <c:pt idx="27">
                  <c:v>44.508005177634971</c:v>
                </c:pt>
                <c:pt idx="28">
                  <c:v>46.133054206907069</c:v>
                </c:pt>
                <c:pt idx="29">
                  <c:v>47.055658495831096</c:v>
                </c:pt>
                <c:pt idx="30">
                  <c:v>47.453605513461142</c:v>
                </c:pt>
                <c:pt idx="31">
                  <c:v>0</c:v>
                </c:pt>
                <c:pt idx="32">
                  <c:v>11.211899148560923</c:v>
                </c:pt>
                <c:pt idx="33">
                  <c:v>19.429631039785285</c:v>
                </c:pt>
                <c:pt idx="34">
                  <c:v>25.385166063058985</c:v>
                </c:pt>
                <c:pt idx="35">
                  <c:v>29.633060721104144</c:v>
                </c:pt>
                <c:pt idx="36">
                  <c:v>32.593421250630755</c:v>
                </c:pt>
                <c:pt idx="37">
                  <c:v>34.584463850571595</c:v>
                </c:pt>
                <c:pt idx="38">
                  <c:v>35.847190615879626</c:v>
                </c:pt>
                <c:pt idx="39">
                  <c:v>36.564090296090626</c:v>
                </c:pt>
                <c:pt idx="40">
                  <c:v>36.873310720388268</c:v>
                </c:pt>
                <c:pt idx="41">
                  <c:v>0</c:v>
                </c:pt>
                <c:pt idx="42">
                  <c:v>8.7120849216245286</c:v>
                </c:pt>
                <c:pt idx="43">
                  <c:v>15.097584572562642</c:v>
                </c:pt>
                <c:pt idx="44">
                  <c:v>19.725268624031187</c:v>
                </c:pt>
                <c:pt idx="45">
                  <c:v>23.026049206217781</c:v>
                </c:pt>
                <c:pt idx="46">
                  <c:v>25.326365324845373</c:v>
                </c:pt>
                <c:pt idx="47">
                  <c:v>26.873483434223211</c:v>
                </c:pt>
                <c:pt idx="48">
                  <c:v>27.854671604613056</c:v>
                </c:pt>
                <c:pt idx="49">
                  <c:v>28.411730744329347</c:v>
                </c:pt>
                <c:pt idx="50">
                  <c:v>28.652007129292038</c:v>
                </c:pt>
                <c:pt idx="51">
                  <c:v>0</c:v>
                </c:pt>
                <c:pt idx="52">
                  <c:v>6.7696313243541342</c:v>
                </c:pt>
                <c:pt idx="53">
                  <c:v>11.7314147375698</c:v>
                </c:pt>
                <c:pt idx="54">
                  <c:v>15.327306558628177</c:v>
                </c:pt>
                <c:pt idx="55">
                  <c:v>17.892142395860063</c:v>
                </c:pt>
                <c:pt idx="56">
                  <c:v>19.679578146621111</c:v>
                </c:pt>
                <c:pt idx="57">
                  <c:v>20.881749533830995</c:v>
                </c:pt>
                <c:pt idx="58">
                  <c:v>21.644171185262561</c:v>
                </c:pt>
                <c:pt idx="59">
                  <c:v>22.077027962448131</c:v>
                </c:pt>
                <c:pt idx="60">
                  <c:v>22.26373212761392</c:v>
                </c:pt>
                <c:pt idx="61">
                  <c:v>0</c:v>
                </c:pt>
                <c:pt idx="62">
                  <c:v>5.2602687737726113</c:v>
                </c:pt>
                <c:pt idx="63">
                  <c:v>9.1157688889507931</c:v>
                </c:pt>
                <c:pt idx="64">
                  <c:v>11.909917721270299</c:v>
                </c:pt>
                <c:pt idx="65">
                  <c:v>13.902895657292717</c:v>
                </c:pt>
                <c:pt idx="66">
                  <c:v>15.291803267523632</c:v>
                </c:pt>
                <c:pt idx="67">
                  <c:v>16.225937536566171</c:v>
                </c:pt>
                <c:pt idx="68">
                  <c:v>16.818369031475694</c:v>
                </c:pt>
                <c:pt idx="69">
                  <c:v>17.154715706715443</c:v>
                </c:pt>
                <c:pt idx="70">
                  <c:v>17.299792158134824</c:v>
                </c:pt>
                <c:pt idx="71">
                  <c:v>0</c:v>
                </c:pt>
                <c:pt idx="72">
                  <c:v>4.0874349350135546</c:v>
                </c:pt>
                <c:pt idx="73">
                  <c:v>7.0833095833399184</c:v>
                </c:pt>
                <c:pt idx="74">
                  <c:v>9.2544727010486607</c:v>
                </c:pt>
                <c:pt idx="75">
                  <c:v>10.803094642388524</c:v>
                </c:pt>
                <c:pt idx="76">
                  <c:v>11.882330273060028</c:v>
                </c:pt>
                <c:pt idx="77">
                  <c:v>12.608189199568749</c:v>
                </c:pt>
                <c:pt idx="78">
                  <c:v>13.068531682631399</c:v>
                </c:pt>
                <c:pt idx="79">
                  <c:v>13.329886227384931</c:v>
                </c:pt>
                <c:pt idx="80">
                  <c:v>13.442616314245916</c:v>
                </c:pt>
                <c:pt idx="81">
                  <c:v>0</c:v>
                </c:pt>
                <c:pt idx="82">
                  <c:v>3.1760970905650314</c:v>
                </c:pt>
                <c:pt idx="83">
                  <c:v>5.5040090709462755</c:v>
                </c:pt>
                <c:pt idx="84">
                  <c:v>7.1910878797674735</c:v>
                </c:pt>
                <c:pt idx="85">
                  <c:v>8.3944278033321353</c:v>
                </c:pt>
                <c:pt idx="86">
                  <c:v>9.2330361729106194</c:v>
                </c:pt>
                <c:pt idx="87">
                  <c:v>9.7970569980243525</c:v>
                </c:pt>
                <c:pt idx="88">
                  <c:v>10.154761143622919</c:v>
                </c:pt>
                <c:pt idx="89">
                  <c:v>10.357843864790402</c:v>
                </c:pt>
                <c:pt idx="90">
                  <c:v>10.445439559056103</c:v>
                </c:pt>
                <c:pt idx="91">
                  <c:v>0</c:v>
                </c:pt>
                <c:pt idx="92">
                  <c:v>2.4679518791317991</c:v>
                </c:pt>
                <c:pt idx="93">
                  <c:v>4.2768306956837376</c:v>
                </c:pt>
                <c:pt idx="94">
                  <c:v>5.5877570300336101</c:v>
                </c:pt>
                <c:pt idx="95">
                  <c:v>6.5227992976071674</c:v>
                </c:pt>
                <c:pt idx="96">
                  <c:v>7.1744308575191669</c:v>
                </c:pt>
                <c:pt idx="97">
                  <c:v>7.6126971370179675</c:v>
                </c:pt>
                <c:pt idx="98">
                  <c:v>7.8906472730278798</c:v>
                </c:pt>
                <c:pt idx="99">
                  <c:v>8.0484505041738519</c:v>
                </c:pt>
                <c:pt idx="100">
                  <c:v>8.1165157906252805</c:v>
                </c:pt>
              </c:numCache>
            </c:numRef>
          </c:yVal>
          <c:smooth val="1"/>
          <c:extLst>
            <c:ext xmlns:c16="http://schemas.microsoft.com/office/drawing/2014/chart" uri="{C3380CC4-5D6E-409C-BE32-E72D297353CC}">
              <c16:uniqueId val="{00000001-6C1F-464C-B843-3695B0172275}"/>
            </c:ext>
          </c:extLst>
        </c:ser>
        <c:dLbls>
          <c:showLegendKey val="0"/>
          <c:showVal val="0"/>
          <c:showCatName val="0"/>
          <c:showSerName val="0"/>
          <c:showPercent val="0"/>
          <c:showBubbleSize val="0"/>
        </c:dLbls>
        <c:axId val="249077760"/>
        <c:axId val="249080640"/>
      </c:scatterChart>
      <c:valAx>
        <c:axId val="249077760"/>
        <c:scaling>
          <c:orientation val="minMax"/>
          <c:max val="10"/>
        </c:scaling>
        <c:delete val="0"/>
        <c:axPos val="b"/>
        <c:title>
          <c:tx>
            <c:rich>
              <a:bodyPr/>
              <a:lstStyle/>
              <a:p>
                <a:pPr>
                  <a:defRPr sz="1600"/>
                </a:pPr>
                <a:r>
                  <a:rPr lang="en-US" sz="1600"/>
                  <a:t>Days</a:t>
                </a:r>
                <a:endParaRPr lang="ru-RU" sz="1600"/>
              </a:p>
            </c:rich>
          </c:tx>
          <c:overlay val="0"/>
        </c:title>
        <c:numFmt formatCode="General" sourceLinked="1"/>
        <c:majorTickMark val="out"/>
        <c:minorTickMark val="none"/>
        <c:tickLblPos val="nextTo"/>
        <c:txPr>
          <a:bodyPr/>
          <a:lstStyle/>
          <a:p>
            <a:pPr>
              <a:defRPr sz="1600"/>
            </a:pPr>
            <a:endParaRPr lang="ru-RU"/>
          </a:p>
        </c:txPr>
        <c:crossAx val="249080640"/>
        <c:crosses val="autoZero"/>
        <c:crossBetween val="midCat"/>
      </c:valAx>
      <c:valAx>
        <c:axId val="249080640"/>
        <c:scaling>
          <c:orientation val="minMax"/>
          <c:max val="110"/>
          <c:min val="0"/>
        </c:scaling>
        <c:delete val="0"/>
        <c:axPos val="l"/>
        <c:title>
          <c:tx>
            <c:rich>
              <a:bodyPr rot="-5400000" vert="horz"/>
              <a:lstStyle/>
              <a:p>
                <a:pPr>
                  <a:defRPr sz="1600"/>
                </a:pPr>
                <a:r>
                  <a:rPr lang="en-US" sz="1600" dirty="0"/>
                  <a:t>Activity, %</a:t>
                </a:r>
                <a:endParaRPr lang="ru-RU" sz="1600" dirty="0"/>
              </a:p>
            </c:rich>
          </c:tx>
          <c:layout>
            <c:manualLayout>
              <c:xMode val="edge"/>
              <c:yMode val="edge"/>
              <c:x val="2.7777777777777835E-3"/>
              <c:y val="0.37384441528142354"/>
            </c:manualLayout>
          </c:layout>
          <c:overlay val="0"/>
        </c:title>
        <c:numFmt formatCode="0" sourceLinked="0"/>
        <c:majorTickMark val="out"/>
        <c:minorTickMark val="none"/>
        <c:tickLblPos val="nextTo"/>
        <c:txPr>
          <a:bodyPr/>
          <a:lstStyle/>
          <a:p>
            <a:pPr>
              <a:defRPr sz="1400"/>
            </a:pPr>
            <a:endParaRPr lang="ru-RU"/>
          </a:p>
        </c:txPr>
        <c:crossAx val="249077760"/>
        <c:crosses val="autoZero"/>
        <c:crossBetween val="midCat"/>
      </c:valAx>
    </c:plotArea>
    <c:legend>
      <c:legendPos val="r"/>
      <c:layout>
        <c:manualLayout>
          <c:xMode val="edge"/>
          <c:yMode val="edge"/>
          <c:x val="0.54341696952499396"/>
          <c:y val="0.14137840528554618"/>
          <c:w val="0.36773654640878761"/>
          <c:h val="0.24792967689383666"/>
        </c:manualLayout>
      </c:layout>
      <c:overlay val="0"/>
      <c:txPr>
        <a:bodyPr/>
        <a:lstStyle/>
        <a:p>
          <a:pPr>
            <a:defRPr sz="1600"/>
          </a:pPr>
          <a:endParaRPr lang="ru-RU"/>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078541485089544"/>
          <c:y val="2.7280912851592943E-2"/>
          <c:w val="0.79417376859263566"/>
          <c:h val="0.85631722251307019"/>
        </c:manualLayout>
      </c:layout>
      <c:barChart>
        <c:barDir val="col"/>
        <c:grouping val="clustered"/>
        <c:varyColors val="0"/>
        <c:ser>
          <c:idx val="0"/>
          <c:order val="0"/>
          <c:tx>
            <c:strRef>
              <c:f>Лист1!$B$1</c:f>
              <c:strCache>
                <c:ptCount val="1"/>
                <c:pt idx="0">
                  <c:v>T1/2</c:v>
                </c:pt>
              </c:strCache>
            </c:strRef>
          </c:tx>
          <c:invertIfNegative val="0"/>
          <c:cat>
            <c:strRef>
              <c:f>Лист1!$A$2:$A$15</c:f>
              <c:strCache>
                <c:ptCount val="14"/>
                <c:pt idx="0">
                  <c:v>68Ga</c:v>
                </c:pt>
                <c:pt idx="1">
                  <c:v>18F</c:v>
                </c:pt>
                <c:pt idx="2">
                  <c:v>61Cu</c:v>
                </c:pt>
                <c:pt idx="3">
                  <c:v>43Sc</c:v>
                </c:pt>
                <c:pt idx="4">
                  <c:v>44Sc</c:v>
                </c:pt>
                <c:pt idx="5">
                  <c:v>73Se</c:v>
                </c:pt>
                <c:pt idx="6">
                  <c:v>52Fe</c:v>
                </c:pt>
                <c:pt idx="7">
                  <c:v>64Cu</c:v>
                </c:pt>
                <c:pt idx="8">
                  <c:v>86Y</c:v>
                </c:pt>
                <c:pt idx="9">
                  <c:v>76Br</c:v>
                </c:pt>
                <c:pt idx="10">
                  <c:v>55Co</c:v>
                </c:pt>
                <c:pt idx="11">
                  <c:v>72As</c:v>
                </c:pt>
                <c:pt idx="12">
                  <c:v>89Zr</c:v>
                </c:pt>
                <c:pt idx="13">
                  <c:v>124I</c:v>
                </c:pt>
              </c:strCache>
            </c:strRef>
          </c:cat>
          <c:val>
            <c:numRef>
              <c:f>Лист1!$B$2:$B$15</c:f>
              <c:numCache>
                <c:formatCode>0.00</c:formatCode>
                <c:ptCount val="14"/>
                <c:pt idx="0" formatCode="0.000">
                  <c:v>1.1266666666666665</c:v>
                </c:pt>
                <c:pt idx="1">
                  <c:v>1.8333333333333333</c:v>
                </c:pt>
                <c:pt idx="2" formatCode="General">
                  <c:v>3.3</c:v>
                </c:pt>
                <c:pt idx="3" formatCode="General">
                  <c:v>3.89</c:v>
                </c:pt>
                <c:pt idx="4" formatCode="General">
                  <c:v>3.93</c:v>
                </c:pt>
                <c:pt idx="5" formatCode="General">
                  <c:v>7.1</c:v>
                </c:pt>
                <c:pt idx="6" formatCode="General">
                  <c:v>8.3000000000000007</c:v>
                </c:pt>
                <c:pt idx="7" formatCode="General">
                  <c:v>12.7</c:v>
                </c:pt>
                <c:pt idx="8" formatCode="General">
                  <c:v>14.74</c:v>
                </c:pt>
                <c:pt idx="9" formatCode="General">
                  <c:v>16</c:v>
                </c:pt>
                <c:pt idx="10" formatCode="General">
                  <c:v>17.5</c:v>
                </c:pt>
                <c:pt idx="11" formatCode="General">
                  <c:v>26</c:v>
                </c:pt>
                <c:pt idx="12" formatCode="General">
                  <c:v>78.400000000000006</c:v>
                </c:pt>
                <c:pt idx="13" formatCode="General">
                  <c:v>100.32</c:v>
                </c:pt>
              </c:numCache>
            </c:numRef>
          </c:val>
          <c:extLst>
            <c:ext xmlns:c16="http://schemas.microsoft.com/office/drawing/2014/chart" uri="{C3380CC4-5D6E-409C-BE32-E72D297353CC}">
              <c16:uniqueId val="{00000000-1AAB-4DC6-B635-811C3D3F928C}"/>
            </c:ext>
          </c:extLst>
        </c:ser>
        <c:dLbls>
          <c:showLegendKey val="0"/>
          <c:showVal val="0"/>
          <c:showCatName val="0"/>
          <c:showSerName val="0"/>
          <c:showPercent val="0"/>
          <c:showBubbleSize val="0"/>
        </c:dLbls>
        <c:gapWidth val="150"/>
        <c:axId val="174350720"/>
        <c:axId val="174352256"/>
      </c:barChart>
      <c:catAx>
        <c:axId val="174350720"/>
        <c:scaling>
          <c:orientation val="minMax"/>
        </c:scaling>
        <c:delete val="0"/>
        <c:axPos val="b"/>
        <c:numFmt formatCode="General" sourceLinked="0"/>
        <c:majorTickMark val="out"/>
        <c:minorTickMark val="none"/>
        <c:tickLblPos val="nextTo"/>
        <c:crossAx val="174352256"/>
        <c:crosses val="autoZero"/>
        <c:auto val="1"/>
        <c:lblAlgn val="ctr"/>
        <c:lblOffset val="100"/>
        <c:noMultiLvlLbl val="0"/>
      </c:catAx>
      <c:valAx>
        <c:axId val="174352256"/>
        <c:scaling>
          <c:orientation val="minMax"/>
        </c:scaling>
        <c:delete val="0"/>
        <c:axPos val="l"/>
        <c:title>
          <c:tx>
            <c:rich>
              <a:bodyPr rot="-5400000" vert="horz"/>
              <a:lstStyle/>
              <a:p>
                <a:pPr>
                  <a:defRPr sz="1400"/>
                </a:pPr>
                <a:r>
                  <a:rPr lang="en-US" sz="1400" dirty="0"/>
                  <a:t>T </a:t>
                </a:r>
                <a:r>
                  <a:rPr lang="en-US" sz="1400" baseline="-25000" dirty="0"/>
                  <a:t>1/2</a:t>
                </a:r>
                <a:r>
                  <a:rPr lang="en-US" sz="1400" dirty="0"/>
                  <a:t>, </a:t>
                </a:r>
                <a:r>
                  <a:rPr lang="ru-RU" sz="1400" dirty="0"/>
                  <a:t>часы</a:t>
                </a:r>
              </a:p>
            </c:rich>
          </c:tx>
          <c:layout>
            <c:manualLayout>
              <c:xMode val="edge"/>
              <c:yMode val="edge"/>
              <c:x val="1.897494058980698E-2"/>
              <c:y val="0.39301006193205501"/>
            </c:manualLayout>
          </c:layout>
          <c:overlay val="0"/>
        </c:title>
        <c:numFmt formatCode="0" sourceLinked="0"/>
        <c:majorTickMark val="out"/>
        <c:minorTickMark val="none"/>
        <c:tickLblPos val="nextTo"/>
        <c:crossAx val="174350720"/>
        <c:crosses val="autoZero"/>
        <c:crossBetween val="between"/>
      </c:valAx>
    </c:plotArea>
    <c:plotVisOnly val="1"/>
    <c:dispBlanksAs val="gap"/>
    <c:showDLblsOverMax val="0"/>
  </c:chart>
  <c:txPr>
    <a:bodyPr/>
    <a:lstStyle/>
    <a:p>
      <a:pPr>
        <a:defRPr sz="1200"/>
      </a:pPr>
      <a:endParaRPr lang="ru-RU"/>
    </a:p>
  </c:txPr>
  <c:externalData r:id="rId2">
    <c:autoUpdate val="0"/>
  </c:externalData>
  <c:userShapes r:id="rId3"/>
</c:chartSpace>
</file>

<file path=ppt/drawings/drawing1.xml><?xml version="1.0" encoding="utf-8"?>
<c:userShapes xmlns:c="http://schemas.openxmlformats.org/drawingml/2006/chart">
  <cdr:relSizeAnchor xmlns:cdr="http://schemas.openxmlformats.org/drawingml/2006/chartDrawing">
    <cdr:from>
      <cdr:x>0.4019</cdr:x>
      <cdr:y>0.49338</cdr:y>
    </cdr:from>
    <cdr:to>
      <cdr:x>0.49913</cdr:x>
      <cdr:y>0.55943</cdr:y>
    </cdr:to>
    <cdr:sp macro="" textlink="">
      <cdr:nvSpPr>
        <cdr:cNvPr id="2" name="TextBox 7"/>
        <cdr:cNvSpPr txBox="1"/>
      </cdr:nvSpPr>
      <cdr:spPr>
        <a:xfrm xmlns:a="http://schemas.openxmlformats.org/drawingml/2006/main" flipH="1">
          <a:off x="2464767" y="2069052"/>
          <a:ext cx="596290" cy="27699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200" dirty="0"/>
            <a:t>&lt; </a:t>
          </a:r>
          <a:r>
            <a:rPr lang="ru-RU" sz="1200" dirty="0"/>
            <a:t>12</a:t>
          </a:r>
          <a:r>
            <a:rPr lang="en-US" sz="1200" dirty="0"/>
            <a:t> </a:t>
          </a:r>
          <a:r>
            <a:rPr lang="ru-RU" sz="1200" dirty="0"/>
            <a:t>ч</a:t>
          </a:r>
        </a:p>
      </cdr:txBody>
    </cdr:sp>
  </cdr:relSizeAnchor>
  <cdr:relSizeAnchor xmlns:cdr="http://schemas.openxmlformats.org/drawingml/2006/chartDrawing">
    <cdr:from>
      <cdr:x>0.56963</cdr:x>
      <cdr:y>0.3831</cdr:y>
    </cdr:from>
    <cdr:to>
      <cdr:x>0.66687</cdr:x>
      <cdr:y>0.44915</cdr:y>
    </cdr:to>
    <cdr:sp macro="" textlink="">
      <cdr:nvSpPr>
        <cdr:cNvPr id="4" name="TextBox 7"/>
        <cdr:cNvSpPr txBox="1"/>
      </cdr:nvSpPr>
      <cdr:spPr>
        <a:xfrm xmlns:a="http://schemas.openxmlformats.org/drawingml/2006/main" flipH="1">
          <a:off x="3493419" y="1606579"/>
          <a:ext cx="596352" cy="27699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dirty="0"/>
            <a:t>&lt; </a:t>
          </a:r>
          <a:r>
            <a:rPr lang="ru-RU" sz="1200" dirty="0"/>
            <a:t>24</a:t>
          </a:r>
          <a:r>
            <a:rPr lang="en-US" sz="1200" dirty="0"/>
            <a:t> </a:t>
          </a:r>
          <a:r>
            <a:rPr lang="ru-RU" sz="1200" dirty="0"/>
            <a:t>ч</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8287A0C-057D-4709-8286-0BE4E7F13AB8}" type="datetimeFigureOut">
              <a:rPr lang="ru-RU" smtClean="0"/>
              <a:t>23.05.2019</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2647513-A1A6-43D3-BAC2-F4C0CE0DBCE7}" type="slidenum">
              <a:rPr lang="ru-RU" smtClean="0"/>
              <a:t>‹#›</a:t>
            </a:fld>
            <a:endParaRPr lang="ru-RU"/>
          </a:p>
        </p:txBody>
      </p:sp>
    </p:spTree>
    <p:extLst>
      <p:ext uri="{BB962C8B-B14F-4D97-AF65-F5344CB8AC3E}">
        <p14:creationId xmlns:p14="http://schemas.microsoft.com/office/powerpoint/2010/main" val="1067827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План лекции:</a:t>
            </a:r>
          </a:p>
          <a:p>
            <a:pPr marL="228600" indent="-228600">
              <a:buAutoNum type="arabicPeriod"/>
            </a:pPr>
            <a:r>
              <a:rPr lang="ru-RU" dirty="0"/>
              <a:t>Общие принципы </a:t>
            </a:r>
          </a:p>
          <a:p>
            <a:pPr marL="0" indent="0">
              <a:buNone/>
            </a:pPr>
            <a:r>
              <a:rPr lang="ru-RU" dirty="0"/>
              <a:t>Предмет ядерной медицины и история его развития</a:t>
            </a:r>
          </a:p>
          <a:p>
            <a:r>
              <a:rPr lang="ru-RU" dirty="0"/>
              <a:t>Принцип ядерной медицины – диагностика и терапия. </a:t>
            </a:r>
            <a:r>
              <a:rPr lang="ru-RU" dirty="0" err="1"/>
              <a:t>Тераностика</a:t>
            </a:r>
            <a:r>
              <a:rPr lang="ru-RU" dirty="0"/>
              <a:t>.</a:t>
            </a:r>
          </a:p>
          <a:p>
            <a:r>
              <a:rPr lang="ru-RU" dirty="0"/>
              <a:t>Типы РФП по строению. Основные составные части и их роли</a:t>
            </a:r>
          </a:p>
          <a:p>
            <a:r>
              <a:rPr lang="ru-RU" dirty="0"/>
              <a:t>2. Радионуклид – основная часть РФП</a:t>
            </a:r>
          </a:p>
          <a:p>
            <a:r>
              <a:rPr lang="ru-RU" dirty="0"/>
              <a:t>ядерно-физический аспект. Период полураспада, тип излучения.</a:t>
            </a:r>
          </a:p>
          <a:p>
            <a:r>
              <a:rPr lang="ru-RU" dirty="0"/>
              <a:t>Методы получения радионуклидов. Традиционные и перспективные радионуклиды. Ядерные, технологические и радиохимические проблемы производства. Радиохимический аспект – </a:t>
            </a:r>
            <a:r>
              <a:rPr lang="ru-RU" dirty="0" err="1"/>
              <a:t>хелаторы</a:t>
            </a:r>
            <a:r>
              <a:rPr lang="ru-RU" dirty="0"/>
              <a:t> и способы пришивки к </a:t>
            </a:r>
            <a:r>
              <a:rPr lang="ru-RU" dirty="0" err="1"/>
              <a:t>биомолекулам</a:t>
            </a:r>
            <a:r>
              <a:rPr lang="ru-RU" dirty="0"/>
              <a:t>.</a:t>
            </a:r>
          </a:p>
          <a:p>
            <a:r>
              <a:rPr lang="ru-RU" dirty="0"/>
              <a:t>3. Современные подходы.</a:t>
            </a:r>
          </a:p>
          <a:p>
            <a:r>
              <a:rPr lang="ru-RU" dirty="0"/>
              <a:t>Векторы. Пептиды. Антитела. Новые препараты.</a:t>
            </a:r>
          </a:p>
          <a:p>
            <a:r>
              <a:rPr lang="ru-RU" dirty="0"/>
              <a:t>4. Взгляд в будущее.</a:t>
            </a:r>
          </a:p>
          <a:p>
            <a:r>
              <a:rPr lang="ru-RU" dirty="0"/>
              <a:t>Некоторые новые тенденции. </a:t>
            </a:r>
            <a:r>
              <a:rPr lang="ru-RU" dirty="0" err="1"/>
              <a:t>Оже</a:t>
            </a:r>
            <a:r>
              <a:rPr lang="ru-RU" dirty="0"/>
              <a:t>-эмиттеры. Комбинация МРТ и ПЭТ. Терапия радиоактивными пучками. Масс-сепарация при производстве.</a:t>
            </a:r>
          </a:p>
          <a:p>
            <a:endParaRPr lang="ru-RU" dirty="0"/>
          </a:p>
          <a:p>
            <a:endParaRPr lang="ru-RU" dirty="0"/>
          </a:p>
        </p:txBody>
      </p:sp>
      <p:sp>
        <p:nvSpPr>
          <p:cNvPr id="4" name="Номер слайда 3"/>
          <p:cNvSpPr>
            <a:spLocks noGrp="1"/>
          </p:cNvSpPr>
          <p:nvPr>
            <p:ph type="sldNum" sz="quarter" idx="5"/>
          </p:nvPr>
        </p:nvSpPr>
        <p:spPr/>
        <p:txBody>
          <a:bodyPr/>
          <a:lstStyle/>
          <a:p>
            <a:fld id="{62647513-A1A6-43D3-BAC2-F4C0CE0DBCE7}" type="slidenum">
              <a:rPr lang="ru-RU" smtClean="0"/>
              <a:t>1</a:t>
            </a:fld>
            <a:endParaRPr lang="ru-RU"/>
          </a:p>
        </p:txBody>
      </p:sp>
    </p:spTree>
    <p:extLst>
      <p:ext uri="{BB962C8B-B14F-4D97-AF65-F5344CB8AC3E}">
        <p14:creationId xmlns:p14="http://schemas.microsoft.com/office/powerpoint/2010/main" val="6996568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400736" y="914977"/>
            <a:ext cx="4055129" cy="3134591"/>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058" tIns="41029" rIns="82058" bIns="41029" anchor="ctr"/>
          <a:lstStyle/>
          <a:p>
            <a:endParaRPr lang="ru-RU"/>
          </a:p>
        </p:txBody>
      </p:sp>
      <p:sp>
        <p:nvSpPr>
          <p:cNvPr id="4098" name="Text Box 2"/>
          <p:cNvSpPr txBox="1">
            <a:spLocks noGrp="1" noChangeArrowheads="1"/>
          </p:cNvSpPr>
          <p:nvPr>
            <p:ph type="body"/>
          </p:nvPr>
        </p:nvSpPr>
        <p:spPr bwMode="auto">
          <a:xfrm>
            <a:off x="1046350" y="4352637"/>
            <a:ext cx="4770904" cy="347806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marL="76930" indent="-76930">
              <a:lnSpc>
                <a:spcPct val="93000"/>
              </a:lnSpc>
              <a:spcBef>
                <a:spcPct val="0"/>
              </a:spcBef>
              <a:buSzPct val="45000"/>
              <a:tabLst>
                <a:tab pos="649628" algn="l"/>
                <a:tab pos="1299256" algn="l"/>
                <a:tab pos="1948884" algn="l"/>
                <a:tab pos="2598511" algn="l"/>
                <a:tab pos="3248139" algn="l"/>
                <a:tab pos="3897767" algn="l"/>
                <a:tab pos="4547395" algn="l"/>
              </a:tabLst>
            </a:pPr>
            <a:r>
              <a:rPr lang="en-GB" altLang="ru-RU" baseline="33000">
                <a:latin typeface="Arial" charset="0"/>
                <a:ea typeface="msgothic" charset="0"/>
                <a:cs typeface="msgothic" charset="0"/>
              </a:rPr>
              <a:t>68</a:t>
            </a:r>
            <a:r>
              <a:rPr lang="en-GB" altLang="ru-RU">
                <a:latin typeface="Arial" charset="0"/>
                <a:ea typeface="msgothic" charset="0"/>
                <a:cs typeface="msgothic" charset="0"/>
              </a:rPr>
              <a:t>Ga-PSMA-11 PET/CT scans of patient A. Pretherapeutic tumor spread (A), restaging 2 mo after third cycle of </a:t>
            </a:r>
            <a:r>
              <a:rPr lang="en-GB" altLang="ru-RU" baseline="33000">
                <a:latin typeface="Arial" charset="0"/>
                <a:ea typeface="msgothic" charset="0"/>
                <a:cs typeface="msgothic" charset="0"/>
              </a:rPr>
              <a:t>225</a:t>
            </a:r>
            <a:r>
              <a:rPr lang="en-GB" altLang="ru-RU">
                <a:latin typeface="Arial" charset="0"/>
                <a:ea typeface="msgothic" charset="0"/>
                <a:cs typeface="msgothic" charset="0"/>
              </a:rPr>
              <a:t>Ac-PSMA-617 (B), and restaging 2 mo after one additional consolidation therapy (C).</a:t>
            </a:r>
          </a:p>
        </p:txBody>
      </p:sp>
    </p:spTree>
    <p:extLst>
      <p:ext uri="{BB962C8B-B14F-4D97-AF65-F5344CB8AC3E}">
        <p14:creationId xmlns:p14="http://schemas.microsoft.com/office/powerpoint/2010/main" val="39879474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62647513-A1A6-43D3-BAC2-F4C0CE0DBCE7}" type="slidenum">
              <a:rPr lang="ru-RU" smtClean="0"/>
              <a:t>46</a:t>
            </a:fld>
            <a:endParaRPr lang="ru-RU"/>
          </a:p>
        </p:txBody>
      </p:sp>
    </p:spTree>
    <p:extLst>
      <p:ext uri="{BB962C8B-B14F-4D97-AF65-F5344CB8AC3E}">
        <p14:creationId xmlns:p14="http://schemas.microsoft.com/office/powerpoint/2010/main" val="31181077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400736" y="914977"/>
            <a:ext cx="4055129" cy="3134591"/>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058" tIns="41029" rIns="82058" bIns="41029" anchor="ctr"/>
          <a:lstStyle/>
          <a:p>
            <a:endParaRPr lang="ru-RU"/>
          </a:p>
        </p:txBody>
      </p:sp>
      <p:sp>
        <p:nvSpPr>
          <p:cNvPr id="4098" name="Text Box 2"/>
          <p:cNvSpPr txBox="1">
            <a:spLocks noGrp="1" noChangeArrowheads="1"/>
          </p:cNvSpPr>
          <p:nvPr>
            <p:ph type="body"/>
          </p:nvPr>
        </p:nvSpPr>
        <p:spPr bwMode="auto">
          <a:xfrm>
            <a:off x="1046350" y="4352637"/>
            <a:ext cx="4770904" cy="347806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marL="76930" indent="-76930">
              <a:lnSpc>
                <a:spcPct val="93000"/>
              </a:lnSpc>
              <a:spcBef>
                <a:spcPct val="0"/>
              </a:spcBef>
              <a:buSzPct val="45000"/>
              <a:tabLst>
                <a:tab pos="649628" algn="l"/>
                <a:tab pos="1299256" algn="l"/>
                <a:tab pos="1948884" algn="l"/>
                <a:tab pos="2598511" algn="l"/>
                <a:tab pos="3248139" algn="l"/>
                <a:tab pos="3897767" algn="l"/>
                <a:tab pos="4547395" algn="l"/>
              </a:tabLst>
            </a:pPr>
            <a:r>
              <a:rPr lang="en-GB" altLang="ru-RU">
                <a:latin typeface="Arial" charset="0"/>
                <a:ea typeface="msgothic" charset="0"/>
                <a:cs typeface="msgothic" charset="0"/>
              </a:rPr>
              <a:t>Chemical structure of terbium-cm09 comprising 3 functionalities: black indicates folic acid as targeting agent; green, albumin-binding entity to prolong blood circulation time; and red, terbium radioisotope stably coordinated by a DOTA chelator. Tb = terbium.</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a:extLst>
              <a:ext uri="{FF2B5EF4-FFF2-40B4-BE49-F238E27FC236}">
                <a16:creationId xmlns:a16="http://schemas.microsoft.com/office/drawing/2014/main" id="{7A637DC9-3C04-43EA-A585-69F8B419B8B5}"/>
              </a:ext>
            </a:extLst>
          </p:cNvPr>
          <p:cNvSpPr txBox="1">
            <a:spLocks noChangeArrowheads="1"/>
          </p:cNvSpPr>
          <p:nvPr/>
        </p:nvSpPr>
        <p:spPr bwMode="auto">
          <a:xfrm>
            <a:off x="1587500" y="1006475"/>
            <a:ext cx="4595813" cy="344805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
        <p:nvSpPr>
          <p:cNvPr id="4098" name="Text Box 2">
            <a:extLst>
              <a:ext uri="{FF2B5EF4-FFF2-40B4-BE49-F238E27FC236}">
                <a16:creationId xmlns:a16="http://schemas.microsoft.com/office/drawing/2014/main" id="{3564C46E-5413-4A2A-A4B1-8C4D7D2CFCF5}"/>
              </a:ext>
            </a:extLst>
          </p:cNvPr>
          <p:cNvSpPr txBox="1">
            <a:spLocks noGrp="1" noChangeArrowheads="1"/>
          </p:cNvSpPr>
          <p:nvPr>
            <p:ph type="body"/>
          </p:nvPr>
        </p:nvSpPr>
        <p:spPr bwMode="auto">
          <a:xfrm>
            <a:off x="1185863" y="4787900"/>
            <a:ext cx="5407025" cy="38258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marL="85725" indent="-85725" eaLnBrk="1">
              <a:lnSpc>
                <a:spcPct val="93000"/>
              </a:lnSpc>
              <a:spcBef>
                <a:spcPct val="0"/>
              </a:spcBef>
              <a:buSzPct val="45000"/>
              <a:buFont typeface="Wingdings" panose="05000000000000000000" pitchFamily="2" charset="2"/>
              <a:buNone/>
              <a:tabLst>
                <a:tab pos="723900" algn="l"/>
                <a:tab pos="1447800" algn="l"/>
                <a:tab pos="2171700" algn="l"/>
                <a:tab pos="2895600" algn="l"/>
                <a:tab pos="3619500" algn="l"/>
                <a:tab pos="4343400" algn="l"/>
                <a:tab pos="5067300" algn="l"/>
              </a:tabLst>
            </a:pPr>
            <a:r>
              <a:rPr lang="en-GB" altLang="ru-RU" dirty="0">
                <a:latin typeface="Arial" panose="020B0604020202020204" pitchFamily="34" charset="0"/>
                <a:cs typeface="msgothic" charset="0"/>
              </a:rPr>
              <a:t>(A) Decay of </a:t>
            </a:r>
            <a:r>
              <a:rPr lang="en-GB" altLang="ru-RU" baseline="33000" dirty="0">
                <a:latin typeface="Arial" panose="020B0604020202020204" pitchFamily="34" charset="0"/>
                <a:cs typeface="msgothic" charset="0"/>
              </a:rPr>
              <a:t>149</a:t>
            </a:r>
            <a:r>
              <a:rPr lang="en-GB" altLang="ru-RU" dirty="0">
                <a:latin typeface="Arial" panose="020B0604020202020204" pitchFamily="34" charset="0"/>
                <a:cs typeface="msgothic" charset="0"/>
              </a:rPr>
              <a:t>Tb to stable </a:t>
            </a:r>
            <a:r>
              <a:rPr lang="en-GB" altLang="ru-RU" baseline="33000" dirty="0">
                <a:latin typeface="Arial" panose="020B0604020202020204" pitchFamily="34" charset="0"/>
                <a:cs typeface="msgothic" charset="0"/>
              </a:rPr>
              <a:t>149</a:t>
            </a:r>
            <a:r>
              <a:rPr lang="en-GB" altLang="ru-RU" dirty="0">
                <a:latin typeface="Arial" panose="020B0604020202020204" pitchFamily="34" charset="0"/>
                <a:cs typeface="msgothic" charset="0"/>
              </a:rPr>
              <a:t>Sm, </a:t>
            </a:r>
            <a:r>
              <a:rPr lang="en-GB" altLang="ru-RU" baseline="33000" dirty="0">
                <a:latin typeface="Arial" panose="020B0604020202020204" pitchFamily="34" charset="0"/>
                <a:cs typeface="msgothic" charset="0"/>
              </a:rPr>
              <a:t>145</a:t>
            </a:r>
            <a:r>
              <a:rPr lang="en-GB" altLang="ru-RU" dirty="0">
                <a:latin typeface="Arial" panose="020B0604020202020204" pitchFamily="34" charset="0"/>
                <a:cs typeface="msgothic" charset="0"/>
              </a:rPr>
              <a:t>Nd, and </a:t>
            </a:r>
            <a:r>
              <a:rPr lang="en-GB" altLang="ru-RU" baseline="33000" dirty="0">
                <a:latin typeface="Arial" panose="020B0604020202020204" pitchFamily="34" charset="0"/>
                <a:cs typeface="msgothic" charset="0"/>
              </a:rPr>
              <a:t>141</a:t>
            </a:r>
            <a:r>
              <a:rPr lang="en-GB" altLang="ru-RU" dirty="0">
                <a:latin typeface="Arial" panose="020B0604020202020204" pitchFamily="34" charset="0"/>
                <a:cs typeface="msgothic" charset="0"/>
              </a:rPr>
              <a:t>Pr. EC = electron capture. (B) Maximum-intensity projection (MIP) of PET/CT image of AR42J </a:t>
            </a:r>
            <a:r>
              <a:rPr lang="en-GB" altLang="ru-RU" dirty="0" err="1">
                <a:latin typeface="Arial" panose="020B0604020202020204" pitchFamily="34" charset="0"/>
                <a:cs typeface="msgothic" charset="0"/>
              </a:rPr>
              <a:t>tumor</a:t>
            </a:r>
            <a:r>
              <a:rPr lang="en-GB" altLang="ru-RU" dirty="0">
                <a:latin typeface="Arial" panose="020B0604020202020204" pitchFamily="34" charset="0"/>
                <a:cs typeface="msgothic" charset="0"/>
              </a:rPr>
              <a:t>–bearing mouse 2 h after injection of </a:t>
            </a:r>
            <a:r>
              <a:rPr lang="en-GB" altLang="ru-RU" baseline="33000" dirty="0">
                <a:latin typeface="Arial" panose="020B0604020202020204" pitchFamily="34" charset="0"/>
                <a:cs typeface="msgothic" charset="0"/>
              </a:rPr>
              <a:t>149</a:t>
            </a:r>
            <a:r>
              <a:rPr lang="en-GB" altLang="ru-RU" dirty="0">
                <a:latin typeface="Arial" panose="020B0604020202020204" pitchFamily="34" charset="0"/>
                <a:cs typeface="msgothic" charset="0"/>
              </a:rPr>
              <a:t>Tb-DOTANOC (7 </a:t>
            </a:r>
            <a:r>
              <a:rPr lang="en-GB" altLang="ru-RU" dirty="0" err="1">
                <a:latin typeface="Arial" panose="020B0604020202020204" pitchFamily="34" charset="0"/>
                <a:cs typeface="msgothic" charset="0"/>
              </a:rPr>
              <a:t>MBq</a:t>
            </a:r>
            <a:r>
              <a:rPr lang="en-GB" altLang="ru-RU" dirty="0">
                <a:latin typeface="Arial" panose="020B0604020202020204" pitchFamily="34" charset="0"/>
                <a:cs typeface="msgothic" charset="0"/>
              </a:rPr>
              <a:t>). Bl = urinary bladder; Ki = kidney; Tu = </a:t>
            </a:r>
            <a:r>
              <a:rPr lang="en-GB" altLang="ru-RU" dirty="0" err="1">
                <a:latin typeface="Arial" panose="020B0604020202020204" pitchFamily="34" charset="0"/>
                <a:cs typeface="msgothic" charset="0"/>
              </a:rPr>
              <a:t>tumor</a:t>
            </a:r>
            <a:r>
              <a:rPr lang="en-GB" altLang="ru-RU" dirty="0">
                <a:latin typeface="Arial" panose="020B0604020202020204" pitchFamily="34" charset="0"/>
                <a:cs typeface="msgothic" charset="0"/>
              </a:rPr>
              <a:t>. (Adapted with permission of (45).)</a:t>
            </a:r>
            <a:r>
              <a:rPr lang="ar-SA" altLang="ru-RU" dirty="0">
                <a:latin typeface="Arial" panose="020B0604020202020204" pitchFamily="34" charset="0"/>
                <a:cs typeface="msgothic" charset="0"/>
              </a:rPr>
              <a:t>‏</a:t>
            </a:r>
            <a:endParaRPr lang="en-GB" altLang="ru-RU" dirty="0">
              <a:latin typeface="Arial" panose="020B0604020202020204" pitchFamily="34" charset="0"/>
              <a:cs typeface="msgothic" charset="0"/>
            </a:endParaRPr>
          </a:p>
        </p:txBody>
      </p:sp>
    </p:spTree>
    <p:extLst>
      <p:ext uri="{BB962C8B-B14F-4D97-AF65-F5344CB8AC3E}">
        <p14:creationId xmlns:p14="http://schemas.microsoft.com/office/powerpoint/2010/main" val="2058576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GB" sz="1200" kern="1200" dirty="0">
                <a:solidFill>
                  <a:schemeClr val="tx1"/>
                </a:solidFill>
                <a:effectLst/>
                <a:latin typeface="+mn-lt"/>
                <a:ea typeface="+mn-ea"/>
                <a:cs typeface="+mn-cs"/>
              </a:rPr>
              <a:t>Electron capture and internal conversion lead to the formation of a vacancy in the inner electron shell. The vacancy tends towards filling, and electrons in the atom are redistributed. The electron transition from a higher shell to a lower shell is accompanied by energy release. This energy is either emitted as a quantum of characteristic X-ray radiation or transferred to an orbital electron. The binding energy of an electron in the K shell is more than two times higher than binding energy in the L shell; therefore, one of the electrons from the L shell can transfer to the K shell and the second electron can escape from the atom. This results in an atom with two vacancies in the L shell, etc. The process of filling vacancies accompanied by orbital electron emission is called the </a:t>
            </a:r>
            <a:r>
              <a:rPr lang="en-GB" sz="1200" b="1" i="1" kern="1200" dirty="0">
                <a:solidFill>
                  <a:schemeClr val="tx1"/>
                </a:solidFill>
                <a:effectLst/>
                <a:latin typeface="+mn-lt"/>
                <a:ea typeface="+mn-ea"/>
                <a:cs typeface="+mn-cs"/>
              </a:rPr>
              <a:t>Auger process</a:t>
            </a:r>
          </a:p>
          <a:p>
            <a:r>
              <a:rPr lang="en-GB" sz="1200" kern="1200" dirty="0">
                <a:solidFill>
                  <a:schemeClr val="tx1"/>
                </a:solidFill>
                <a:effectLst/>
                <a:latin typeface="+mn-lt"/>
                <a:ea typeface="+mn-ea"/>
                <a:cs typeface="+mn-cs"/>
              </a:rPr>
              <a:t>Thus, vacancies gradually transfer from the inner shell to the outer shell, and this process is accompanied by the emission of a cascade of X-ray quanta and low-energy electrons (typically several </a:t>
            </a:r>
            <a:r>
              <a:rPr lang="en-GB" sz="1200" kern="1200" dirty="0" err="1">
                <a:solidFill>
                  <a:schemeClr val="tx1"/>
                </a:solidFill>
                <a:effectLst/>
                <a:latin typeface="+mn-lt"/>
                <a:ea typeface="+mn-ea"/>
                <a:cs typeface="+mn-cs"/>
              </a:rPr>
              <a:t>keV</a:t>
            </a:r>
            <a:r>
              <a:rPr lang="en-GB" sz="1200" kern="1200" dirty="0">
                <a:solidFill>
                  <a:schemeClr val="tx1"/>
                </a:solidFill>
                <a:effectLst/>
                <a:latin typeface="+mn-lt"/>
                <a:ea typeface="+mn-ea"/>
                <a:cs typeface="+mn-cs"/>
              </a:rPr>
              <a:t> and less). The number of Auger electrons can be as large as 30 and above per decay event. Thus, electron capture or internal conversion results in the formation of a daughter atom in a highly ionized state</a:t>
            </a:r>
            <a:endParaRPr lang="ru-RU" dirty="0"/>
          </a:p>
          <a:p>
            <a:endParaRPr lang="ru-RU" dirty="0"/>
          </a:p>
        </p:txBody>
      </p:sp>
      <p:sp>
        <p:nvSpPr>
          <p:cNvPr id="4" name="Номер слайда 3"/>
          <p:cNvSpPr>
            <a:spLocks noGrp="1"/>
          </p:cNvSpPr>
          <p:nvPr>
            <p:ph type="sldNum" sz="quarter" idx="10"/>
          </p:nvPr>
        </p:nvSpPr>
        <p:spPr/>
        <p:txBody>
          <a:bodyPr/>
          <a:lstStyle/>
          <a:p>
            <a:fld id="{742AD26D-A5BB-4EFA-BEDA-594F8E3A88FD}" type="slidenum">
              <a:rPr lang="ru-RU" smtClean="0"/>
              <a:t>51</a:t>
            </a:fld>
            <a:endParaRPr lang="ru-RU"/>
          </a:p>
        </p:txBody>
      </p:sp>
    </p:spTree>
    <p:extLst>
      <p:ext uri="{BB962C8B-B14F-4D97-AF65-F5344CB8AC3E}">
        <p14:creationId xmlns:p14="http://schemas.microsoft.com/office/powerpoint/2010/main" val="12268691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a:t>Cytotoxicity of [ 125 I]SGMIB-MNT. </a:t>
            </a:r>
            <a:r>
              <a:rPr lang="en-US" dirty="0" err="1"/>
              <a:t>Clonogenic</a:t>
            </a:r>
            <a:r>
              <a:rPr lang="en-US" dirty="0"/>
              <a:t> survival of (a) A431 human epidermoid carcinoma cells and (b) D247 MG human glioma cells after exposure for 24 h to varying activity concentrations of [125I]SGMIB-MNT and [125I]</a:t>
            </a:r>
            <a:r>
              <a:rPr lang="en-US" dirty="0" err="1"/>
              <a:t>iodoBSA</a:t>
            </a:r>
            <a:r>
              <a:rPr lang="en-US" dirty="0"/>
              <a:t>. The experiments were performed three separate times (A431 cells) or twice (D247 MG cells) with survival curves of the representative experiment shown on the graph. For each data point, the experiment was done in triplicate with bars representing the standard error of mean.</a:t>
            </a:r>
            <a:endParaRPr lang="ru-RU" dirty="0"/>
          </a:p>
        </p:txBody>
      </p:sp>
      <p:sp>
        <p:nvSpPr>
          <p:cNvPr id="4" name="Номер слайда 3"/>
          <p:cNvSpPr>
            <a:spLocks noGrp="1"/>
          </p:cNvSpPr>
          <p:nvPr>
            <p:ph type="sldNum" sz="quarter" idx="10"/>
          </p:nvPr>
        </p:nvSpPr>
        <p:spPr/>
        <p:txBody>
          <a:bodyPr/>
          <a:lstStyle/>
          <a:p>
            <a:fld id="{01B8ED0C-F6FA-4F0E-A462-CD1A947D7AEE}" type="slidenum">
              <a:rPr lang="ru-RU" smtClean="0"/>
              <a:t>54</a:t>
            </a:fld>
            <a:endParaRPr lang="ru-RU"/>
          </a:p>
        </p:txBody>
      </p:sp>
    </p:spTree>
    <p:extLst>
      <p:ext uri="{BB962C8B-B14F-4D97-AF65-F5344CB8AC3E}">
        <p14:creationId xmlns:p14="http://schemas.microsoft.com/office/powerpoint/2010/main" val="7922412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Проблема с РИТ – медленная кинетика связывания антител, долгая циркуляция в крови, медленное выведение</a:t>
            </a:r>
          </a:p>
          <a:p>
            <a:r>
              <a:rPr lang="ru-RU" dirty="0"/>
              <a:t>Концепция </a:t>
            </a:r>
            <a:r>
              <a:rPr lang="en-US" dirty="0" err="1"/>
              <a:t>pretargeting</a:t>
            </a:r>
            <a:r>
              <a:rPr lang="en-US" dirty="0"/>
              <a:t> </a:t>
            </a:r>
            <a:r>
              <a:rPr lang="ru-RU" dirty="0"/>
              <a:t>основана на разделении РФП на два фрагмента – один из них отвечает за связывание с мишенью, а второй – за доставку собственно радионуклида. Второй фрагмент небольшой, специфически связывается с антителом, когда оно уже доставлено в опухоль. Избыток его быстро выводится.</a:t>
            </a:r>
          </a:p>
          <a:p>
            <a:endParaRPr lang="ru-RU" dirty="0"/>
          </a:p>
        </p:txBody>
      </p:sp>
      <p:sp>
        <p:nvSpPr>
          <p:cNvPr id="4" name="Номер слайда 3"/>
          <p:cNvSpPr>
            <a:spLocks noGrp="1"/>
          </p:cNvSpPr>
          <p:nvPr>
            <p:ph type="sldNum" sz="quarter" idx="10"/>
          </p:nvPr>
        </p:nvSpPr>
        <p:spPr/>
        <p:txBody>
          <a:bodyPr/>
          <a:lstStyle/>
          <a:p>
            <a:fld id="{62647513-A1A6-43D3-BAC2-F4C0CE0DBCE7}" type="slidenum">
              <a:rPr lang="ru-RU" smtClean="0"/>
              <a:t>58</a:t>
            </a:fld>
            <a:endParaRPr lang="ru-RU"/>
          </a:p>
        </p:txBody>
      </p:sp>
    </p:spTree>
    <p:extLst>
      <p:ext uri="{BB962C8B-B14F-4D97-AF65-F5344CB8AC3E}">
        <p14:creationId xmlns:p14="http://schemas.microsoft.com/office/powerpoint/2010/main" val="28836814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400736" y="914977"/>
            <a:ext cx="4055129" cy="3134591"/>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058" tIns="41029" rIns="82058" bIns="41029" anchor="ctr"/>
          <a:lstStyle/>
          <a:p>
            <a:endParaRPr lang="ru-RU"/>
          </a:p>
        </p:txBody>
      </p:sp>
      <p:sp>
        <p:nvSpPr>
          <p:cNvPr id="4098" name="Text Box 2"/>
          <p:cNvSpPr txBox="1">
            <a:spLocks noGrp="1" noChangeArrowheads="1"/>
          </p:cNvSpPr>
          <p:nvPr>
            <p:ph type="body"/>
          </p:nvPr>
        </p:nvSpPr>
        <p:spPr bwMode="auto">
          <a:xfrm>
            <a:off x="1046350" y="4352637"/>
            <a:ext cx="4770904" cy="347806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marL="76930" indent="-76930">
              <a:lnSpc>
                <a:spcPct val="93000"/>
              </a:lnSpc>
              <a:spcBef>
                <a:spcPct val="0"/>
              </a:spcBef>
              <a:buSzPct val="45000"/>
              <a:tabLst>
                <a:tab pos="649628" algn="l"/>
                <a:tab pos="1299256" algn="l"/>
                <a:tab pos="1948884" algn="l"/>
                <a:tab pos="2598511" algn="l"/>
                <a:tab pos="3248139" algn="l"/>
                <a:tab pos="3897767" algn="l"/>
                <a:tab pos="4547395" algn="l"/>
              </a:tabLst>
            </a:pPr>
            <a:r>
              <a:rPr lang="en-GB" altLang="ru-RU">
                <a:latin typeface="Arial" charset="0"/>
                <a:ea typeface="msgothic" charset="0"/>
                <a:cs typeface="msgothic" charset="0"/>
              </a:rPr>
              <a:t>Tumor pretargeting with the inverse-electron-demand Diels–Alder reaction involving TCO-modified mAb and radiolabeled tetrazine.</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a:t>Patra, M., </a:t>
            </a:r>
            <a:r>
              <a:rPr lang="en-US" dirty="0" err="1"/>
              <a:t>Zarschler</a:t>
            </a:r>
            <a:r>
              <a:rPr lang="en-US" dirty="0"/>
              <a:t>, K., </a:t>
            </a:r>
            <a:r>
              <a:rPr lang="en-US" dirty="0" err="1"/>
              <a:t>Pietzsch</a:t>
            </a:r>
            <a:r>
              <a:rPr lang="en-US" dirty="0"/>
              <a:t>, H. J., Stephan, H. &amp; Gasser, G. New insights into the </a:t>
            </a:r>
            <a:r>
              <a:rPr lang="en-US" dirty="0" err="1"/>
              <a:t>pretargeting</a:t>
            </a:r>
            <a:r>
              <a:rPr lang="en-US" dirty="0"/>
              <a:t> approach to image and treat </a:t>
            </a:r>
            <a:r>
              <a:rPr lang="en-US" dirty="0" err="1"/>
              <a:t>tumours</a:t>
            </a:r>
            <a:r>
              <a:rPr lang="en-US" dirty="0"/>
              <a:t>. Chem. Soc. Rev. 45, 6415–6431 (2016).</a:t>
            </a:r>
          </a:p>
          <a:p>
            <a:endParaRPr lang="ru-RU" dirty="0"/>
          </a:p>
          <a:p>
            <a:r>
              <a:rPr lang="en-US" dirty="0"/>
              <a:t>A - </a:t>
            </a:r>
            <a:r>
              <a:rPr lang="en-US" sz="1200" b="0" i="0" u="none" strike="noStrike" kern="1200" dirty="0">
                <a:solidFill>
                  <a:schemeClr val="tx1"/>
                </a:solidFill>
                <a:effectLst/>
                <a:latin typeface="+mn-lt"/>
                <a:ea typeface="+mn-ea"/>
                <a:cs typeface="+mn-cs"/>
              </a:rPr>
              <a:t>Staudinger ligation</a:t>
            </a:r>
          </a:p>
          <a:p>
            <a:r>
              <a:rPr lang="en-US" sz="1200" b="0" i="0" u="none" strike="noStrike" kern="1200" dirty="0">
                <a:solidFill>
                  <a:schemeClr val="tx1"/>
                </a:solidFill>
                <a:effectLst/>
                <a:latin typeface="+mn-lt"/>
                <a:ea typeface="+mn-ea"/>
                <a:cs typeface="+mn-cs"/>
              </a:rPr>
              <a:t>B - Strain promoted alkyne–</a:t>
            </a:r>
            <a:r>
              <a:rPr lang="en-US" sz="1200" b="0" i="0" u="none" strike="noStrike" kern="1200" dirty="0" err="1">
                <a:solidFill>
                  <a:schemeClr val="tx1"/>
                </a:solidFill>
                <a:effectLst/>
                <a:latin typeface="+mn-lt"/>
                <a:ea typeface="+mn-ea"/>
                <a:cs typeface="+mn-cs"/>
              </a:rPr>
              <a:t>azide</a:t>
            </a:r>
            <a:r>
              <a:rPr lang="en-US" sz="1200" b="0" i="0" u="none" strike="noStrike" kern="1200" dirty="0">
                <a:solidFill>
                  <a:schemeClr val="tx1"/>
                </a:solidFill>
                <a:effectLst/>
                <a:latin typeface="+mn-lt"/>
                <a:ea typeface="+mn-ea"/>
                <a:cs typeface="+mn-cs"/>
              </a:rPr>
              <a:t> cycloaddition (SPAAC)</a:t>
            </a:r>
          </a:p>
          <a:p>
            <a:r>
              <a:rPr lang="en-US" sz="1200" b="0" i="0" u="none" strike="noStrike" kern="1200" dirty="0">
                <a:solidFill>
                  <a:schemeClr val="tx1"/>
                </a:solidFill>
                <a:effectLst/>
                <a:latin typeface="+mn-lt"/>
                <a:ea typeface="+mn-ea"/>
                <a:cs typeface="+mn-cs"/>
              </a:rPr>
              <a:t>C - Inverse electron demand Diels–Alder reaction (IEDDA)</a:t>
            </a:r>
            <a:endParaRPr lang="ru-RU" dirty="0"/>
          </a:p>
        </p:txBody>
      </p:sp>
      <p:sp>
        <p:nvSpPr>
          <p:cNvPr id="4" name="Номер слайда 3"/>
          <p:cNvSpPr>
            <a:spLocks noGrp="1"/>
          </p:cNvSpPr>
          <p:nvPr>
            <p:ph type="sldNum" sz="quarter" idx="5"/>
          </p:nvPr>
        </p:nvSpPr>
        <p:spPr/>
        <p:txBody>
          <a:bodyPr/>
          <a:lstStyle/>
          <a:p>
            <a:fld id="{62647513-A1A6-43D3-BAC2-F4C0CE0DBCE7}" type="slidenum">
              <a:rPr lang="ru-RU" smtClean="0"/>
              <a:t>60</a:t>
            </a:fld>
            <a:endParaRPr lang="ru-RU"/>
          </a:p>
        </p:txBody>
      </p:sp>
    </p:spTree>
    <p:extLst>
      <p:ext uri="{BB962C8B-B14F-4D97-AF65-F5344CB8AC3E}">
        <p14:creationId xmlns:p14="http://schemas.microsoft.com/office/powerpoint/2010/main" val="35442592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400736" y="914977"/>
            <a:ext cx="4055129" cy="3134591"/>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058" tIns="41029" rIns="82058" bIns="41029" anchor="ctr"/>
          <a:lstStyle/>
          <a:p>
            <a:endParaRPr lang="ru-RU"/>
          </a:p>
        </p:txBody>
      </p:sp>
      <p:sp>
        <p:nvSpPr>
          <p:cNvPr id="4098" name="Text Box 2"/>
          <p:cNvSpPr txBox="1">
            <a:spLocks noGrp="1" noChangeArrowheads="1"/>
          </p:cNvSpPr>
          <p:nvPr>
            <p:ph type="body"/>
          </p:nvPr>
        </p:nvSpPr>
        <p:spPr bwMode="auto">
          <a:xfrm>
            <a:off x="1046350" y="4352637"/>
            <a:ext cx="4770904" cy="347806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marL="76930" indent="-76930">
              <a:lnSpc>
                <a:spcPct val="93000"/>
              </a:lnSpc>
              <a:spcBef>
                <a:spcPct val="0"/>
              </a:spcBef>
              <a:buSzPct val="45000"/>
              <a:tabLst>
                <a:tab pos="649628" algn="l"/>
                <a:tab pos="1299256" algn="l"/>
                <a:tab pos="1948884" algn="l"/>
                <a:tab pos="2598511" algn="l"/>
                <a:tab pos="3248139" algn="l"/>
                <a:tab pos="3897767" algn="l"/>
                <a:tab pos="4547395" algn="l"/>
              </a:tabLst>
            </a:pPr>
            <a:r>
              <a:rPr lang="en-GB" altLang="ru-RU">
                <a:latin typeface="Arial" pitchFamily="34" charset="0"/>
                <a:ea typeface="msgothic" charset="0"/>
                <a:cs typeface="msgothic" charset="0"/>
              </a:rPr>
              <a:t>Liposomal formulation in which the lecithin/cholesterol bilayer membrane incorporates the lipophilic boron agent MAC, acting as a complement to the hydrophilic polyhedral borane TAC, which is encapsulated in the aqueous core (filled blue circle = boron-hydrogen; empty blue circle = boron; and filled red circle = carbon). Upon release from liposomes and exposure to an oxidant, [O], in the tumor cell interior, TAC undergoes conversion to the electrophilic species [B</a:t>
            </a:r>
            <a:r>
              <a:rPr lang="en-GB" altLang="ru-RU" baseline="-33000">
                <a:latin typeface="Arial" pitchFamily="34" charset="0"/>
                <a:ea typeface="msgothic" charset="0"/>
                <a:cs typeface="msgothic" charset="0"/>
              </a:rPr>
              <a:t>20</a:t>
            </a:r>
            <a:r>
              <a:rPr lang="en-GB" altLang="ru-RU">
                <a:latin typeface="Arial" pitchFamily="34" charset="0"/>
                <a:ea typeface="msgothic" charset="0"/>
                <a:cs typeface="msgothic" charset="0"/>
              </a:rPr>
              <a:t>H</a:t>
            </a:r>
            <a:r>
              <a:rPr lang="en-GB" altLang="ru-RU" baseline="-33000">
                <a:latin typeface="Arial" pitchFamily="34" charset="0"/>
                <a:ea typeface="msgothic" charset="0"/>
                <a:cs typeface="msgothic" charset="0"/>
              </a:rPr>
              <a:t>17</a:t>
            </a:r>
            <a:r>
              <a:rPr lang="en-GB" altLang="ru-RU">
                <a:latin typeface="Arial" pitchFamily="34" charset="0"/>
                <a:ea typeface="msgothic" charset="0"/>
                <a:cs typeface="msgothic" charset="0"/>
              </a:rPr>
              <a:t>NH</a:t>
            </a:r>
            <a:r>
              <a:rPr lang="en-GB" altLang="ru-RU" baseline="-33000">
                <a:latin typeface="Arial" pitchFamily="34" charset="0"/>
                <a:ea typeface="msgothic" charset="0"/>
                <a:cs typeface="msgothic" charset="0"/>
              </a:rPr>
              <a:t>3</a:t>
            </a:r>
            <a:r>
              <a:rPr lang="en-GB" altLang="ru-RU">
                <a:latin typeface="Arial" pitchFamily="34" charset="0"/>
                <a:ea typeface="msgothic" charset="0"/>
                <a:cs typeface="msgothic" charset="0"/>
              </a:rPr>
              <a:t>]</a:t>
            </a:r>
            <a:r>
              <a:rPr lang="en-GB" altLang="ru-RU" baseline="33000">
                <a:latin typeface="Arial" pitchFamily="34" charset="0"/>
                <a:ea typeface="msgothic" charset="0"/>
                <a:cs typeface="msgothic" charset="0"/>
              </a:rPr>
              <a:t>−</a:t>
            </a:r>
            <a:r>
              <a:rPr lang="en-GB" altLang="ru-RU">
                <a:latin typeface="Arial" pitchFamily="34" charset="0"/>
                <a:ea typeface="msgothic" charset="0"/>
                <a:cs typeface="msgothic" charset="0"/>
              </a:rPr>
              <a:t>, which possesses a pair of three-center two-electron bonds and is isoelectronic with [</a:t>
            </a:r>
            <a:r>
              <a:rPr lang="en-GB" altLang="ru-RU" i="1">
                <a:latin typeface="Arial" pitchFamily="34" charset="0"/>
                <a:ea typeface="msgothic" charset="0"/>
                <a:cs typeface="msgothic" charset="0"/>
              </a:rPr>
              <a:t>trans</a:t>
            </a:r>
            <a:r>
              <a:rPr lang="en-GB" altLang="ru-RU">
                <a:latin typeface="Arial" pitchFamily="34" charset="0"/>
                <a:ea typeface="msgothic" charset="0"/>
                <a:cs typeface="msgothic" charset="0"/>
              </a:rPr>
              <a:t>-B</a:t>
            </a:r>
            <a:r>
              <a:rPr lang="en-GB" altLang="ru-RU" baseline="-33000">
                <a:latin typeface="Arial" pitchFamily="34" charset="0"/>
                <a:ea typeface="msgothic" charset="0"/>
                <a:cs typeface="msgothic" charset="0"/>
              </a:rPr>
              <a:t>20</a:t>
            </a:r>
            <a:r>
              <a:rPr lang="en-GB" altLang="ru-RU">
                <a:latin typeface="Arial" pitchFamily="34" charset="0"/>
                <a:ea typeface="msgothic" charset="0"/>
                <a:cs typeface="msgothic" charset="0"/>
              </a:rPr>
              <a:t>H</a:t>
            </a:r>
            <a:r>
              <a:rPr lang="en-GB" altLang="ru-RU" baseline="-33000">
                <a:latin typeface="Arial" pitchFamily="34" charset="0"/>
                <a:ea typeface="msgothic" charset="0"/>
                <a:cs typeface="msgothic" charset="0"/>
              </a:rPr>
              <a:t>18</a:t>
            </a:r>
            <a:r>
              <a:rPr lang="en-GB" altLang="ru-RU">
                <a:latin typeface="Arial" pitchFamily="34" charset="0"/>
                <a:ea typeface="msgothic" charset="0"/>
                <a:cs typeface="msgothic" charset="0"/>
              </a:rPr>
              <a:t>]</a:t>
            </a:r>
            <a:r>
              <a:rPr lang="en-GB" altLang="ru-RU" baseline="33000">
                <a:latin typeface="Arial" pitchFamily="34" charset="0"/>
                <a:ea typeface="msgothic" charset="0"/>
                <a:cs typeface="msgothic" charset="0"/>
              </a:rPr>
              <a:t>2−</a:t>
            </a:r>
            <a:r>
              <a:rPr lang="en-GB" altLang="ru-RU">
                <a:latin typeface="Arial" pitchFamily="34" charset="0"/>
                <a:ea typeface="msgothic" charset="0"/>
                <a:cs typeface="msgothic" charset="0"/>
              </a:rPr>
              <a:t>. An encounter of [B</a:t>
            </a:r>
            <a:r>
              <a:rPr lang="en-GB" altLang="ru-RU" baseline="-33000">
                <a:latin typeface="Arial" pitchFamily="34" charset="0"/>
                <a:ea typeface="msgothic" charset="0"/>
                <a:cs typeface="msgothic" charset="0"/>
              </a:rPr>
              <a:t>20</a:t>
            </a:r>
            <a:r>
              <a:rPr lang="en-GB" altLang="ru-RU">
                <a:latin typeface="Arial" pitchFamily="34" charset="0"/>
                <a:ea typeface="msgothic" charset="0"/>
                <a:cs typeface="msgothic" charset="0"/>
              </a:rPr>
              <a:t>H</a:t>
            </a:r>
            <a:r>
              <a:rPr lang="en-GB" altLang="ru-RU" baseline="-33000">
                <a:latin typeface="Arial" pitchFamily="34" charset="0"/>
                <a:ea typeface="msgothic" charset="0"/>
                <a:cs typeface="msgothic" charset="0"/>
              </a:rPr>
              <a:t>17</a:t>
            </a:r>
            <a:r>
              <a:rPr lang="en-GB" altLang="ru-RU">
                <a:latin typeface="Arial" pitchFamily="34" charset="0"/>
                <a:ea typeface="msgothic" charset="0"/>
                <a:cs typeface="msgothic" charset="0"/>
              </a:rPr>
              <a:t>NH</a:t>
            </a:r>
            <a:r>
              <a:rPr lang="en-GB" altLang="ru-RU" baseline="-33000">
                <a:latin typeface="Arial" pitchFamily="34" charset="0"/>
                <a:ea typeface="msgothic" charset="0"/>
                <a:cs typeface="msgothic" charset="0"/>
              </a:rPr>
              <a:t>3</a:t>
            </a:r>
            <a:r>
              <a:rPr lang="en-GB" altLang="ru-RU">
                <a:latin typeface="Arial" pitchFamily="34" charset="0"/>
                <a:ea typeface="msgothic" charset="0"/>
                <a:cs typeface="msgothic" charset="0"/>
              </a:rPr>
              <a:t>]</a:t>
            </a:r>
            <a:r>
              <a:rPr lang="en-GB" altLang="ru-RU" baseline="33000">
                <a:latin typeface="Arial" pitchFamily="34" charset="0"/>
                <a:ea typeface="msgothic" charset="0"/>
                <a:cs typeface="msgothic" charset="0"/>
              </a:rPr>
              <a:t>−</a:t>
            </a:r>
            <a:r>
              <a:rPr lang="en-GB" altLang="ru-RU">
                <a:latin typeface="Arial" pitchFamily="34" charset="0"/>
                <a:ea typeface="msgothic" charset="0"/>
                <a:cs typeface="msgothic" charset="0"/>
              </a:rPr>
              <a:t> with an intracellular protein containing a peptide (PEP) that bears a nucleophile (i.e., NH</a:t>
            </a:r>
            <a:r>
              <a:rPr lang="en-GB" altLang="ru-RU" baseline="-33000">
                <a:latin typeface="Arial" pitchFamily="34" charset="0"/>
                <a:ea typeface="msgothic" charset="0"/>
                <a:cs typeface="msgothic" charset="0"/>
              </a:rPr>
              <a:t>2</a:t>
            </a:r>
            <a:r>
              <a:rPr lang="en-GB" altLang="ru-RU">
                <a:latin typeface="Arial" pitchFamily="34" charset="0"/>
                <a:ea typeface="msgothic" charset="0"/>
                <a:cs typeface="msgothic" charset="0"/>
              </a:rPr>
              <a:t>) will result in covalent bond formation, attaching TAC to the peptide. The isomer shown is the more clearly indicated product of nucleophilic addition to [B</a:t>
            </a:r>
            <a:r>
              <a:rPr lang="en-GB" altLang="ru-RU" baseline="-33000">
                <a:latin typeface="Arial" pitchFamily="34" charset="0"/>
                <a:ea typeface="msgothic" charset="0"/>
                <a:cs typeface="msgothic" charset="0"/>
              </a:rPr>
              <a:t>20</a:t>
            </a:r>
            <a:r>
              <a:rPr lang="en-GB" altLang="ru-RU">
                <a:latin typeface="Arial" pitchFamily="34" charset="0"/>
                <a:ea typeface="msgothic" charset="0"/>
                <a:cs typeface="msgothic" charset="0"/>
              </a:rPr>
              <a:t>H</a:t>
            </a:r>
            <a:r>
              <a:rPr lang="en-GB" altLang="ru-RU" baseline="-33000">
                <a:latin typeface="Arial" pitchFamily="34" charset="0"/>
                <a:ea typeface="msgothic" charset="0"/>
                <a:cs typeface="msgothic" charset="0"/>
              </a:rPr>
              <a:t>17</a:t>
            </a:r>
            <a:r>
              <a:rPr lang="en-GB" altLang="ru-RU">
                <a:latin typeface="Arial" pitchFamily="34" charset="0"/>
                <a:ea typeface="msgothic" charset="0"/>
                <a:cs typeface="msgothic" charset="0"/>
              </a:rPr>
              <a:t>NH</a:t>
            </a:r>
            <a:r>
              <a:rPr lang="en-GB" altLang="ru-RU" baseline="-33000">
                <a:latin typeface="Arial" pitchFamily="34" charset="0"/>
                <a:ea typeface="msgothic" charset="0"/>
                <a:cs typeface="msgothic" charset="0"/>
              </a:rPr>
              <a:t>3</a:t>
            </a:r>
            <a:r>
              <a:rPr lang="en-GB" altLang="ru-RU">
                <a:latin typeface="Arial" pitchFamily="34" charset="0"/>
                <a:ea typeface="msgothic" charset="0"/>
                <a:cs typeface="msgothic" charset="0"/>
              </a:rPr>
              <a:t>]</a:t>
            </a:r>
            <a:r>
              <a:rPr lang="en-GB" altLang="ru-RU" baseline="33000">
                <a:latin typeface="Arial" pitchFamily="34" charset="0"/>
                <a:ea typeface="msgothic" charset="0"/>
                <a:cs typeface="msgothic" charset="0"/>
              </a:rPr>
              <a:t>−</a:t>
            </a:r>
            <a:r>
              <a:rPr lang="en-GB" altLang="ru-RU">
                <a:latin typeface="Arial" pitchFamily="34" charset="0"/>
                <a:ea typeface="msgothic" charset="0"/>
                <a:cs typeface="msgothic" charset="0"/>
              </a:rPr>
              <a:t> (26).</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9FAC882-E2A8-462D-AE62-61172BE951A3}" type="slidenum">
              <a:rPr lang="ru-RU" smtClean="0"/>
              <a:t>23</a:t>
            </a:fld>
            <a:endParaRPr lang="ru-RU"/>
          </a:p>
        </p:txBody>
      </p:sp>
    </p:spTree>
    <p:extLst>
      <p:ext uri="{BB962C8B-B14F-4D97-AF65-F5344CB8AC3E}">
        <p14:creationId xmlns:p14="http://schemas.microsoft.com/office/powerpoint/2010/main" val="22235736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01B8ED0C-F6FA-4F0E-A462-CD1A947D7AEE}" type="slidenum">
              <a:rPr lang="ru-RU" smtClean="0"/>
              <a:t>25</a:t>
            </a:fld>
            <a:endParaRPr lang="ru-RU"/>
          </a:p>
        </p:txBody>
      </p:sp>
    </p:spTree>
    <p:extLst>
      <p:ext uri="{BB962C8B-B14F-4D97-AF65-F5344CB8AC3E}">
        <p14:creationId xmlns:p14="http://schemas.microsoft.com/office/powerpoint/2010/main" val="3867959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9E91E9C-A975-4E68-A6CB-0A6CFB8F5233}" type="slidenum">
              <a:rPr lang="ru-RU" smtClean="0"/>
              <a:t>27</a:t>
            </a:fld>
            <a:endParaRPr lang="ru-RU"/>
          </a:p>
        </p:txBody>
      </p:sp>
    </p:spTree>
    <p:extLst>
      <p:ext uri="{BB962C8B-B14F-4D97-AF65-F5344CB8AC3E}">
        <p14:creationId xmlns:p14="http://schemas.microsoft.com/office/powerpoint/2010/main" val="18568723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400736" y="914977"/>
            <a:ext cx="4055129" cy="3134591"/>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058" tIns="41029" rIns="82058" bIns="41029" anchor="ctr"/>
          <a:lstStyle/>
          <a:p>
            <a:endParaRPr lang="ru-RU"/>
          </a:p>
        </p:txBody>
      </p:sp>
      <p:sp>
        <p:nvSpPr>
          <p:cNvPr id="4098" name="Text Box 2"/>
          <p:cNvSpPr txBox="1">
            <a:spLocks noGrp="1" noChangeArrowheads="1"/>
          </p:cNvSpPr>
          <p:nvPr>
            <p:ph type="body"/>
          </p:nvPr>
        </p:nvSpPr>
        <p:spPr bwMode="auto">
          <a:xfrm>
            <a:off x="1046350" y="4352637"/>
            <a:ext cx="4770904" cy="347806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marL="76930" indent="-76930">
              <a:lnSpc>
                <a:spcPct val="93000"/>
              </a:lnSpc>
              <a:spcBef>
                <a:spcPct val="0"/>
              </a:spcBef>
              <a:buSzPct val="45000"/>
              <a:tabLst>
                <a:tab pos="649628" algn="l"/>
                <a:tab pos="1299256" algn="l"/>
                <a:tab pos="1948884" algn="l"/>
                <a:tab pos="2598511" algn="l"/>
                <a:tab pos="3248139" algn="l"/>
                <a:tab pos="3897767" algn="l"/>
                <a:tab pos="4547395" algn="l"/>
              </a:tabLst>
            </a:pPr>
            <a:r>
              <a:rPr lang="en-GB" altLang="ru-RU">
                <a:latin typeface="Arial" charset="0"/>
                <a:ea typeface="msgothic" charset="0"/>
                <a:cs typeface="msgothic" charset="0"/>
              </a:rPr>
              <a:t>PSMA equals enzyme glutamate carboxypeptidase II. Its proteolytic domain can be targeted with Glu-urea motif (green). Hydrophobic pocket accessory to proteolytic domain adversely interacts with highly polar chelates such as DOTA (red) but favors more lipophilic chelates (orange) such as CIM (MIP-1427) for labeling with </a:t>
            </a:r>
            <a:r>
              <a:rPr lang="en-GB" altLang="ru-RU" baseline="33000">
                <a:latin typeface="Arial" charset="0"/>
                <a:ea typeface="msgothic" charset="0"/>
                <a:cs typeface="msgothic" charset="0"/>
              </a:rPr>
              <a:t>99m</a:t>
            </a:r>
            <a:r>
              <a:rPr lang="en-GB" altLang="ru-RU">
                <a:latin typeface="Arial" charset="0"/>
                <a:ea typeface="msgothic" charset="0"/>
                <a:cs typeface="msgothic" charset="0"/>
              </a:rPr>
              <a:t>Tc or HBED-CC (PSMA-11) for labeling with </a:t>
            </a:r>
            <a:r>
              <a:rPr lang="en-GB" altLang="ru-RU" baseline="33000">
                <a:latin typeface="Arial" charset="0"/>
                <a:ea typeface="msgothic" charset="0"/>
                <a:cs typeface="msgothic" charset="0"/>
              </a:rPr>
              <a:t>68</a:t>
            </a:r>
            <a:r>
              <a:rPr lang="en-GB" altLang="ru-RU">
                <a:latin typeface="Arial" charset="0"/>
                <a:ea typeface="msgothic" charset="0"/>
                <a:cs typeface="msgothic" charset="0"/>
              </a:rPr>
              <a:t>Ga. In PSMA-617, aromatic linker (yellow) exploits lipophilic accessory pocket to keep more universal DOTA-chelate remote to Glu-urea binding site.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01B8ED0C-F6FA-4F0E-A462-CD1A947D7AEE}" type="slidenum">
              <a:rPr lang="ru-RU" smtClean="0"/>
              <a:t>32</a:t>
            </a:fld>
            <a:endParaRPr lang="ru-RU"/>
          </a:p>
        </p:txBody>
      </p:sp>
    </p:spTree>
    <p:extLst>
      <p:ext uri="{BB962C8B-B14F-4D97-AF65-F5344CB8AC3E}">
        <p14:creationId xmlns:p14="http://schemas.microsoft.com/office/powerpoint/2010/main" val="35539977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Estimated 8-year </a:t>
            </a:r>
            <a:r>
              <a:rPr lang="en-US" sz="1200" b="0" i="0" kern="1200" dirty="0">
                <a:solidFill>
                  <a:schemeClr val="tx1"/>
                </a:solidFill>
                <a:effectLst/>
                <a:latin typeface="+mn-lt"/>
                <a:ea typeface="+mn-ea"/>
                <a:cs typeface="+mn-cs"/>
              </a:rPr>
              <a:t>Progression-free survival </a:t>
            </a:r>
            <a:r>
              <a:rPr lang="en-US" dirty="0"/>
              <a:t>in </a:t>
            </a:r>
            <a:r>
              <a:rPr lang="en-US" dirty="0" err="1"/>
              <a:t>Ibritumomab</a:t>
            </a:r>
            <a:r>
              <a:rPr lang="en-US" dirty="0"/>
              <a:t> </a:t>
            </a:r>
            <a:r>
              <a:rPr lang="en-US" dirty="0" err="1"/>
              <a:t>Tiuxetan</a:t>
            </a:r>
            <a:r>
              <a:rPr lang="en-US" dirty="0"/>
              <a:t>-Treated and Control Groups</a:t>
            </a:r>
            <a:r>
              <a:rPr lang="ru-RU" dirty="0"/>
              <a:t>.</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For 409 patients available for analysis (90Y-ibritumomab, n  207; control, n  202), estimated</a:t>
            </a:r>
            <a:r>
              <a:rPr lang="ru-RU" dirty="0"/>
              <a:t> </a:t>
            </a:r>
            <a:r>
              <a:rPr lang="en-US" dirty="0"/>
              <a:t>8-year overall PFS was 41% with 90Y-ibritumomab versus 22% for control</a:t>
            </a:r>
            <a:endParaRPr lang="ru-RU" dirty="0"/>
          </a:p>
          <a:p>
            <a:endParaRPr lang="ru-RU" dirty="0"/>
          </a:p>
          <a:p>
            <a:r>
              <a:rPr lang="en-US" dirty="0"/>
              <a:t>NHL</a:t>
            </a:r>
            <a:r>
              <a:rPr lang="en-US" baseline="0" dirty="0"/>
              <a:t> r</a:t>
            </a:r>
            <a:r>
              <a:rPr lang="en-US" dirty="0"/>
              <a:t>epresents</a:t>
            </a:r>
            <a:r>
              <a:rPr lang="ru-RU" dirty="0"/>
              <a:t> </a:t>
            </a:r>
            <a:r>
              <a:rPr lang="en-US" dirty="0"/>
              <a:t>4.3% of all new cancer cases in the United States; in 2015, </a:t>
            </a:r>
            <a:r>
              <a:rPr lang="en-US" dirty="0" err="1"/>
              <a:t>itwas</a:t>
            </a:r>
            <a:r>
              <a:rPr lang="en-US" dirty="0"/>
              <a:t> estimated that there would be 71,850 new cases.</a:t>
            </a:r>
            <a:endParaRPr lang="ru-RU" dirty="0"/>
          </a:p>
          <a:p>
            <a:endParaRPr lang="ru-RU" dirty="0"/>
          </a:p>
          <a:p>
            <a:r>
              <a:rPr lang="en-US" dirty="0"/>
              <a:t>recommended dose is 0.3 </a:t>
            </a:r>
            <a:r>
              <a:rPr lang="en-US" dirty="0" err="1"/>
              <a:t>mCi</a:t>
            </a:r>
            <a:r>
              <a:rPr lang="en-US" dirty="0"/>
              <a:t>/kg (11.1 </a:t>
            </a:r>
            <a:r>
              <a:rPr lang="en-US" dirty="0" err="1"/>
              <a:t>MBq</a:t>
            </a:r>
            <a:r>
              <a:rPr lang="en-US" dirty="0"/>
              <a:t>/kg)</a:t>
            </a:r>
          </a:p>
          <a:p>
            <a:endParaRPr lang="ru-RU" dirty="0"/>
          </a:p>
          <a:p>
            <a:r>
              <a:rPr lang="en-US" dirty="0" err="1"/>
              <a:t>Radioimmunotherapy</a:t>
            </a:r>
            <a:r>
              <a:rPr lang="en-US" dirty="0"/>
              <a:t> with </a:t>
            </a:r>
            <a:r>
              <a:rPr lang="en-US" dirty="0" err="1"/>
              <a:t>ibritumomab</a:t>
            </a:r>
            <a:r>
              <a:rPr lang="en-US" dirty="0"/>
              <a:t> </a:t>
            </a:r>
            <a:r>
              <a:rPr lang="en-US" dirty="0" err="1"/>
              <a:t>tiuxetan</a:t>
            </a:r>
            <a:r>
              <a:rPr lang="en-US" dirty="0"/>
              <a:t>—as it</a:t>
            </a:r>
            <a:r>
              <a:rPr lang="ru-RU" dirty="0"/>
              <a:t> </a:t>
            </a:r>
            <a:r>
              <a:rPr lang="en-US" dirty="0"/>
              <a:t>begins its second decade of clinical availability in the United</a:t>
            </a:r>
            <a:r>
              <a:rPr lang="ru-RU" dirty="0"/>
              <a:t> </a:t>
            </a:r>
            <a:r>
              <a:rPr lang="en-US" dirty="0"/>
              <a:t>States—remains a treatment option that has failed to be </a:t>
            </a:r>
            <a:r>
              <a:rPr lang="en-US" dirty="0" err="1"/>
              <a:t>widelyadopted</a:t>
            </a:r>
            <a:r>
              <a:rPr lang="en-US" dirty="0"/>
              <a:t> by hematologists or oncologists treating NHL despite its</a:t>
            </a:r>
            <a:r>
              <a:rPr lang="ru-RU" dirty="0"/>
              <a:t> </a:t>
            </a:r>
            <a:r>
              <a:rPr lang="en-US" dirty="0"/>
              <a:t>several advantages.</a:t>
            </a:r>
            <a:endParaRPr lang="ru-RU" dirty="0"/>
          </a:p>
          <a:p>
            <a:endParaRPr lang="ru-RU" dirty="0"/>
          </a:p>
          <a:p>
            <a:r>
              <a:rPr lang="en-US" dirty="0"/>
              <a:t>The term non-Hodgkin lymphoma (NHL) is used to describe a heterogeneous group of malignant</a:t>
            </a:r>
            <a:r>
              <a:rPr lang="ru-RU" dirty="0"/>
              <a:t> </a:t>
            </a:r>
            <a:r>
              <a:rPr lang="en-US" dirty="0"/>
              <a:t>diseases with widely varying characteristics and clinical outcome. The annual incidence of new cases</a:t>
            </a:r>
            <a:r>
              <a:rPr lang="ru-RU" dirty="0"/>
              <a:t> </a:t>
            </a:r>
            <a:r>
              <a:rPr lang="en-US" dirty="0"/>
              <a:t>is 19.5 per 100,000 men and women, and this number has steadily risen over the past three decades</a:t>
            </a:r>
            <a:r>
              <a:rPr lang="ru-RU" dirty="0"/>
              <a:t>. </a:t>
            </a:r>
            <a:endParaRPr lang="en-US" dirty="0"/>
          </a:p>
        </p:txBody>
      </p:sp>
      <p:sp>
        <p:nvSpPr>
          <p:cNvPr id="4" name="Номер слайда 3"/>
          <p:cNvSpPr>
            <a:spLocks noGrp="1"/>
          </p:cNvSpPr>
          <p:nvPr>
            <p:ph type="sldNum" sz="quarter" idx="10"/>
          </p:nvPr>
        </p:nvSpPr>
        <p:spPr/>
        <p:txBody>
          <a:bodyPr/>
          <a:lstStyle/>
          <a:p>
            <a:fld id="{01B8ED0C-F6FA-4F0E-A462-CD1A947D7AEE}" type="slidenum">
              <a:rPr lang="ru-RU" smtClean="0"/>
              <a:t>33</a:t>
            </a:fld>
            <a:endParaRPr lang="ru-RU"/>
          </a:p>
        </p:txBody>
      </p:sp>
    </p:spTree>
    <p:extLst>
      <p:ext uri="{BB962C8B-B14F-4D97-AF65-F5344CB8AC3E}">
        <p14:creationId xmlns:p14="http://schemas.microsoft.com/office/powerpoint/2010/main" val="5385702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62647513-A1A6-43D3-BAC2-F4C0CE0DBCE7}" type="slidenum">
              <a:rPr lang="ru-RU" smtClean="0"/>
              <a:t>40</a:t>
            </a:fld>
            <a:endParaRPr lang="ru-RU"/>
          </a:p>
        </p:txBody>
      </p:sp>
    </p:spTree>
    <p:extLst>
      <p:ext uri="{BB962C8B-B14F-4D97-AF65-F5344CB8AC3E}">
        <p14:creationId xmlns:p14="http://schemas.microsoft.com/office/powerpoint/2010/main" val="13324161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400736" y="914977"/>
            <a:ext cx="4055129" cy="3134591"/>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058" tIns="41029" rIns="82058" bIns="41029" anchor="ctr"/>
          <a:lstStyle/>
          <a:p>
            <a:endParaRPr lang="ru-RU"/>
          </a:p>
        </p:txBody>
      </p:sp>
      <p:sp>
        <p:nvSpPr>
          <p:cNvPr id="4098" name="Text Box 2"/>
          <p:cNvSpPr txBox="1">
            <a:spLocks noGrp="1" noChangeArrowheads="1"/>
          </p:cNvSpPr>
          <p:nvPr>
            <p:ph type="body"/>
          </p:nvPr>
        </p:nvSpPr>
        <p:spPr bwMode="auto">
          <a:xfrm>
            <a:off x="1046350" y="4352637"/>
            <a:ext cx="4770904" cy="347806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marL="76930" indent="-76930">
              <a:lnSpc>
                <a:spcPct val="93000"/>
              </a:lnSpc>
              <a:spcBef>
                <a:spcPct val="0"/>
              </a:spcBef>
              <a:buSzPct val="45000"/>
              <a:tabLst>
                <a:tab pos="649628" algn="l"/>
                <a:tab pos="1299256" algn="l"/>
                <a:tab pos="1948884" algn="l"/>
                <a:tab pos="2598511" algn="l"/>
                <a:tab pos="3248139" algn="l"/>
                <a:tab pos="3897767" algn="l"/>
                <a:tab pos="4547395" algn="l"/>
              </a:tabLst>
            </a:pPr>
            <a:r>
              <a:rPr lang="en-GB" altLang="ru-RU" baseline="33000">
                <a:latin typeface="Arial" charset="0"/>
                <a:ea typeface="msgothic" charset="0"/>
                <a:cs typeface="msgothic" charset="0"/>
              </a:rPr>
              <a:t>68</a:t>
            </a:r>
            <a:r>
              <a:rPr lang="en-GB" altLang="ru-RU">
                <a:latin typeface="Arial" charset="0"/>
                <a:ea typeface="msgothic" charset="0"/>
                <a:cs typeface="msgothic" charset="0"/>
              </a:rPr>
              <a:t>Ga-PSMA-11 PET/CT scans of patient B. In comparison to initial tumor spread (A), restaging after 2 cycles of β-emitting </a:t>
            </a:r>
            <a:r>
              <a:rPr lang="en-GB" altLang="ru-RU" baseline="33000">
                <a:latin typeface="Arial" charset="0"/>
                <a:ea typeface="msgothic" charset="0"/>
                <a:cs typeface="msgothic" charset="0"/>
              </a:rPr>
              <a:t>177</a:t>
            </a:r>
            <a:r>
              <a:rPr lang="en-GB" altLang="ru-RU">
                <a:latin typeface="Arial" charset="0"/>
                <a:ea typeface="msgothic" charset="0"/>
                <a:cs typeface="msgothic" charset="0"/>
              </a:rPr>
              <a:t>Lu-PSMA-617 presented progression (B). In contrast, restaging after second (C) and third (D) cycles of α-emitting </a:t>
            </a:r>
            <a:r>
              <a:rPr lang="en-GB" altLang="ru-RU" baseline="33000">
                <a:latin typeface="Arial" charset="0"/>
                <a:ea typeface="msgothic" charset="0"/>
                <a:cs typeface="msgothic" charset="0"/>
              </a:rPr>
              <a:t>225</a:t>
            </a:r>
            <a:r>
              <a:rPr lang="en-GB" altLang="ru-RU">
                <a:latin typeface="Arial" charset="0"/>
                <a:ea typeface="msgothic" charset="0"/>
                <a:cs typeface="msgothic" charset="0"/>
              </a:rPr>
              <a:t>Ac-PSMA-617 presented impressive response.</a:t>
            </a:r>
          </a:p>
        </p:txBody>
      </p:sp>
    </p:spTree>
    <p:extLst>
      <p:ext uri="{BB962C8B-B14F-4D97-AF65-F5344CB8AC3E}">
        <p14:creationId xmlns:p14="http://schemas.microsoft.com/office/powerpoint/2010/main" val="4920435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53D5790E-829D-4376-B923-76669F416E8A}" type="datetimeFigureOut">
              <a:rPr lang="ru-RU" smtClean="0"/>
              <a:t>23.05.2019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D6E0BD5-0C15-41C8-A579-D891470D4CA4}" type="slidenum">
              <a:rPr lang="ru-RU" smtClean="0"/>
              <a:t>‹#›</a:t>
            </a:fld>
            <a:endParaRPr lang="ru-RU"/>
          </a:p>
        </p:txBody>
      </p:sp>
    </p:spTree>
    <p:extLst>
      <p:ext uri="{BB962C8B-B14F-4D97-AF65-F5344CB8AC3E}">
        <p14:creationId xmlns:p14="http://schemas.microsoft.com/office/powerpoint/2010/main" val="10658013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3D5790E-829D-4376-B923-76669F416E8A}" type="datetimeFigureOut">
              <a:rPr lang="ru-RU" smtClean="0"/>
              <a:t>23.05.2019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D6E0BD5-0C15-41C8-A579-D891470D4CA4}" type="slidenum">
              <a:rPr lang="ru-RU" smtClean="0"/>
              <a:t>‹#›</a:t>
            </a:fld>
            <a:endParaRPr lang="ru-RU"/>
          </a:p>
        </p:txBody>
      </p:sp>
    </p:spTree>
    <p:extLst>
      <p:ext uri="{BB962C8B-B14F-4D97-AF65-F5344CB8AC3E}">
        <p14:creationId xmlns:p14="http://schemas.microsoft.com/office/powerpoint/2010/main" val="22120611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3D5790E-829D-4376-B923-76669F416E8A}" type="datetimeFigureOut">
              <a:rPr lang="ru-RU" smtClean="0"/>
              <a:t>23.05.2019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D6E0BD5-0C15-41C8-A579-D891470D4CA4}" type="slidenum">
              <a:rPr lang="ru-RU" smtClean="0"/>
              <a:t>‹#›</a:t>
            </a:fld>
            <a:endParaRPr lang="ru-RU"/>
          </a:p>
        </p:txBody>
      </p:sp>
    </p:spTree>
    <p:extLst>
      <p:ext uri="{BB962C8B-B14F-4D97-AF65-F5344CB8AC3E}">
        <p14:creationId xmlns:p14="http://schemas.microsoft.com/office/powerpoint/2010/main" val="27675962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3D5790E-829D-4376-B923-76669F416E8A}" type="datetimeFigureOut">
              <a:rPr lang="ru-RU" smtClean="0"/>
              <a:t>23.05.2019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D6E0BD5-0C15-41C8-A579-D891470D4CA4}" type="slidenum">
              <a:rPr lang="ru-RU" smtClean="0"/>
              <a:t>‹#›</a:t>
            </a:fld>
            <a:endParaRPr lang="ru-RU"/>
          </a:p>
        </p:txBody>
      </p:sp>
    </p:spTree>
    <p:extLst>
      <p:ext uri="{BB962C8B-B14F-4D97-AF65-F5344CB8AC3E}">
        <p14:creationId xmlns:p14="http://schemas.microsoft.com/office/powerpoint/2010/main" val="41710018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53D5790E-829D-4376-B923-76669F416E8A}" type="datetimeFigureOut">
              <a:rPr lang="ru-RU" smtClean="0"/>
              <a:t>23.05.2019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D6E0BD5-0C15-41C8-A579-D891470D4CA4}" type="slidenum">
              <a:rPr lang="ru-RU" smtClean="0"/>
              <a:t>‹#›</a:t>
            </a:fld>
            <a:endParaRPr lang="ru-RU"/>
          </a:p>
        </p:txBody>
      </p:sp>
    </p:spTree>
    <p:extLst>
      <p:ext uri="{BB962C8B-B14F-4D97-AF65-F5344CB8AC3E}">
        <p14:creationId xmlns:p14="http://schemas.microsoft.com/office/powerpoint/2010/main" val="39826017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53D5790E-829D-4376-B923-76669F416E8A}" type="datetimeFigureOut">
              <a:rPr lang="ru-RU" smtClean="0"/>
              <a:t>23.05.2019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D6E0BD5-0C15-41C8-A579-D891470D4CA4}" type="slidenum">
              <a:rPr lang="ru-RU" smtClean="0"/>
              <a:t>‹#›</a:t>
            </a:fld>
            <a:endParaRPr lang="ru-RU"/>
          </a:p>
        </p:txBody>
      </p:sp>
    </p:spTree>
    <p:extLst>
      <p:ext uri="{BB962C8B-B14F-4D97-AF65-F5344CB8AC3E}">
        <p14:creationId xmlns:p14="http://schemas.microsoft.com/office/powerpoint/2010/main" val="31009749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53D5790E-829D-4376-B923-76669F416E8A}" type="datetimeFigureOut">
              <a:rPr lang="ru-RU" smtClean="0"/>
              <a:t>23.05.2019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D6E0BD5-0C15-41C8-A579-D891470D4CA4}" type="slidenum">
              <a:rPr lang="ru-RU" smtClean="0"/>
              <a:t>‹#›</a:t>
            </a:fld>
            <a:endParaRPr lang="ru-RU"/>
          </a:p>
        </p:txBody>
      </p:sp>
    </p:spTree>
    <p:extLst>
      <p:ext uri="{BB962C8B-B14F-4D97-AF65-F5344CB8AC3E}">
        <p14:creationId xmlns:p14="http://schemas.microsoft.com/office/powerpoint/2010/main" val="24926175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53D5790E-829D-4376-B923-76669F416E8A}" type="datetimeFigureOut">
              <a:rPr lang="ru-RU" smtClean="0"/>
              <a:t>23.05.2019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D6E0BD5-0C15-41C8-A579-D891470D4CA4}" type="slidenum">
              <a:rPr lang="ru-RU" smtClean="0"/>
              <a:t>‹#›</a:t>
            </a:fld>
            <a:endParaRPr lang="ru-RU"/>
          </a:p>
        </p:txBody>
      </p:sp>
    </p:spTree>
    <p:extLst>
      <p:ext uri="{BB962C8B-B14F-4D97-AF65-F5344CB8AC3E}">
        <p14:creationId xmlns:p14="http://schemas.microsoft.com/office/powerpoint/2010/main" val="22328817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3D5790E-829D-4376-B923-76669F416E8A}" type="datetimeFigureOut">
              <a:rPr lang="ru-RU" smtClean="0"/>
              <a:t>23.05.2019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D6E0BD5-0C15-41C8-A579-D891470D4CA4}" type="slidenum">
              <a:rPr lang="ru-RU" smtClean="0"/>
              <a:t>‹#›</a:t>
            </a:fld>
            <a:endParaRPr lang="ru-RU"/>
          </a:p>
        </p:txBody>
      </p:sp>
    </p:spTree>
    <p:extLst>
      <p:ext uri="{BB962C8B-B14F-4D97-AF65-F5344CB8AC3E}">
        <p14:creationId xmlns:p14="http://schemas.microsoft.com/office/powerpoint/2010/main" val="25322101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53D5790E-829D-4376-B923-76669F416E8A}" type="datetimeFigureOut">
              <a:rPr lang="ru-RU" smtClean="0"/>
              <a:t>23.05.2019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D6E0BD5-0C15-41C8-A579-D891470D4CA4}" type="slidenum">
              <a:rPr lang="ru-RU" smtClean="0"/>
              <a:t>‹#›</a:t>
            </a:fld>
            <a:endParaRPr lang="ru-RU"/>
          </a:p>
        </p:txBody>
      </p:sp>
    </p:spTree>
    <p:extLst>
      <p:ext uri="{BB962C8B-B14F-4D97-AF65-F5344CB8AC3E}">
        <p14:creationId xmlns:p14="http://schemas.microsoft.com/office/powerpoint/2010/main" val="30217683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53D5790E-829D-4376-B923-76669F416E8A}" type="datetimeFigureOut">
              <a:rPr lang="ru-RU" smtClean="0"/>
              <a:t>23.05.2019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D6E0BD5-0C15-41C8-A579-D891470D4CA4}" type="slidenum">
              <a:rPr lang="ru-RU" smtClean="0"/>
              <a:t>‹#›</a:t>
            </a:fld>
            <a:endParaRPr lang="ru-RU"/>
          </a:p>
        </p:txBody>
      </p:sp>
    </p:spTree>
    <p:extLst>
      <p:ext uri="{BB962C8B-B14F-4D97-AF65-F5344CB8AC3E}">
        <p14:creationId xmlns:p14="http://schemas.microsoft.com/office/powerpoint/2010/main" val="24469472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D5790E-829D-4376-B923-76669F416E8A}" type="datetimeFigureOut">
              <a:rPr lang="ru-RU" smtClean="0"/>
              <a:t>23.05.2019</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6E0BD5-0C15-41C8-A579-D891470D4CA4}" type="slidenum">
              <a:rPr lang="ru-RU" smtClean="0"/>
              <a:t>‹#›</a:t>
            </a:fld>
            <a:endParaRPr lang="ru-RU"/>
          </a:p>
        </p:txBody>
      </p:sp>
    </p:spTree>
    <p:extLst>
      <p:ext uri="{BB962C8B-B14F-4D97-AF65-F5344CB8AC3E}">
        <p14:creationId xmlns:p14="http://schemas.microsoft.com/office/powerpoint/2010/main" val="31630577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3.xml.rels><?xml version="1.0" encoding="UTF-8" standalone="yes"?>
<Relationships xmlns="http://schemas.openxmlformats.org/package/2006/relationships"><Relationship Id="rId2" Type="http://schemas.openxmlformats.org/officeDocument/2006/relationships/hyperlink" Target="http://www.snmmi.org/index.aspx"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hyperlink" Target="https://www.sciencedirect.com/science/article/pii/S0928125817303819" TargetMode="External"/><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30.jpeg"/></Relationships>
</file>

<file path=ppt/slides/_rels/slide4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33.jpeg"/></Relationships>
</file>

<file path=ppt/slides/_rels/slide4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45.xml.rels><?xml version="1.0" encoding="UTF-8" standalone="yes"?>
<Relationships xmlns="http://schemas.openxmlformats.org/package/2006/relationships"><Relationship Id="rId3" Type="http://schemas.openxmlformats.org/officeDocument/2006/relationships/hyperlink" Target="https://www.sciencedirect.com/science/article/pii/S0928125817303819" TargetMode="External"/><Relationship Id="rId2" Type="http://schemas.openxmlformats.org/officeDocument/2006/relationships/image" Target="../media/image35.jpe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36.jpeg"/></Relationships>
</file>

<file path=ppt/slides/_rels/slide4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37.jpe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6.xml"/><Relationship Id="rId4" Type="http://schemas.openxmlformats.org/officeDocument/2006/relationships/image" Target="../media/image4.jpeg"/></Relationships>
</file>

<file path=ppt/slides/_rels/slide50.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8.emf"/><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image" Target="../media/image44.gif"/><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46.jpeg"/></Relationships>
</file>

<file path=ppt/slides/_rels/slide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7.gif"/><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pn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52.jpeg"/></Relationships>
</file>

<file path=ppt/slides/_rels/slide64.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fontScale="90000"/>
          </a:bodyPr>
          <a:lstStyle/>
          <a:p>
            <a:r>
              <a:rPr lang="ru-RU" dirty="0"/>
              <a:t>Новые подходы к созданию радиофармпрепаратов направленного действия</a:t>
            </a:r>
          </a:p>
        </p:txBody>
      </p:sp>
      <p:sp>
        <p:nvSpPr>
          <p:cNvPr id="3" name="Подзаголовок 2"/>
          <p:cNvSpPr>
            <a:spLocks noGrp="1"/>
          </p:cNvSpPr>
          <p:nvPr>
            <p:ph type="subTitle" idx="1"/>
          </p:nvPr>
        </p:nvSpPr>
        <p:spPr/>
        <p:txBody>
          <a:bodyPr/>
          <a:lstStyle/>
          <a:p>
            <a:r>
              <a:rPr lang="ru-RU" dirty="0"/>
              <a:t>Рамиз Алиев</a:t>
            </a:r>
          </a:p>
          <a:p>
            <a:r>
              <a:rPr lang="en-US" dirty="0"/>
              <a:t>Ramiz.aliev@gmail.com</a:t>
            </a:r>
            <a:endParaRPr lang="ru-RU" dirty="0"/>
          </a:p>
        </p:txBody>
      </p:sp>
    </p:spTree>
    <p:extLst>
      <p:ext uri="{BB962C8B-B14F-4D97-AF65-F5344CB8AC3E}">
        <p14:creationId xmlns:p14="http://schemas.microsoft.com/office/powerpoint/2010/main" val="6639657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9915FC02-59BC-407B-A694-8EA95C24C7EE}"/>
              </a:ext>
            </a:extLst>
          </p:cNvPr>
          <p:cNvSpPr>
            <a:spLocks noGrp="1"/>
          </p:cNvSpPr>
          <p:nvPr>
            <p:ph type="title"/>
          </p:nvPr>
        </p:nvSpPr>
        <p:spPr/>
        <p:txBody>
          <a:bodyPr/>
          <a:lstStyle/>
          <a:p>
            <a:r>
              <a:rPr lang="ru-RU" dirty="0"/>
              <a:t>Позитронно-эмиссионная томография</a:t>
            </a:r>
          </a:p>
        </p:txBody>
      </p:sp>
      <p:sp>
        <p:nvSpPr>
          <p:cNvPr id="5" name="Текст 4">
            <a:extLst>
              <a:ext uri="{FF2B5EF4-FFF2-40B4-BE49-F238E27FC236}">
                <a16:creationId xmlns:a16="http://schemas.microsoft.com/office/drawing/2014/main" id="{DB3A6C50-004C-4AC1-A629-7AA646D4095D}"/>
              </a:ext>
            </a:extLst>
          </p:cNvPr>
          <p:cNvSpPr>
            <a:spLocks noGrp="1"/>
          </p:cNvSpPr>
          <p:nvPr>
            <p:ph type="body" idx="1"/>
          </p:nvPr>
        </p:nvSpPr>
        <p:spPr/>
        <p:txBody>
          <a:bodyPr/>
          <a:lstStyle/>
          <a:p>
            <a:endParaRPr lang="ru-RU"/>
          </a:p>
        </p:txBody>
      </p:sp>
    </p:spTree>
    <p:extLst>
      <p:ext uri="{BB962C8B-B14F-4D97-AF65-F5344CB8AC3E}">
        <p14:creationId xmlns:p14="http://schemas.microsoft.com/office/powerpoint/2010/main" val="13349744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Позитронно-эмиссионная томография</a:t>
            </a:r>
          </a:p>
        </p:txBody>
      </p:sp>
      <p:pic>
        <p:nvPicPr>
          <p:cNvPr id="1026" name="Picture 2" descr="http://www.frontiersin.org/files/Articles/57309/fonc-03-00208-HTML/image_m/fonc-03-00208-g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416" y="3830995"/>
            <a:ext cx="5044656" cy="2670345"/>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16024" y="6501342"/>
            <a:ext cx="4572000" cy="246221"/>
          </a:xfrm>
          <a:prstGeom prst="rect">
            <a:avLst/>
          </a:prstGeom>
        </p:spPr>
        <p:txBody>
          <a:bodyPr>
            <a:spAutoFit/>
          </a:bodyPr>
          <a:lstStyle/>
          <a:p>
            <a:r>
              <a:rPr lang="en-US" sz="1000" dirty="0"/>
              <a:t> van der Veldt AAM</a:t>
            </a:r>
            <a:r>
              <a:rPr lang="ru-RU" sz="1000" dirty="0"/>
              <a:t> </a:t>
            </a:r>
            <a:r>
              <a:rPr lang="en-US" sz="1000" dirty="0"/>
              <a:t>et al. Front. </a:t>
            </a:r>
            <a:r>
              <a:rPr lang="en-US" sz="1000" dirty="0" err="1"/>
              <a:t>Oncol</a:t>
            </a:r>
            <a:r>
              <a:rPr lang="en-US" sz="1000" dirty="0"/>
              <a:t>. 3:208</a:t>
            </a:r>
            <a:endParaRPr lang="ru-RU" sz="1000" dirty="0"/>
          </a:p>
        </p:txBody>
      </p:sp>
      <p:pic>
        <p:nvPicPr>
          <p:cNvPr id="1030" name="Picture 6" descr="state-of-the-art sc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8144" y="2262946"/>
            <a:ext cx="3168352" cy="23912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48946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Производство </a:t>
            </a:r>
            <a:r>
              <a:rPr lang="ru-RU" baseline="30000" dirty="0"/>
              <a:t>18</a:t>
            </a:r>
            <a:r>
              <a:rPr lang="en-US" dirty="0"/>
              <a:t>F</a:t>
            </a:r>
            <a:endParaRPr lang="ru-RU" dirty="0"/>
          </a:p>
        </p:txBody>
      </p:sp>
      <p:pic>
        <p:nvPicPr>
          <p:cNvPr id="3074" name="Picture 2" descr="http://w5.siemens.com/web/ua/ru/medecine/detection_diagnosis/molecular_imaging/cyclotron/PublishingImages/Eclipse_sm1509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2132856"/>
            <a:ext cx="5112568" cy="3787653"/>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7512" y="2132856"/>
            <a:ext cx="2452578" cy="17761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66904" y="4071189"/>
            <a:ext cx="2466514" cy="1849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343796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aseline="30000" dirty="0"/>
              <a:t>18</a:t>
            </a:r>
            <a:r>
              <a:rPr lang="en-US" dirty="0"/>
              <a:t>F - </a:t>
            </a:r>
            <a:r>
              <a:rPr lang="ru-RU" dirty="0" err="1"/>
              <a:t>фтордезоксиглюкоза</a:t>
            </a:r>
            <a:endParaRPr lang="ru-RU" dirty="0"/>
          </a:p>
        </p:txBody>
      </p:sp>
      <p:pic>
        <p:nvPicPr>
          <p:cNvPr id="2050" name="Picture 2" descr="https://upload.wikimedia.org/wikipedia/commons/thumb/4/4c/Fludeoxyglucose_18-F_skeletal.svg/2000px-Fludeoxyglucose_18-F_skeletal.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2780927"/>
            <a:ext cx="2898857" cy="191195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092925" y="4797152"/>
            <a:ext cx="1053494" cy="369332"/>
          </a:xfrm>
          <a:prstGeom prst="rect">
            <a:avLst/>
          </a:prstGeom>
          <a:noFill/>
        </p:spPr>
        <p:txBody>
          <a:bodyPr wrap="none" rtlCol="0">
            <a:spAutoFit/>
          </a:bodyPr>
          <a:lstStyle/>
          <a:p>
            <a:r>
              <a:rPr lang="en-US" dirty="0"/>
              <a:t>[</a:t>
            </a:r>
            <a:r>
              <a:rPr lang="en-US" baseline="30000" dirty="0"/>
              <a:t>18</a:t>
            </a:r>
            <a:r>
              <a:rPr lang="en-US" dirty="0"/>
              <a:t>F]-FDG</a:t>
            </a:r>
            <a:endParaRPr lang="ru-RU" dirty="0"/>
          </a:p>
        </p:txBody>
      </p:sp>
      <p:pic>
        <p:nvPicPr>
          <p:cNvPr id="2060" name="Picture 12" descr="Картинки по запросу automated synthesis module FastLab FD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5896" y="2564904"/>
            <a:ext cx="5372308" cy="39488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65809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Требования к радионуклиду для ПЭТ</a:t>
            </a:r>
          </a:p>
        </p:txBody>
      </p:sp>
      <p:sp>
        <p:nvSpPr>
          <p:cNvPr id="3" name="Объект 2"/>
          <p:cNvSpPr>
            <a:spLocks noGrp="1"/>
          </p:cNvSpPr>
          <p:nvPr>
            <p:ph idx="1"/>
          </p:nvPr>
        </p:nvSpPr>
        <p:spPr>
          <a:xfrm>
            <a:off x="652298" y="1741542"/>
            <a:ext cx="7886700" cy="4351338"/>
          </a:xfrm>
        </p:spPr>
        <p:txBody>
          <a:bodyPr>
            <a:normAutofit fontScale="85000" lnSpcReduction="20000"/>
          </a:bodyPr>
          <a:lstStyle/>
          <a:p>
            <a:pPr marL="0" indent="0">
              <a:buNone/>
            </a:pPr>
            <a:r>
              <a:rPr lang="ru-RU" dirty="0">
                <a:solidFill>
                  <a:srgbClr val="FF0000"/>
                </a:solidFill>
              </a:rPr>
              <a:t>Ядерно-физические</a:t>
            </a:r>
          </a:p>
          <a:p>
            <a:r>
              <a:rPr lang="ru-RU" dirty="0"/>
              <a:t>Оптимальный период полураспада</a:t>
            </a:r>
          </a:p>
          <a:p>
            <a:r>
              <a:rPr lang="ru-RU" dirty="0"/>
              <a:t>Низкая энергия и высокий выход позитронов</a:t>
            </a:r>
          </a:p>
          <a:p>
            <a:r>
              <a:rPr lang="ru-RU" dirty="0"/>
              <a:t>Минимум жестких гамма-линий</a:t>
            </a:r>
          </a:p>
          <a:p>
            <a:r>
              <a:rPr lang="ru-RU" dirty="0"/>
              <a:t>Минимум линий, затрудняющих детектирование</a:t>
            </a:r>
          </a:p>
          <a:p>
            <a:pPr marL="0" indent="0">
              <a:buNone/>
            </a:pPr>
            <a:r>
              <a:rPr lang="ru-RU" dirty="0">
                <a:solidFill>
                  <a:srgbClr val="FF0000"/>
                </a:solidFill>
              </a:rPr>
              <a:t>Химические:</a:t>
            </a:r>
          </a:p>
          <a:p>
            <a:r>
              <a:rPr lang="ru-RU" dirty="0"/>
              <a:t>Возможность синтеза устойчивых </a:t>
            </a:r>
            <a:r>
              <a:rPr lang="en-US" dirty="0"/>
              <a:t>in vivo </a:t>
            </a:r>
            <a:r>
              <a:rPr lang="ru-RU" dirty="0"/>
              <a:t>РФП</a:t>
            </a:r>
          </a:p>
          <a:p>
            <a:pPr marL="0" indent="0">
              <a:buNone/>
            </a:pPr>
            <a:r>
              <a:rPr lang="ru-RU" dirty="0">
                <a:solidFill>
                  <a:srgbClr val="FF0000"/>
                </a:solidFill>
              </a:rPr>
              <a:t>Экономические</a:t>
            </a:r>
          </a:p>
          <a:p>
            <a:r>
              <a:rPr lang="ru-RU" dirty="0"/>
              <a:t>Наличие производственных мощностей, логистика, …</a:t>
            </a:r>
          </a:p>
        </p:txBody>
      </p:sp>
    </p:spTree>
    <p:extLst>
      <p:ext uri="{BB962C8B-B14F-4D97-AF65-F5344CB8AC3E}">
        <p14:creationId xmlns:p14="http://schemas.microsoft.com/office/powerpoint/2010/main" val="4888212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Радионуклиды для ПЭТ</a:t>
            </a:r>
          </a:p>
        </p:txBody>
      </p:sp>
      <p:sp>
        <p:nvSpPr>
          <p:cNvPr id="4" name="Текст 3"/>
          <p:cNvSpPr>
            <a:spLocks noGrp="1"/>
          </p:cNvSpPr>
          <p:nvPr>
            <p:ph type="body" idx="1"/>
          </p:nvPr>
        </p:nvSpPr>
        <p:spPr>
          <a:xfrm>
            <a:off x="457200" y="1535113"/>
            <a:ext cx="2818656" cy="639762"/>
          </a:xfrm>
        </p:spPr>
        <p:txBody>
          <a:bodyPr/>
          <a:lstStyle/>
          <a:p>
            <a:r>
              <a:rPr lang="ru-RU" dirty="0"/>
              <a:t>Традиционные</a:t>
            </a:r>
          </a:p>
        </p:txBody>
      </p:sp>
      <p:sp>
        <p:nvSpPr>
          <p:cNvPr id="5" name="Объект 4"/>
          <p:cNvSpPr>
            <a:spLocks noGrp="1"/>
          </p:cNvSpPr>
          <p:nvPr>
            <p:ph sz="half" idx="2"/>
          </p:nvPr>
        </p:nvSpPr>
        <p:spPr>
          <a:xfrm>
            <a:off x="457200" y="2174875"/>
            <a:ext cx="2674640" cy="3951288"/>
          </a:xfrm>
        </p:spPr>
        <p:txBody>
          <a:bodyPr/>
          <a:lstStyle/>
          <a:p>
            <a:r>
              <a:rPr lang="ru-RU" baseline="30000" dirty="0"/>
              <a:t>18</a:t>
            </a:r>
            <a:r>
              <a:rPr lang="en-US" dirty="0"/>
              <a:t>F</a:t>
            </a:r>
          </a:p>
          <a:p>
            <a:r>
              <a:rPr lang="en-US" baseline="30000" dirty="0"/>
              <a:t>11</a:t>
            </a:r>
            <a:r>
              <a:rPr lang="en-US" dirty="0"/>
              <a:t>C</a:t>
            </a:r>
            <a:endParaRPr lang="ru-RU" dirty="0"/>
          </a:p>
          <a:p>
            <a:r>
              <a:rPr lang="ru-RU" baseline="30000" dirty="0"/>
              <a:t>13</a:t>
            </a:r>
            <a:r>
              <a:rPr lang="en-US" dirty="0"/>
              <a:t>N</a:t>
            </a:r>
          </a:p>
          <a:p>
            <a:r>
              <a:rPr lang="en-US" baseline="30000" dirty="0"/>
              <a:t>15</a:t>
            </a:r>
            <a:r>
              <a:rPr lang="en-US" dirty="0"/>
              <a:t>O</a:t>
            </a:r>
          </a:p>
          <a:p>
            <a:r>
              <a:rPr lang="en-US" baseline="30000" dirty="0"/>
              <a:t>68</a:t>
            </a:r>
            <a:r>
              <a:rPr lang="en-US" dirty="0"/>
              <a:t>Ga (</a:t>
            </a:r>
            <a:r>
              <a:rPr lang="ru-RU" dirty="0"/>
              <a:t>генератор</a:t>
            </a:r>
            <a:r>
              <a:rPr lang="en-US" dirty="0"/>
              <a:t>)</a:t>
            </a:r>
          </a:p>
          <a:p>
            <a:r>
              <a:rPr lang="en-US" baseline="30000" dirty="0"/>
              <a:t>82</a:t>
            </a:r>
            <a:r>
              <a:rPr lang="en-US" dirty="0"/>
              <a:t>Rb</a:t>
            </a:r>
            <a:r>
              <a:rPr lang="ru-RU" dirty="0"/>
              <a:t> (генератор)</a:t>
            </a:r>
          </a:p>
        </p:txBody>
      </p:sp>
      <p:sp>
        <p:nvSpPr>
          <p:cNvPr id="6" name="Текст 5"/>
          <p:cNvSpPr>
            <a:spLocks noGrp="1"/>
          </p:cNvSpPr>
          <p:nvPr>
            <p:ph type="body" sz="quarter" idx="3"/>
          </p:nvPr>
        </p:nvSpPr>
        <p:spPr>
          <a:xfrm>
            <a:off x="3649547" y="1535113"/>
            <a:ext cx="2938678" cy="639762"/>
          </a:xfrm>
        </p:spPr>
        <p:txBody>
          <a:bodyPr/>
          <a:lstStyle/>
          <a:p>
            <a:r>
              <a:rPr lang="ru-RU" dirty="0"/>
              <a:t>Нетрадиционные</a:t>
            </a:r>
          </a:p>
        </p:txBody>
      </p:sp>
      <p:sp>
        <p:nvSpPr>
          <p:cNvPr id="7" name="Объект 6"/>
          <p:cNvSpPr>
            <a:spLocks noGrp="1"/>
          </p:cNvSpPr>
          <p:nvPr>
            <p:ph sz="quarter" idx="4"/>
          </p:nvPr>
        </p:nvSpPr>
        <p:spPr>
          <a:xfrm>
            <a:off x="3649547" y="2166989"/>
            <a:ext cx="4041775" cy="3951288"/>
          </a:xfrm>
        </p:spPr>
        <p:txBody>
          <a:bodyPr/>
          <a:lstStyle/>
          <a:p>
            <a:r>
              <a:rPr lang="en-US" baseline="30000" dirty="0"/>
              <a:t>64</a:t>
            </a:r>
            <a:r>
              <a:rPr lang="en-US" dirty="0"/>
              <a:t>Cu</a:t>
            </a:r>
          </a:p>
          <a:p>
            <a:r>
              <a:rPr lang="en-US" baseline="30000" dirty="0"/>
              <a:t>89</a:t>
            </a:r>
            <a:r>
              <a:rPr lang="en-US" dirty="0"/>
              <a:t>Zr</a:t>
            </a:r>
          </a:p>
          <a:p>
            <a:r>
              <a:rPr lang="en-US" baseline="30000" dirty="0"/>
              <a:t>124</a:t>
            </a:r>
            <a:r>
              <a:rPr lang="en-US" dirty="0"/>
              <a:t>I</a:t>
            </a:r>
          </a:p>
          <a:p>
            <a:r>
              <a:rPr lang="en-US" baseline="30000" dirty="0"/>
              <a:t>44</a:t>
            </a:r>
            <a:r>
              <a:rPr lang="en-US" dirty="0"/>
              <a:t>Sc</a:t>
            </a:r>
          </a:p>
          <a:p>
            <a:r>
              <a:rPr lang="en-US" baseline="30000" dirty="0"/>
              <a:t>86</a:t>
            </a:r>
            <a:r>
              <a:rPr lang="en-US" dirty="0"/>
              <a:t>Y</a:t>
            </a:r>
          </a:p>
          <a:p>
            <a:r>
              <a:rPr lang="en-US" dirty="0"/>
              <a:t>…</a:t>
            </a:r>
            <a:endParaRPr lang="ru-RU" dirty="0"/>
          </a:p>
        </p:txBody>
      </p:sp>
      <p:pic>
        <p:nvPicPr>
          <p:cNvPr id="3" name="Рисунок 2">
            <a:extLst>
              <a:ext uri="{FF2B5EF4-FFF2-40B4-BE49-F238E27FC236}">
                <a16:creationId xmlns:a16="http://schemas.microsoft.com/office/drawing/2014/main" id="{919FF496-DD13-4DE3-ADC1-D3DE7A05C92E}"/>
              </a:ext>
            </a:extLst>
          </p:cNvPr>
          <p:cNvPicPr>
            <a:picLocks noChangeAspect="1"/>
          </p:cNvPicPr>
          <p:nvPr/>
        </p:nvPicPr>
        <p:blipFill>
          <a:blip r:embed="rId2"/>
          <a:stretch>
            <a:fillRect/>
          </a:stretch>
        </p:blipFill>
        <p:spPr>
          <a:xfrm>
            <a:off x="5220072" y="2166989"/>
            <a:ext cx="3329550" cy="4774000"/>
          </a:xfrm>
          <a:prstGeom prst="rect">
            <a:avLst/>
          </a:prstGeom>
        </p:spPr>
      </p:pic>
    </p:spTree>
    <p:extLst>
      <p:ext uri="{BB962C8B-B14F-4D97-AF65-F5344CB8AC3E}">
        <p14:creationId xmlns:p14="http://schemas.microsoft.com/office/powerpoint/2010/main" val="26064230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Зачем нужны «нетрадиционные» ПЭТ-нуклиды</a:t>
            </a:r>
          </a:p>
        </p:txBody>
      </p:sp>
      <p:sp>
        <p:nvSpPr>
          <p:cNvPr id="3" name="Объект 2"/>
          <p:cNvSpPr>
            <a:spLocks noGrp="1"/>
          </p:cNvSpPr>
          <p:nvPr>
            <p:ph idx="1"/>
          </p:nvPr>
        </p:nvSpPr>
        <p:spPr/>
        <p:txBody>
          <a:bodyPr/>
          <a:lstStyle/>
          <a:p>
            <a:r>
              <a:rPr lang="ru-RU" dirty="0"/>
              <a:t>Расширение круга потенциальных РФП</a:t>
            </a:r>
            <a:endParaRPr lang="en-US" dirty="0"/>
          </a:p>
          <a:p>
            <a:r>
              <a:rPr lang="ru-RU" dirty="0"/>
              <a:t>Внедрение новых диагностических препаратов с медленным накоплением в опухоли (</a:t>
            </a:r>
            <a:r>
              <a:rPr lang="ru-RU" dirty="0" err="1"/>
              <a:t>иммуно</a:t>
            </a:r>
            <a:r>
              <a:rPr lang="ru-RU" dirty="0"/>
              <a:t>-ПЭТ)</a:t>
            </a:r>
          </a:p>
          <a:p>
            <a:r>
              <a:rPr lang="ru-RU" dirty="0"/>
              <a:t>Расчет дозовой нагрузки для планирования терапии (изотопные пары </a:t>
            </a:r>
            <a:r>
              <a:rPr lang="ru-RU" baseline="30000" dirty="0"/>
              <a:t>44</a:t>
            </a:r>
            <a:r>
              <a:rPr lang="en-US" dirty="0" err="1"/>
              <a:t>Sc</a:t>
            </a:r>
            <a:r>
              <a:rPr lang="ru-RU" dirty="0"/>
              <a:t>/</a:t>
            </a:r>
            <a:r>
              <a:rPr lang="ru-RU" baseline="30000" dirty="0"/>
              <a:t>47</a:t>
            </a:r>
            <a:r>
              <a:rPr lang="en-US" dirty="0" err="1"/>
              <a:t>Sc</a:t>
            </a:r>
            <a:r>
              <a:rPr lang="ru-RU" dirty="0"/>
              <a:t>, </a:t>
            </a:r>
            <a:r>
              <a:rPr lang="ru-RU" baseline="30000" dirty="0"/>
              <a:t>64</a:t>
            </a:r>
            <a:r>
              <a:rPr lang="en-US" dirty="0"/>
              <a:t>Cu</a:t>
            </a:r>
            <a:r>
              <a:rPr lang="ru-RU" dirty="0"/>
              <a:t>/</a:t>
            </a:r>
            <a:r>
              <a:rPr lang="ru-RU" baseline="30000" dirty="0"/>
              <a:t>67</a:t>
            </a:r>
            <a:r>
              <a:rPr lang="en-US" dirty="0"/>
              <a:t>Cu</a:t>
            </a:r>
            <a:r>
              <a:rPr lang="ru-RU" dirty="0"/>
              <a:t>, </a:t>
            </a:r>
            <a:r>
              <a:rPr lang="ru-RU" baseline="30000" dirty="0"/>
              <a:t>124</a:t>
            </a:r>
            <a:r>
              <a:rPr lang="en-US" dirty="0"/>
              <a:t>I</a:t>
            </a:r>
            <a:r>
              <a:rPr lang="ru-RU" dirty="0"/>
              <a:t>/</a:t>
            </a:r>
            <a:r>
              <a:rPr lang="ru-RU" baseline="30000" dirty="0"/>
              <a:t>123</a:t>
            </a:r>
            <a:r>
              <a:rPr lang="en-US" dirty="0"/>
              <a:t>I</a:t>
            </a:r>
            <a:r>
              <a:rPr lang="ru-RU" dirty="0"/>
              <a:t>, </a:t>
            </a:r>
            <a:r>
              <a:rPr lang="ru-RU" baseline="30000" dirty="0"/>
              <a:t>86</a:t>
            </a:r>
            <a:r>
              <a:rPr lang="en-US" dirty="0"/>
              <a:t>Y</a:t>
            </a:r>
            <a:r>
              <a:rPr lang="ru-RU" dirty="0"/>
              <a:t>/</a:t>
            </a:r>
            <a:r>
              <a:rPr lang="ru-RU" baseline="30000" dirty="0"/>
              <a:t>90</a:t>
            </a:r>
            <a:r>
              <a:rPr lang="en-US" dirty="0"/>
              <a:t>Y</a:t>
            </a:r>
            <a:r>
              <a:rPr lang="ru-RU" dirty="0"/>
              <a:t>)</a:t>
            </a:r>
          </a:p>
          <a:p>
            <a:r>
              <a:rPr lang="ru-RU" dirty="0" err="1"/>
              <a:t>Тераностика</a:t>
            </a:r>
            <a:endParaRPr lang="ru-RU" dirty="0"/>
          </a:p>
        </p:txBody>
      </p:sp>
    </p:spTree>
    <p:extLst>
      <p:ext uri="{BB962C8B-B14F-4D97-AF65-F5344CB8AC3E}">
        <p14:creationId xmlns:p14="http://schemas.microsoft.com/office/powerpoint/2010/main" val="29394868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Ядерные свойства некоторых ПЭТ-нуклидов</a:t>
            </a:r>
          </a:p>
        </p:txBody>
      </p:sp>
      <p:graphicFrame>
        <p:nvGraphicFramePr>
          <p:cNvPr id="4" name="Объект 3"/>
          <p:cNvGraphicFramePr>
            <a:graphicFrameLocks noGrp="1"/>
          </p:cNvGraphicFramePr>
          <p:nvPr>
            <p:ph idx="1"/>
            <p:extLst>
              <p:ext uri="{D42A27DB-BD31-4B8C-83A1-F6EECF244321}">
                <p14:modId xmlns:p14="http://schemas.microsoft.com/office/powerpoint/2010/main" val="1293590643"/>
              </p:ext>
            </p:extLst>
          </p:nvPr>
        </p:nvGraphicFramePr>
        <p:xfrm>
          <a:off x="628650" y="1825625"/>
          <a:ext cx="7886700" cy="4226560"/>
        </p:xfrm>
        <a:graphic>
          <a:graphicData uri="http://schemas.openxmlformats.org/drawingml/2006/table">
            <a:tbl>
              <a:tblPr firstRow="1" bandRow="1">
                <a:tableStyleId>{5C22544A-7EE6-4342-B048-85BDC9FD1C3A}</a:tableStyleId>
              </a:tblPr>
              <a:tblGrid>
                <a:gridCol w="1577340">
                  <a:extLst>
                    <a:ext uri="{9D8B030D-6E8A-4147-A177-3AD203B41FA5}">
                      <a16:colId xmlns:a16="http://schemas.microsoft.com/office/drawing/2014/main" val="20000"/>
                    </a:ext>
                  </a:extLst>
                </a:gridCol>
                <a:gridCol w="1577340">
                  <a:extLst>
                    <a:ext uri="{9D8B030D-6E8A-4147-A177-3AD203B41FA5}">
                      <a16:colId xmlns:a16="http://schemas.microsoft.com/office/drawing/2014/main" val="20001"/>
                    </a:ext>
                  </a:extLst>
                </a:gridCol>
                <a:gridCol w="1577340">
                  <a:extLst>
                    <a:ext uri="{9D8B030D-6E8A-4147-A177-3AD203B41FA5}">
                      <a16:colId xmlns:a16="http://schemas.microsoft.com/office/drawing/2014/main" val="20002"/>
                    </a:ext>
                  </a:extLst>
                </a:gridCol>
                <a:gridCol w="1577340">
                  <a:extLst>
                    <a:ext uri="{9D8B030D-6E8A-4147-A177-3AD203B41FA5}">
                      <a16:colId xmlns:a16="http://schemas.microsoft.com/office/drawing/2014/main" val="20003"/>
                    </a:ext>
                  </a:extLst>
                </a:gridCol>
                <a:gridCol w="1577340">
                  <a:extLst>
                    <a:ext uri="{9D8B030D-6E8A-4147-A177-3AD203B41FA5}">
                      <a16:colId xmlns:a16="http://schemas.microsoft.com/office/drawing/2014/main" val="20004"/>
                    </a:ext>
                  </a:extLst>
                </a:gridCol>
              </a:tblGrid>
              <a:tr h="370840">
                <a:tc>
                  <a:txBody>
                    <a:bodyPr/>
                    <a:lstStyle/>
                    <a:p>
                      <a:r>
                        <a:rPr lang="ru-RU" dirty="0"/>
                        <a:t>Нуклид</a:t>
                      </a:r>
                    </a:p>
                  </a:txBody>
                  <a:tcPr marL="68580" marR="68580"/>
                </a:tc>
                <a:tc>
                  <a:txBody>
                    <a:bodyPr/>
                    <a:lstStyle/>
                    <a:p>
                      <a:r>
                        <a:rPr lang="en-US" dirty="0"/>
                        <a:t>T1/2, </a:t>
                      </a:r>
                      <a:r>
                        <a:rPr lang="ru-RU" dirty="0"/>
                        <a:t>ч</a:t>
                      </a:r>
                    </a:p>
                  </a:txBody>
                  <a:tcPr marL="68580" marR="68580"/>
                </a:tc>
                <a:tc>
                  <a:txBody>
                    <a:bodyPr/>
                    <a:lstStyle/>
                    <a:p>
                      <a:r>
                        <a:rPr lang="en-US" dirty="0"/>
                        <a:t>E</a:t>
                      </a:r>
                      <a:r>
                        <a:rPr lang="el-GR" dirty="0"/>
                        <a:t>β</a:t>
                      </a:r>
                      <a:r>
                        <a:rPr lang="en-US" dirty="0"/>
                        <a:t> max,</a:t>
                      </a:r>
                      <a:r>
                        <a:rPr lang="en-US" baseline="0" dirty="0"/>
                        <a:t> </a:t>
                      </a:r>
                      <a:r>
                        <a:rPr lang="ru-RU" baseline="0" dirty="0"/>
                        <a:t>кэВ </a:t>
                      </a:r>
                      <a:r>
                        <a:rPr lang="en-US" dirty="0"/>
                        <a:t>(</a:t>
                      </a:r>
                      <a:r>
                        <a:rPr lang="ru-RU" dirty="0"/>
                        <a:t>%)</a:t>
                      </a:r>
                    </a:p>
                  </a:txBody>
                  <a:tcPr marL="68580" marR="6858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E</a:t>
                      </a:r>
                      <a:r>
                        <a:rPr lang="el-GR" dirty="0"/>
                        <a:t>β</a:t>
                      </a:r>
                      <a:r>
                        <a:rPr lang="en-US" dirty="0"/>
                        <a:t> </a:t>
                      </a:r>
                      <a:r>
                        <a:rPr lang="en-US" dirty="0" err="1"/>
                        <a:t>av</a:t>
                      </a:r>
                      <a:r>
                        <a:rPr lang="en-US" dirty="0"/>
                        <a:t>,</a:t>
                      </a:r>
                      <a:r>
                        <a:rPr lang="en-US" baseline="0" dirty="0"/>
                        <a:t> </a:t>
                      </a:r>
                      <a:r>
                        <a:rPr lang="ru-RU" baseline="0" dirty="0"/>
                        <a:t>кэВ </a:t>
                      </a:r>
                      <a:endParaRPr lang="ru-RU" dirty="0"/>
                    </a:p>
                  </a:txBody>
                  <a:tcPr marL="68580" marR="6858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E</a:t>
                      </a:r>
                      <a:r>
                        <a:rPr lang="el-GR" dirty="0"/>
                        <a:t>γ</a:t>
                      </a:r>
                      <a:r>
                        <a:rPr lang="en-US" dirty="0"/>
                        <a:t>,</a:t>
                      </a:r>
                      <a:r>
                        <a:rPr lang="en-US" baseline="0" dirty="0"/>
                        <a:t> </a:t>
                      </a:r>
                      <a:r>
                        <a:rPr lang="ru-RU" baseline="0" dirty="0"/>
                        <a:t>кэВ </a:t>
                      </a:r>
                      <a:r>
                        <a:rPr lang="en-US" dirty="0"/>
                        <a:t>(</a:t>
                      </a:r>
                      <a:r>
                        <a:rPr lang="ru-RU" dirty="0"/>
                        <a:t>%)</a:t>
                      </a:r>
                    </a:p>
                  </a:txBody>
                  <a:tcPr marL="68580" marR="68580"/>
                </a:tc>
                <a:extLst>
                  <a:ext uri="{0D108BD9-81ED-4DB2-BD59-A6C34878D82A}">
                    <a16:rowId xmlns:a16="http://schemas.microsoft.com/office/drawing/2014/main" val="10000"/>
                  </a:ext>
                </a:extLst>
              </a:tr>
              <a:tr h="370840">
                <a:tc>
                  <a:txBody>
                    <a:bodyPr/>
                    <a:lstStyle/>
                    <a:p>
                      <a:r>
                        <a:rPr lang="en-US" baseline="30000" dirty="0"/>
                        <a:t>44</a:t>
                      </a:r>
                      <a:r>
                        <a:rPr lang="en-US" dirty="0"/>
                        <a:t>Sc</a:t>
                      </a:r>
                      <a:endParaRPr lang="ru-RU" dirty="0"/>
                    </a:p>
                  </a:txBody>
                  <a:tcPr marL="68580" marR="68580"/>
                </a:tc>
                <a:tc>
                  <a:txBody>
                    <a:bodyPr/>
                    <a:lstStyle/>
                    <a:p>
                      <a:r>
                        <a:rPr lang="en-US" dirty="0"/>
                        <a:t>3,93</a:t>
                      </a:r>
                      <a:endParaRPr lang="ru-RU" dirty="0"/>
                    </a:p>
                  </a:txBody>
                  <a:tcPr marL="68580" marR="68580"/>
                </a:tc>
                <a:tc>
                  <a:txBody>
                    <a:bodyPr/>
                    <a:lstStyle/>
                    <a:p>
                      <a:pPr algn="r"/>
                      <a:r>
                        <a:rPr lang="ru-RU" sz="1800" kern="1200" dirty="0">
                          <a:solidFill>
                            <a:schemeClr val="dk1"/>
                          </a:solidFill>
                          <a:effectLst/>
                          <a:latin typeface="+mn-lt"/>
                          <a:ea typeface="+mn-ea"/>
                          <a:cs typeface="+mn-cs"/>
                        </a:rPr>
                        <a:t>147</a:t>
                      </a:r>
                      <a:r>
                        <a:rPr lang="en-US" sz="1800" kern="1200" dirty="0">
                          <a:solidFill>
                            <a:schemeClr val="dk1"/>
                          </a:solidFill>
                          <a:effectLst/>
                          <a:latin typeface="+mn-lt"/>
                          <a:ea typeface="+mn-ea"/>
                          <a:cs typeface="+mn-cs"/>
                        </a:rPr>
                        <a:t>4  </a:t>
                      </a:r>
                      <a:r>
                        <a:rPr lang="ru-RU" sz="1800" kern="1200" dirty="0">
                          <a:solidFill>
                            <a:schemeClr val="dk1"/>
                          </a:solidFill>
                          <a:effectLst/>
                          <a:latin typeface="+mn-lt"/>
                          <a:ea typeface="+mn-ea"/>
                          <a:cs typeface="+mn-cs"/>
                        </a:rPr>
                        <a:t> (94</a:t>
                      </a:r>
                      <a:r>
                        <a:rPr lang="en-US" sz="1800" kern="1200" dirty="0">
                          <a:solidFill>
                            <a:schemeClr val="dk1"/>
                          </a:solidFill>
                          <a:effectLst/>
                          <a:latin typeface="+mn-lt"/>
                          <a:ea typeface="+mn-ea"/>
                          <a:cs typeface="+mn-cs"/>
                        </a:rPr>
                        <a:t>,</a:t>
                      </a:r>
                      <a:r>
                        <a:rPr lang="ru-RU" sz="1800" kern="1200" dirty="0">
                          <a:solidFill>
                            <a:schemeClr val="dk1"/>
                          </a:solidFill>
                          <a:effectLst/>
                          <a:latin typeface="+mn-lt"/>
                          <a:ea typeface="+mn-ea"/>
                          <a:cs typeface="+mn-cs"/>
                        </a:rPr>
                        <a:t>3)</a:t>
                      </a:r>
                      <a:endParaRPr lang="ru-RU" dirty="0"/>
                    </a:p>
                  </a:txBody>
                  <a:tcPr marL="68580" marR="68580"/>
                </a:tc>
                <a:tc>
                  <a:txBody>
                    <a:bodyPr/>
                    <a:lstStyle/>
                    <a:p>
                      <a:pPr algn="r"/>
                      <a:r>
                        <a:rPr lang="en-US" dirty="0"/>
                        <a:t>  632</a:t>
                      </a:r>
                      <a:endParaRPr lang="ru-RU" dirty="0"/>
                    </a:p>
                  </a:txBody>
                  <a:tcPr marL="68580" marR="68580"/>
                </a:tc>
                <a:tc>
                  <a:txBody>
                    <a:bodyPr/>
                    <a:lstStyle/>
                    <a:p>
                      <a:pPr algn="r"/>
                      <a:r>
                        <a:rPr lang="ru-RU" sz="1800" kern="1200" dirty="0">
                          <a:solidFill>
                            <a:schemeClr val="dk1"/>
                          </a:solidFill>
                          <a:effectLst/>
                          <a:latin typeface="+mn-lt"/>
                          <a:ea typeface="+mn-ea"/>
                          <a:cs typeface="+mn-cs"/>
                        </a:rPr>
                        <a:t>1157</a:t>
                      </a:r>
                      <a:r>
                        <a:rPr lang="en-US" sz="1800" kern="1200" dirty="0">
                          <a:solidFill>
                            <a:schemeClr val="dk1"/>
                          </a:solidFill>
                          <a:effectLst/>
                          <a:latin typeface="+mn-lt"/>
                          <a:ea typeface="+mn-ea"/>
                          <a:cs typeface="+mn-cs"/>
                        </a:rPr>
                        <a:t>,0</a:t>
                      </a:r>
                      <a:r>
                        <a:rPr lang="ru-RU" sz="1800" kern="1200" dirty="0">
                          <a:solidFill>
                            <a:schemeClr val="dk1"/>
                          </a:solidFill>
                          <a:effectLst/>
                          <a:latin typeface="+mn-lt"/>
                          <a:ea typeface="+mn-ea"/>
                          <a:cs typeface="+mn-cs"/>
                        </a:rPr>
                        <a:t> (99</a:t>
                      </a:r>
                      <a:r>
                        <a:rPr lang="en-US" sz="1800" kern="1200" dirty="0">
                          <a:solidFill>
                            <a:schemeClr val="dk1"/>
                          </a:solidFill>
                          <a:effectLst/>
                          <a:latin typeface="+mn-lt"/>
                          <a:ea typeface="+mn-ea"/>
                          <a:cs typeface="+mn-cs"/>
                        </a:rPr>
                        <a:t>,</a:t>
                      </a:r>
                      <a:r>
                        <a:rPr lang="ru-RU" sz="1800" kern="1200" dirty="0">
                          <a:solidFill>
                            <a:schemeClr val="dk1"/>
                          </a:solidFill>
                          <a:effectLst/>
                          <a:latin typeface="+mn-lt"/>
                          <a:ea typeface="+mn-ea"/>
                          <a:cs typeface="+mn-cs"/>
                        </a:rPr>
                        <a:t>9)</a:t>
                      </a:r>
                      <a:endParaRPr lang="ru-RU" dirty="0"/>
                    </a:p>
                  </a:txBody>
                  <a:tcPr marL="68580" marR="68580"/>
                </a:tc>
                <a:extLst>
                  <a:ext uri="{0D108BD9-81ED-4DB2-BD59-A6C34878D82A}">
                    <a16:rowId xmlns:a16="http://schemas.microsoft.com/office/drawing/2014/main" val="10001"/>
                  </a:ext>
                </a:extLst>
              </a:tr>
              <a:tr h="370840">
                <a:tc>
                  <a:txBody>
                    <a:bodyPr/>
                    <a:lstStyle/>
                    <a:p>
                      <a:r>
                        <a:rPr lang="en-US" baseline="30000" dirty="0">
                          <a:solidFill>
                            <a:srgbClr val="FF0000"/>
                          </a:solidFill>
                        </a:rPr>
                        <a:t>64</a:t>
                      </a:r>
                      <a:r>
                        <a:rPr lang="en-US" dirty="0">
                          <a:solidFill>
                            <a:srgbClr val="FF0000"/>
                          </a:solidFill>
                        </a:rPr>
                        <a:t>Cu</a:t>
                      </a:r>
                      <a:endParaRPr lang="ru-RU" dirty="0">
                        <a:solidFill>
                          <a:srgbClr val="FF0000"/>
                        </a:solidFill>
                      </a:endParaRPr>
                    </a:p>
                  </a:txBody>
                  <a:tcPr marL="68580" marR="68580"/>
                </a:tc>
                <a:tc>
                  <a:txBody>
                    <a:bodyPr/>
                    <a:lstStyle/>
                    <a:p>
                      <a:r>
                        <a:rPr lang="en-US" dirty="0">
                          <a:solidFill>
                            <a:srgbClr val="FF0000"/>
                          </a:solidFill>
                        </a:rPr>
                        <a:t>12,7</a:t>
                      </a:r>
                      <a:endParaRPr lang="ru-RU" dirty="0">
                        <a:solidFill>
                          <a:srgbClr val="FF0000"/>
                        </a:solidFill>
                      </a:endParaRPr>
                    </a:p>
                  </a:txBody>
                  <a:tcPr marL="68580" marR="68580"/>
                </a:tc>
                <a:tc>
                  <a:txBody>
                    <a:bodyPr/>
                    <a:lstStyle/>
                    <a:p>
                      <a:pPr algn="r"/>
                      <a:r>
                        <a:rPr lang="en-US" sz="1800" kern="1200" dirty="0">
                          <a:solidFill>
                            <a:srgbClr val="FF0000"/>
                          </a:solidFill>
                          <a:effectLst/>
                          <a:latin typeface="+mn-lt"/>
                          <a:ea typeface="+mn-ea"/>
                          <a:cs typeface="+mn-cs"/>
                        </a:rPr>
                        <a:t>  </a:t>
                      </a:r>
                      <a:r>
                        <a:rPr lang="ru-RU" sz="1800" kern="1200" dirty="0">
                          <a:solidFill>
                            <a:srgbClr val="FF0000"/>
                          </a:solidFill>
                          <a:effectLst/>
                          <a:latin typeface="+mn-lt"/>
                          <a:ea typeface="+mn-ea"/>
                          <a:cs typeface="+mn-cs"/>
                        </a:rPr>
                        <a:t>653</a:t>
                      </a:r>
                      <a:r>
                        <a:rPr lang="en-US" sz="1800" kern="1200" baseline="0" dirty="0">
                          <a:solidFill>
                            <a:srgbClr val="FF0000"/>
                          </a:solidFill>
                          <a:effectLst/>
                          <a:latin typeface="+mn-lt"/>
                          <a:ea typeface="+mn-ea"/>
                          <a:cs typeface="+mn-cs"/>
                        </a:rPr>
                        <a:t>  </a:t>
                      </a:r>
                      <a:r>
                        <a:rPr lang="ru-RU" sz="1800" kern="1200" dirty="0">
                          <a:solidFill>
                            <a:srgbClr val="FF0000"/>
                          </a:solidFill>
                          <a:effectLst/>
                          <a:latin typeface="+mn-lt"/>
                          <a:ea typeface="+mn-ea"/>
                          <a:cs typeface="+mn-cs"/>
                        </a:rPr>
                        <a:t> (17</a:t>
                      </a:r>
                      <a:r>
                        <a:rPr lang="en-US" sz="1800" kern="1200" dirty="0">
                          <a:solidFill>
                            <a:srgbClr val="FF0000"/>
                          </a:solidFill>
                          <a:effectLst/>
                          <a:latin typeface="+mn-lt"/>
                          <a:ea typeface="+mn-ea"/>
                          <a:cs typeface="+mn-cs"/>
                        </a:rPr>
                        <a:t>,</a:t>
                      </a:r>
                      <a:r>
                        <a:rPr lang="ru-RU" sz="1800" kern="1200" dirty="0">
                          <a:solidFill>
                            <a:srgbClr val="FF0000"/>
                          </a:solidFill>
                          <a:effectLst/>
                          <a:latin typeface="+mn-lt"/>
                          <a:ea typeface="+mn-ea"/>
                          <a:cs typeface="+mn-cs"/>
                        </a:rPr>
                        <a:t>6)</a:t>
                      </a:r>
                      <a:endParaRPr lang="ru-RU" dirty="0">
                        <a:solidFill>
                          <a:srgbClr val="FF0000"/>
                        </a:solidFill>
                      </a:endParaRPr>
                    </a:p>
                  </a:txBody>
                  <a:tcPr marL="68580" marR="68580"/>
                </a:tc>
                <a:tc>
                  <a:txBody>
                    <a:bodyPr/>
                    <a:lstStyle/>
                    <a:p>
                      <a:pPr algn="r"/>
                      <a:r>
                        <a:rPr lang="en-US" dirty="0">
                          <a:solidFill>
                            <a:srgbClr val="FF0000"/>
                          </a:solidFill>
                        </a:rPr>
                        <a:t>  278</a:t>
                      </a:r>
                      <a:endParaRPr lang="ru-RU" dirty="0">
                        <a:solidFill>
                          <a:srgbClr val="FF0000"/>
                        </a:solidFill>
                      </a:endParaRPr>
                    </a:p>
                  </a:txBody>
                  <a:tcPr marL="68580" marR="68580"/>
                </a:tc>
                <a:tc>
                  <a:txBody>
                    <a:bodyPr/>
                    <a:lstStyle/>
                    <a:p>
                      <a:pPr algn="r"/>
                      <a:r>
                        <a:rPr lang="en-US" sz="1800" kern="1200" dirty="0">
                          <a:solidFill>
                            <a:srgbClr val="FF0000"/>
                          </a:solidFill>
                          <a:effectLst/>
                          <a:latin typeface="+mn-lt"/>
                          <a:ea typeface="+mn-ea"/>
                          <a:cs typeface="+mn-cs"/>
                        </a:rPr>
                        <a:t>1345,8</a:t>
                      </a:r>
                      <a:r>
                        <a:rPr lang="ru-RU" sz="1800" kern="1200" dirty="0">
                          <a:solidFill>
                            <a:srgbClr val="FF0000"/>
                          </a:solidFill>
                          <a:effectLst/>
                          <a:latin typeface="+mn-lt"/>
                          <a:ea typeface="+mn-ea"/>
                          <a:cs typeface="+mn-cs"/>
                        </a:rPr>
                        <a:t> (</a:t>
                      </a:r>
                      <a:r>
                        <a:rPr lang="en-US" sz="1800" kern="1200" dirty="0">
                          <a:solidFill>
                            <a:srgbClr val="FF0000"/>
                          </a:solidFill>
                          <a:effectLst/>
                          <a:latin typeface="+mn-lt"/>
                          <a:ea typeface="+mn-ea"/>
                          <a:cs typeface="+mn-cs"/>
                        </a:rPr>
                        <a:t>0,47</a:t>
                      </a:r>
                      <a:r>
                        <a:rPr lang="ru-RU" sz="1800" kern="1200" dirty="0">
                          <a:solidFill>
                            <a:srgbClr val="FF0000"/>
                          </a:solidFill>
                          <a:effectLst/>
                          <a:latin typeface="+mn-lt"/>
                          <a:ea typeface="+mn-ea"/>
                          <a:cs typeface="+mn-cs"/>
                        </a:rPr>
                        <a:t>)</a:t>
                      </a:r>
                      <a:endParaRPr lang="ru-RU" dirty="0">
                        <a:solidFill>
                          <a:srgbClr val="FF0000"/>
                        </a:solidFill>
                      </a:endParaRPr>
                    </a:p>
                  </a:txBody>
                  <a:tcPr marL="68580" marR="68580"/>
                </a:tc>
                <a:extLst>
                  <a:ext uri="{0D108BD9-81ED-4DB2-BD59-A6C34878D82A}">
                    <a16:rowId xmlns:a16="http://schemas.microsoft.com/office/drawing/2014/main" val="10002"/>
                  </a:ext>
                </a:extLst>
              </a:tr>
              <a:tr h="370840">
                <a:tc>
                  <a:txBody>
                    <a:bodyPr/>
                    <a:lstStyle/>
                    <a:p>
                      <a:r>
                        <a:rPr lang="en-US" baseline="30000" dirty="0"/>
                        <a:t>86</a:t>
                      </a:r>
                      <a:r>
                        <a:rPr lang="en-US" dirty="0"/>
                        <a:t>Y</a:t>
                      </a:r>
                      <a:endParaRPr lang="ru-RU" dirty="0"/>
                    </a:p>
                  </a:txBody>
                  <a:tcPr marL="68580" marR="68580"/>
                </a:tc>
                <a:tc>
                  <a:txBody>
                    <a:bodyPr/>
                    <a:lstStyle/>
                    <a:p>
                      <a:r>
                        <a:rPr lang="en-US" dirty="0"/>
                        <a:t>14,74</a:t>
                      </a:r>
                      <a:endParaRPr lang="ru-RU" dirty="0"/>
                    </a:p>
                  </a:txBody>
                  <a:tcPr marL="68580" marR="68580"/>
                </a:tc>
                <a:tc>
                  <a:txBody>
                    <a:bodyPr/>
                    <a:lstStyle/>
                    <a:p>
                      <a:pPr algn="r"/>
                      <a:r>
                        <a:rPr lang="ru-RU" sz="1800" kern="1200" dirty="0">
                          <a:solidFill>
                            <a:schemeClr val="dk1"/>
                          </a:solidFill>
                          <a:effectLst/>
                          <a:latin typeface="+mn-lt"/>
                          <a:ea typeface="+mn-ea"/>
                          <a:cs typeface="+mn-cs"/>
                        </a:rPr>
                        <a:t>1221</a:t>
                      </a:r>
                      <a:r>
                        <a:rPr lang="en-US" sz="1800" kern="1200" dirty="0">
                          <a:solidFill>
                            <a:schemeClr val="dk1"/>
                          </a:solidFill>
                          <a:effectLst/>
                          <a:latin typeface="+mn-lt"/>
                          <a:ea typeface="+mn-ea"/>
                          <a:cs typeface="+mn-cs"/>
                        </a:rPr>
                        <a:t>   (</a:t>
                      </a:r>
                      <a:r>
                        <a:rPr lang="ru-RU" sz="1800" kern="1200" dirty="0">
                          <a:solidFill>
                            <a:schemeClr val="dk1"/>
                          </a:solidFill>
                          <a:effectLst/>
                          <a:latin typeface="+mn-lt"/>
                          <a:ea typeface="+mn-ea"/>
                          <a:cs typeface="+mn-cs"/>
                        </a:rPr>
                        <a:t>11</a:t>
                      </a:r>
                      <a:r>
                        <a:rPr lang="en-US" sz="1800" kern="1200" dirty="0">
                          <a:solidFill>
                            <a:schemeClr val="dk1"/>
                          </a:solidFill>
                          <a:effectLst/>
                          <a:latin typeface="+mn-lt"/>
                          <a:ea typeface="+mn-ea"/>
                          <a:cs typeface="+mn-cs"/>
                        </a:rPr>
                        <a:t>,</a:t>
                      </a:r>
                      <a:r>
                        <a:rPr lang="ru-RU" sz="1800" kern="1200" dirty="0">
                          <a:solidFill>
                            <a:schemeClr val="dk1"/>
                          </a:solidFill>
                          <a:effectLst/>
                          <a:latin typeface="+mn-lt"/>
                          <a:ea typeface="+mn-ea"/>
                          <a:cs typeface="+mn-cs"/>
                        </a:rPr>
                        <a:t>9</a:t>
                      </a:r>
                      <a:r>
                        <a:rPr lang="en-US" sz="1800" kern="1200" dirty="0">
                          <a:solidFill>
                            <a:schemeClr val="dk1"/>
                          </a:solidFill>
                          <a:effectLst/>
                          <a:latin typeface="+mn-lt"/>
                          <a:ea typeface="+mn-ea"/>
                          <a:cs typeface="+mn-cs"/>
                        </a:rPr>
                        <a:t>) </a:t>
                      </a:r>
                      <a:br>
                        <a:rPr lang="en-US" sz="1800" kern="1200" dirty="0">
                          <a:solidFill>
                            <a:schemeClr val="dk1"/>
                          </a:solidFill>
                          <a:effectLst/>
                          <a:latin typeface="+mn-lt"/>
                          <a:ea typeface="+mn-ea"/>
                          <a:cs typeface="+mn-cs"/>
                        </a:rPr>
                      </a:br>
                      <a:r>
                        <a:rPr lang="en-US" sz="1800" kern="1200" dirty="0">
                          <a:solidFill>
                            <a:schemeClr val="dk1"/>
                          </a:solidFill>
                          <a:effectLst/>
                          <a:latin typeface="+mn-lt"/>
                          <a:ea typeface="+mn-ea"/>
                          <a:cs typeface="+mn-cs"/>
                        </a:rPr>
                        <a:t>1545     (5,6)</a:t>
                      </a:r>
                      <a:endParaRPr lang="ru-RU" sz="1800" kern="1200" dirty="0">
                        <a:solidFill>
                          <a:schemeClr val="dk1"/>
                        </a:solidFill>
                        <a:effectLst/>
                        <a:latin typeface="+mn-lt"/>
                        <a:ea typeface="+mn-ea"/>
                        <a:cs typeface="+mn-cs"/>
                      </a:endParaRPr>
                    </a:p>
                    <a:p>
                      <a:pPr algn="r"/>
                      <a:r>
                        <a:rPr lang="en-US" sz="1800" kern="1200" dirty="0">
                          <a:solidFill>
                            <a:schemeClr val="dk1"/>
                          </a:solidFill>
                          <a:effectLst/>
                          <a:latin typeface="+mn-lt"/>
                          <a:ea typeface="+mn-ea"/>
                          <a:cs typeface="+mn-cs"/>
                        </a:rPr>
                        <a:t>1988     (3,6) </a:t>
                      </a:r>
                      <a:br>
                        <a:rPr lang="en-US" sz="1800" kern="1200" dirty="0">
                          <a:solidFill>
                            <a:schemeClr val="dk1"/>
                          </a:solidFill>
                          <a:effectLst/>
                          <a:latin typeface="+mn-lt"/>
                          <a:ea typeface="+mn-ea"/>
                          <a:cs typeface="+mn-cs"/>
                        </a:rPr>
                      </a:br>
                      <a:r>
                        <a:rPr lang="en-US" sz="1800" kern="1200" dirty="0">
                          <a:solidFill>
                            <a:schemeClr val="dk1"/>
                          </a:solidFill>
                          <a:effectLst/>
                          <a:latin typeface="+mn-lt"/>
                          <a:ea typeface="+mn-ea"/>
                          <a:cs typeface="+mn-cs"/>
                        </a:rPr>
                        <a:t>3141     (2,0)</a:t>
                      </a:r>
                      <a:endParaRPr lang="ru-RU" dirty="0"/>
                    </a:p>
                  </a:txBody>
                  <a:tcPr marL="68580" marR="68580"/>
                </a:tc>
                <a:tc>
                  <a:txBody>
                    <a:bodyPr/>
                    <a:lstStyle/>
                    <a:p>
                      <a:pPr algn="r"/>
                      <a:r>
                        <a:rPr lang="en-US" sz="1800" kern="1200" dirty="0">
                          <a:solidFill>
                            <a:schemeClr val="dk1"/>
                          </a:solidFill>
                          <a:effectLst/>
                          <a:latin typeface="+mn-lt"/>
                          <a:ea typeface="+mn-ea"/>
                          <a:cs typeface="+mn-cs"/>
                        </a:rPr>
                        <a:t>  </a:t>
                      </a:r>
                      <a:r>
                        <a:rPr lang="ru-RU" sz="1800" kern="1200" dirty="0">
                          <a:solidFill>
                            <a:schemeClr val="dk1"/>
                          </a:solidFill>
                          <a:effectLst/>
                          <a:latin typeface="+mn-lt"/>
                          <a:ea typeface="+mn-ea"/>
                          <a:cs typeface="+mn-cs"/>
                        </a:rPr>
                        <a:t>535 </a:t>
                      </a:r>
                      <a:br>
                        <a:rPr lang="en-US" sz="1800" kern="1200" dirty="0">
                          <a:solidFill>
                            <a:schemeClr val="dk1"/>
                          </a:solidFill>
                          <a:effectLst/>
                          <a:latin typeface="+mn-lt"/>
                          <a:ea typeface="+mn-ea"/>
                          <a:cs typeface="+mn-cs"/>
                        </a:rPr>
                      </a:br>
                      <a:r>
                        <a:rPr lang="en-US" sz="1800" kern="1200" dirty="0">
                          <a:solidFill>
                            <a:schemeClr val="dk1"/>
                          </a:solidFill>
                          <a:effectLst/>
                          <a:latin typeface="+mn-lt"/>
                          <a:ea typeface="+mn-ea"/>
                          <a:cs typeface="+mn-cs"/>
                        </a:rPr>
                        <a:t>  </a:t>
                      </a:r>
                      <a:r>
                        <a:rPr lang="ru-RU" sz="1800" kern="1200" dirty="0">
                          <a:solidFill>
                            <a:schemeClr val="dk1"/>
                          </a:solidFill>
                          <a:effectLst/>
                          <a:latin typeface="+mn-lt"/>
                          <a:ea typeface="+mn-ea"/>
                          <a:cs typeface="+mn-cs"/>
                        </a:rPr>
                        <a:t>681 </a:t>
                      </a:r>
                      <a:br>
                        <a:rPr lang="en-US" sz="1800" kern="1200" dirty="0">
                          <a:solidFill>
                            <a:schemeClr val="dk1"/>
                          </a:solidFill>
                          <a:effectLst/>
                          <a:latin typeface="+mn-lt"/>
                          <a:ea typeface="+mn-ea"/>
                          <a:cs typeface="+mn-cs"/>
                        </a:rPr>
                      </a:br>
                      <a:r>
                        <a:rPr lang="en-US" sz="1800" kern="1200" dirty="0">
                          <a:solidFill>
                            <a:schemeClr val="dk1"/>
                          </a:solidFill>
                          <a:effectLst/>
                          <a:latin typeface="+mn-lt"/>
                          <a:ea typeface="+mn-ea"/>
                          <a:cs typeface="+mn-cs"/>
                        </a:rPr>
                        <a:t>  </a:t>
                      </a:r>
                      <a:r>
                        <a:rPr lang="ru-RU" sz="1800" kern="1200" dirty="0">
                          <a:solidFill>
                            <a:schemeClr val="dk1"/>
                          </a:solidFill>
                          <a:effectLst/>
                          <a:latin typeface="+mn-lt"/>
                          <a:ea typeface="+mn-ea"/>
                          <a:cs typeface="+mn-cs"/>
                        </a:rPr>
                        <a:t>883 </a:t>
                      </a:r>
                      <a:br>
                        <a:rPr lang="en-US" sz="1800" kern="1200" dirty="0">
                          <a:solidFill>
                            <a:schemeClr val="dk1"/>
                          </a:solidFill>
                          <a:effectLst/>
                          <a:latin typeface="+mn-lt"/>
                          <a:ea typeface="+mn-ea"/>
                          <a:cs typeface="+mn-cs"/>
                        </a:rPr>
                      </a:br>
                      <a:r>
                        <a:rPr lang="ru-RU" sz="1800" kern="1200" dirty="0">
                          <a:solidFill>
                            <a:schemeClr val="dk1"/>
                          </a:solidFill>
                          <a:effectLst/>
                          <a:latin typeface="+mn-lt"/>
                          <a:ea typeface="+mn-ea"/>
                          <a:cs typeface="+mn-cs"/>
                        </a:rPr>
                        <a:t>1437</a:t>
                      </a:r>
                      <a:endParaRPr lang="ru-RU" dirty="0"/>
                    </a:p>
                  </a:txBody>
                  <a:tcPr marL="68580" marR="68580"/>
                </a:tc>
                <a:tc>
                  <a:txBody>
                    <a:bodyPr/>
                    <a:lstStyle/>
                    <a:p>
                      <a:pPr algn="r"/>
                      <a:r>
                        <a:rPr lang="ru-RU" sz="1800" kern="1200" dirty="0">
                          <a:solidFill>
                            <a:schemeClr val="dk1"/>
                          </a:solidFill>
                          <a:effectLst/>
                          <a:latin typeface="+mn-lt"/>
                          <a:ea typeface="+mn-ea"/>
                          <a:cs typeface="+mn-cs"/>
                        </a:rPr>
                        <a:t>443</a:t>
                      </a:r>
                      <a:r>
                        <a:rPr lang="en-US" sz="1800" kern="1200" dirty="0">
                          <a:solidFill>
                            <a:schemeClr val="dk1"/>
                          </a:solidFill>
                          <a:effectLst/>
                          <a:latin typeface="+mn-lt"/>
                          <a:ea typeface="+mn-ea"/>
                          <a:cs typeface="+mn-cs"/>
                        </a:rPr>
                        <a:t>,</a:t>
                      </a:r>
                      <a:r>
                        <a:rPr lang="ru-RU" sz="1800" kern="1200" dirty="0">
                          <a:solidFill>
                            <a:schemeClr val="dk1"/>
                          </a:solidFill>
                          <a:effectLst/>
                          <a:latin typeface="+mn-lt"/>
                          <a:ea typeface="+mn-ea"/>
                          <a:cs typeface="+mn-cs"/>
                        </a:rPr>
                        <a:t>1</a:t>
                      </a:r>
                      <a:r>
                        <a:rPr lang="en-US" sz="1800" kern="1200" dirty="0">
                          <a:solidFill>
                            <a:schemeClr val="dk1"/>
                          </a:solidFill>
                          <a:effectLst/>
                          <a:latin typeface="+mn-lt"/>
                          <a:ea typeface="+mn-ea"/>
                          <a:cs typeface="+mn-cs"/>
                        </a:rPr>
                        <a:t> (</a:t>
                      </a:r>
                      <a:r>
                        <a:rPr lang="ru-RU" sz="1800" kern="1200" dirty="0">
                          <a:solidFill>
                            <a:schemeClr val="dk1"/>
                          </a:solidFill>
                          <a:effectLst/>
                          <a:latin typeface="+mn-lt"/>
                          <a:ea typeface="+mn-ea"/>
                          <a:cs typeface="+mn-cs"/>
                        </a:rPr>
                        <a:t>16</a:t>
                      </a:r>
                      <a:r>
                        <a:rPr lang="en-US" sz="1800" kern="1200" dirty="0">
                          <a:solidFill>
                            <a:schemeClr val="dk1"/>
                          </a:solidFill>
                          <a:effectLst/>
                          <a:latin typeface="+mn-lt"/>
                          <a:ea typeface="+mn-ea"/>
                          <a:cs typeface="+mn-cs"/>
                        </a:rPr>
                        <a:t>,</a:t>
                      </a:r>
                      <a:r>
                        <a:rPr lang="ru-RU" sz="1800" kern="1200" dirty="0">
                          <a:solidFill>
                            <a:schemeClr val="dk1"/>
                          </a:solidFill>
                          <a:effectLst/>
                          <a:latin typeface="+mn-lt"/>
                          <a:ea typeface="+mn-ea"/>
                          <a:cs typeface="+mn-cs"/>
                        </a:rPr>
                        <a:t>9</a:t>
                      </a:r>
                      <a:r>
                        <a:rPr lang="en-US" sz="1800" kern="1200" dirty="0">
                          <a:solidFill>
                            <a:schemeClr val="dk1"/>
                          </a:solidFill>
                          <a:effectLst/>
                          <a:latin typeface="+mn-lt"/>
                          <a:ea typeface="+mn-ea"/>
                          <a:cs typeface="+mn-cs"/>
                        </a:rPr>
                        <a:t>) </a:t>
                      </a:r>
                      <a:br>
                        <a:rPr lang="en-US" sz="1800" kern="1200" dirty="0">
                          <a:solidFill>
                            <a:schemeClr val="dk1"/>
                          </a:solidFill>
                          <a:effectLst/>
                          <a:latin typeface="+mn-lt"/>
                          <a:ea typeface="+mn-ea"/>
                          <a:cs typeface="+mn-cs"/>
                        </a:rPr>
                      </a:br>
                      <a:r>
                        <a:rPr lang="en-US" sz="1800" kern="1200" dirty="0">
                          <a:solidFill>
                            <a:schemeClr val="dk1"/>
                          </a:solidFill>
                          <a:effectLst/>
                          <a:latin typeface="+mn-lt"/>
                          <a:ea typeface="+mn-ea"/>
                          <a:cs typeface="+mn-cs"/>
                        </a:rPr>
                        <a:t>627,7 (32,6)</a:t>
                      </a:r>
                      <a:endParaRPr lang="ru-RU" sz="1800" kern="1200" dirty="0">
                        <a:solidFill>
                          <a:schemeClr val="dk1"/>
                        </a:solidFill>
                        <a:effectLst/>
                        <a:latin typeface="+mn-lt"/>
                        <a:ea typeface="+mn-ea"/>
                        <a:cs typeface="+mn-cs"/>
                      </a:endParaRPr>
                    </a:p>
                    <a:p>
                      <a:pPr algn="r"/>
                      <a:r>
                        <a:rPr lang="en-US" sz="1800" kern="1200" dirty="0">
                          <a:solidFill>
                            <a:schemeClr val="dk1"/>
                          </a:solidFill>
                          <a:effectLst/>
                          <a:latin typeface="+mn-lt"/>
                          <a:ea typeface="+mn-ea"/>
                          <a:cs typeface="+mn-cs"/>
                        </a:rPr>
                        <a:t>645,9 (9,2) </a:t>
                      </a:r>
                      <a:br>
                        <a:rPr lang="en-US" sz="1800" kern="1200" dirty="0">
                          <a:solidFill>
                            <a:schemeClr val="dk1"/>
                          </a:solidFill>
                          <a:effectLst/>
                          <a:latin typeface="+mn-lt"/>
                          <a:ea typeface="+mn-ea"/>
                          <a:cs typeface="+mn-cs"/>
                        </a:rPr>
                      </a:br>
                      <a:r>
                        <a:rPr lang="en-US" sz="1800" kern="1200" dirty="0">
                          <a:solidFill>
                            <a:schemeClr val="dk1"/>
                          </a:solidFill>
                          <a:effectLst/>
                          <a:latin typeface="+mn-lt"/>
                          <a:ea typeface="+mn-ea"/>
                          <a:cs typeface="+mn-cs"/>
                        </a:rPr>
                        <a:t>703,3 (15,4)</a:t>
                      </a:r>
                      <a:endParaRPr lang="ru-RU" dirty="0"/>
                    </a:p>
                  </a:txBody>
                  <a:tcPr marL="68580" marR="68580"/>
                </a:tc>
                <a:extLst>
                  <a:ext uri="{0D108BD9-81ED-4DB2-BD59-A6C34878D82A}">
                    <a16:rowId xmlns:a16="http://schemas.microsoft.com/office/drawing/2014/main" val="10003"/>
                  </a:ext>
                </a:extLst>
              </a:tr>
              <a:tr h="370840">
                <a:tc>
                  <a:txBody>
                    <a:bodyPr/>
                    <a:lstStyle/>
                    <a:p>
                      <a:r>
                        <a:rPr lang="en-US" baseline="30000" dirty="0">
                          <a:solidFill>
                            <a:srgbClr val="FF0000"/>
                          </a:solidFill>
                        </a:rPr>
                        <a:t>89</a:t>
                      </a:r>
                      <a:r>
                        <a:rPr lang="en-US" dirty="0">
                          <a:solidFill>
                            <a:srgbClr val="FF0000"/>
                          </a:solidFill>
                        </a:rPr>
                        <a:t>Zr</a:t>
                      </a:r>
                      <a:endParaRPr lang="ru-RU" dirty="0">
                        <a:solidFill>
                          <a:srgbClr val="FF0000"/>
                        </a:solidFill>
                      </a:endParaRPr>
                    </a:p>
                  </a:txBody>
                  <a:tcPr marL="68580" marR="68580"/>
                </a:tc>
                <a:tc>
                  <a:txBody>
                    <a:bodyPr/>
                    <a:lstStyle/>
                    <a:p>
                      <a:r>
                        <a:rPr lang="en-US" dirty="0">
                          <a:solidFill>
                            <a:srgbClr val="FF0000"/>
                          </a:solidFill>
                        </a:rPr>
                        <a:t>78,4</a:t>
                      </a:r>
                      <a:endParaRPr lang="ru-RU" dirty="0">
                        <a:solidFill>
                          <a:srgbClr val="FF0000"/>
                        </a:solidFill>
                      </a:endParaRPr>
                    </a:p>
                  </a:txBody>
                  <a:tcPr marL="68580" marR="68580"/>
                </a:tc>
                <a:tc>
                  <a:txBody>
                    <a:bodyPr/>
                    <a:lstStyle/>
                    <a:p>
                      <a:pPr algn="r"/>
                      <a:r>
                        <a:rPr lang="en-US" dirty="0">
                          <a:solidFill>
                            <a:srgbClr val="FF0000"/>
                          </a:solidFill>
                        </a:rPr>
                        <a:t>   902   (22,7)</a:t>
                      </a:r>
                      <a:endParaRPr lang="ru-RU" dirty="0">
                        <a:solidFill>
                          <a:srgbClr val="FF0000"/>
                        </a:solidFill>
                      </a:endParaRPr>
                    </a:p>
                  </a:txBody>
                  <a:tcPr marL="68580" marR="68580"/>
                </a:tc>
                <a:tc>
                  <a:txBody>
                    <a:bodyPr/>
                    <a:lstStyle/>
                    <a:p>
                      <a:pPr algn="r"/>
                      <a:r>
                        <a:rPr lang="en-US" dirty="0">
                          <a:solidFill>
                            <a:srgbClr val="FF0000"/>
                          </a:solidFill>
                        </a:rPr>
                        <a:t>  396</a:t>
                      </a:r>
                      <a:endParaRPr lang="ru-RU" dirty="0">
                        <a:solidFill>
                          <a:srgbClr val="FF0000"/>
                        </a:solidFill>
                      </a:endParaRPr>
                    </a:p>
                  </a:txBody>
                  <a:tcPr marL="68580" marR="68580"/>
                </a:tc>
                <a:tc>
                  <a:txBody>
                    <a:bodyPr/>
                    <a:lstStyle/>
                    <a:p>
                      <a:pPr algn="r"/>
                      <a:r>
                        <a:rPr lang="ru-RU" sz="1800" kern="1200" dirty="0">
                          <a:solidFill>
                            <a:srgbClr val="FF0000"/>
                          </a:solidFill>
                          <a:effectLst/>
                          <a:latin typeface="+mn-lt"/>
                          <a:ea typeface="+mn-ea"/>
                          <a:cs typeface="+mn-cs"/>
                        </a:rPr>
                        <a:t>908</a:t>
                      </a:r>
                      <a:r>
                        <a:rPr lang="en-US" sz="1800" kern="1200" dirty="0">
                          <a:solidFill>
                            <a:srgbClr val="FF0000"/>
                          </a:solidFill>
                          <a:effectLst/>
                          <a:latin typeface="+mn-lt"/>
                          <a:ea typeface="+mn-ea"/>
                          <a:cs typeface="+mn-cs"/>
                        </a:rPr>
                        <a:t>,</a:t>
                      </a:r>
                      <a:r>
                        <a:rPr lang="ru-RU" sz="1800" kern="1200" dirty="0">
                          <a:solidFill>
                            <a:srgbClr val="FF0000"/>
                          </a:solidFill>
                          <a:effectLst/>
                          <a:latin typeface="+mn-lt"/>
                          <a:ea typeface="+mn-ea"/>
                          <a:cs typeface="+mn-cs"/>
                        </a:rPr>
                        <a:t>9 (100)</a:t>
                      </a:r>
                      <a:endParaRPr lang="ru-RU" dirty="0">
                        <a:solidFill>
                          <a:srgbClr val="FF0000"/>
                        </a:solidFill>
                      </a:endParaRPr>
                    </a:p>
                  </a:txBody>
                  <a:tcPr marL="68580" marR="68580"/>
                </a:tc>
                <a:extLst>
                  <a:ext uri="{0D108BD9-81ED-4DB2-BD59-A6C34878D82A}">
                    <a16:rowId xmlns:a16="http://schemas.microsoft.com/office/drawing/2014/main" val="10004"/>
                  </a:ext>
                </a:extLst>
              </a:tr>
              <a:tr h="370840">
                <a:tc>
                  <a:txBody>
                    <a:bodyPr/>
                    <a:lstStyle/>
                    <a:p>
                      <a:r>
                        <a:rPr lang="en-US" baseline="30000" dirty="0"/>
                        <a:t>124</a:t>
                      </a:r>
                      <a:r>
                        <a:rPr lang="en-US" dirty="0"/>
                        <a:t>I</a:t>
                      </a:r>
                      <a:endParaRPr lang="ru-RU" dirty="0"/>
                    </a:p>
                  </a:txBody>
                  <a:tcPr marL="68580" marR="68580"/>
                </a:tc>
                <a:tc>
                  <a:txBody>
                    <a:bodyPr/>
                    <a:lstStyle/>
                    <a:p>
                      <a:r>
                        <a:rPr lang="en-US" dirty="0"/>
                        <a:t>4,18 </a:t>
                      </a:r>
                      <a:r>
                        <a:rPr lang="ru-RU" dirty="0" err="1"/>
                        <a:t>сут</a:t>
                      </a:r>
                      <a:r>
                        <a:rPr lang="ru-RU" dirty="0"/>
                        <a:t>.</a:t>
                      </a:r>
                    </a:p>
                  </a:txBody>
                  <a:tcPr marL="68580" marR="68580"/>
                </a:tc>
                <a:tc>
                  <a:txBody>
                    <a:bodyPr/>
                    <a:lstStyle/>
                    <a:p>
                      <a:pPr algn="r"/>
                      <a:r>
                        <a:rPr lang="en-US" dirty="0"/>
                        <a:t>1535   (11,7)</a:t>
                      </a:r>
                    </a:p>
                    <a:p>
                      <a:pPr algn="r"/>
                      <a:r>
                        <a:rPr lang="en-US" dirty="0"/>
                        <a:t>2138   (10,8)</a:t>
                      </a:r>
                      <a:endParaRPr lang="ru-RU" dirty="0"/>
                    </a:p>
                  </a:txBody>
                  <a:tcPr marL="68580" marR="68580"/>
                </a:tc>
                <a:tc>
                  <a:txBody>
                    <a:bodyPr/>
                    <a:lstStyle/>
                    <a:p>
                      <a:pPr algn="r"/>
                      <a:endParaRPr lang="ru-RU" dirty="0"/>
                    </a:p>
                  </a:txBody>
                  <a:tcPr marL="68580" marR="68580"/>
                </a:tc>
                <a:tc>
                  <a:txBody>
                    <a:bodyPr/>
                    <a:lstStyle/>
                    <a:p>
                      <a:pPr algn="r"/>
                      <a:r>
                        <a:rPr lang="en-US" dirty="0"/>
                        <a:t>602,7 (63)</a:t>
                      </a:r>
                    </a:p>
                    <a:p>
                      <a:pPr algn="r"/>
                      <a:r>
                        <a:rPr lang="en-US" dirty="0"/>
                        <a:t>1691,0 (10,9)</a:t>
                      </a:r>
                    </a:p>
                    <a:p>
                      <a:pPr algn="r"/>
                      <a:r>
                        <a:rPr lang="en-US" dirty="0"/>
                        <a:t>722,8 (10,4)</a:t>
                      </a:r>
                      <a:endParaRPr lang="ru-RU" dirty="0"/>
                    </a:p>
                  </a:txBody>
                  <a:tcPr marL="68580" marR="68580"/>
                </a:tc>
                <a:extLst>
                  <a:ext uri="{0D108BD9-81ED-4DB2-BD59-A6C34878D82A}">
                    <a16:rowId xmlns:a16="http://schemas.microsoft.com/office/drawing/2014/main" val="10005"/>
                  </a:ext>
                </a:extLst>
              </a:tr>
              <a:tr h="370840">
                <a:tc>
                  <a:txBody>
                    <a:bodyPr/>
                    <a:lstStyle/>
                    <a:p>
                      <a:endParaRPr lang="ru-RU"/>
                    </a:p>
                  </a:txBody>
                  <a:tcPr marL="68580" marR="68580"/>
                </a:tc>
                <a:tc>
                  <a:txBody>
                    <a:bodyPr/>
                    <a:lstStyle/>
                    <a:p>
                      <a:endParaRPr lang="ru-RU"/>
                    </a:p>
                  </a:txBody>
                  <a:tcPr marL="68580" marR="68580"/>
                </a:tc>
                <a:tc>
                  <a:txBody>
                    <a:bodyPr/>
                    <a:lstStyle/>
                    <a:p>
                      <a:endParaRPr lang="ru-RU"/>
                    </a:p>
                  </a:txBody>
                  <a:tcPr marL="68580" marR="68580"/>
                </a:tc>
                <a:tc>
                  <a:txBody>
                    <a:bodyPr/>
                    <a:lstStyle/>
                    <a:p>
                      <a:endParaRPr lang="ru-RU"/>
                    </a:p>
                  </a:txBody>
                  <a:tcPr marL="68580" marR="68580"/>
                </a:tc>
                <a:tc>
                  <a:txBody>
                    <a:bodyPr/>
                    <a:lstStyle/>
                    <a:p>
                      <a:endParaRPr lang="ru-RU"/>
                    </a:p>
                  </a:txBody>
                  <a:tcPr marL="68580" marR="68580"/>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890875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Периоды полураспада</a:t>
            </a:r>
          </a:p>
        </p:txBody>
      </p:sp>
      <p:graphicFrame>
        <p:nvGraphicFramePr>
          <p:cNvPr id="4" name="Диаграмма 3"/>
          <p:cNvGraphicFramePr>
            <a:graphicFrameLocks/>
          </p:cNvGraphicFramePr>
          <p:nvPr>
            <p:extLst>
              <p:ext uri="{D42A27DB-BD31-4B8C-83A1-F6EECF244321}">
                <p14:modId xmlns:p14="http://schemas.microsoft.com/office/powerpoint/2010/main" val="4061555794"/>
              </p:ext>
            </p:extLst>
          </p:nvPr>
        </p:nvGraphicFramePr>
        <p:xfrm>
          <a:off x="1403648" y="2049517"/>
          <a:ext cx="6479111" cy="4193628"/>
        </p:xfrm>
        <a:graphic>
          <a:graphicData uri="http://schemas.openxmlformats.org/drawingml/2006/chart">
            <c:chart xmlns:c="http://schemas.openxmlformats.org/drawingml/2006/chart" xmlns:r="http://schemas.openxmlformats.org/officeDocument/2006/relationships" r:id="rId2"/>
          </a:graphicData>
        </a:graphic>
      </p:graphicFrame>
      <p:sp>
        <p:nvSpPr>
          <p:cNvPr id="7" name="Стрелка вправо 6"/>
          <p:cNvSpPr/>
          <p:nvPr/>
        </p:nvSpPr>
        <p:spPr>
          <a:xfrm>
            <a:off x="2349062" y="4950355"/>
            <a:ext cx="1797269" cy="462455"/>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TextBox 7"/>
          <p:cNvSpPr txBox="1"/>
          <p:nvPr/>
        </p:nvSpPr>
        <p:spPr>
          <a:xfrm flipH="1">
            <a:off x="2949531" y="4581022"/>
            <a:ext cx="596331" cy="276999"/>
          </a:xfrm>
          <a:prstGeom prst="rect">
            <a:avLst/>
          </a:prstGeom>
          <a:noFill/>
        </p:spPr>
        <p:txBody>
          <a:bodyPr wrap="square" rtlCol="0">
            <a:spAutoFit/>
          </a:bodyPr>
          <a:lstStyle/>
          <a:p>
            <a:r>
              <a:rPr lang="en-US" sz="1200" dirty="0"/>
              <a:t>&lt; 6 </a:t>
            </a:r>
            <a:r>
              <a:rPr lang="ru-RU" sz="1200" dirty="0"/>
              <a:t>ч</a:t>
            </a:r>
          </a:p>
        </p:txBody>
      </p:sp>
      <p:sp>
        <p:nvSpPr>
          <p:cNvPr id="9" name="Стрелка вправо 8"/>
          <p:cNvSpPr/>
          <p:nvPr/>
        </p:nvSpPr>
        <p:spPr>
          <a:xfrm>
            <a:off x="4146331" y="4487900"/>
            <a:ext cx="733097" cy="462455"/>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трелка вправо 9"/>
          <p:cNvSpPr/>
          <p:nvPr/>
        </p:nvSpPr>
        <p:spPr>
          <a:xfrm>
            <a:off x="4879427" y="4025445"/>
            <a:ext cx="1324304" cy="462455"/>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Стрелка вправо 10"/>
          <p:cNvSpPr/>
          <p:nvPr/>
        </p:nvSpPr>
        <p:spPr>
          <a:xfrm>
            <a:off x="6203730" y="2217681"/>
            <a:ext cx="1005052" cy="462455"/>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TextBox 7"/>
          <p:cNvSpPr txBox="1"/>
          <p:nvPr/>
        </p:nvSpPr>
        <p:spPr>
          <a:xfrm flipH="1">
            <a:off x="6408090" y="1848348"/>
            <a:ext cx="596331"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dirty="0"/>
              <a:t>&gt; </a:t>
            </a:r>
            <a:r>
              <a:rPr lang="ru-RU" sz="1200" dirty="0"/>
              <a:t>24</a:t>
            </a:r>
            <a:r>
              <a:rPr lang="en-US" sz="1200" dirty="0"/>
              <a:t> </a:t>
            </a:r>
            <a:r>
              <a:rPr lang="ru-RU" sz="1200" dirty="0"/>
              <a:t>ч</a:t>
            </a:r>
          </a:p>
        </p:txBody>
      </p:sp>
    </p:spTree>
    <p:extLst>
      <p:ext uri="{BB962C8B-B14F-4D97-AF65-F5344CB8AC3E}">
        <p14:creationId xmlns:p14="http://schemas.microsoft.com/office/powerpoint/2010/main" val="35856995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ars.els-cdn.com/content/image/1-s2.0-S0969804316300069-gr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60648"/>
            <a:ext cx="4536504" cy="6310961"/>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5206310" y="260648"/>
            <a:ext cx="3528392" cy="954107"/>
          </a:xfrm>
          <a:prstGeom prst="rect">
            <a:avLst/>
          </a:prstGeom>
        </p:spPr>
        <p:txBody>
          <a:bodyPr wrap="square">
            <a:spAutoFit/>
          </a:bodyPr>
          <a:lstStyle/>
          <a:p>
            <a:r>
              <a:rPr lang="en-US" sz="1400" dirty="0"/>
              <a:t>Transversal sections of PET scans of </a:t>
            </a:r>
            <a:r>
              <a:rPr lang="en-US" sz="1400" dirty="0" err="1"/>
              <a:t>Derenzo</a:t>
            </a:r>
            <a:r>
              <a:rPr lang="en-US" sz="1400" dirty="0"/>
              <a:t> phantoms filled with 18F, 64Cu, 11C, 89Zr, 44Sc and 68Ga. The PET scans were acquired with an energy window of 250–700 </a:t>
            </a:r>
            <a:r>
              <a:rPr lang="en-US" sz="1400" dirty="0" err="1"/>
              <a:t>keV</a:t>
            </a:r>
            <a:r>
              <a:rPr lang="en-US" sz="1400" dirty="0"/>
              <a:t>. </a:t>
            </a:r>
            <a:endParaRPr lang="ru-RU" sz="1400" dirty="0"/>
          </a:p>
        </p:txBody>
      </p:sp>
      <p:sp>
        <p:nvSpPr>
          <p:cNvPr id="5" name="Прямоугольник 4"/>
          <p:cNvSpPr/>
          <p:nvPr/>
        </p:nvSpPr>
        <p:spPr>
          <a:xfrm>
            <a:off x="2987824" y="6550223"/>
            <a:ext cx="6084168" cy="307777"/>
          </a:xfrm>
          <a:prstGeom prst="rect">
            <a:avLst/>
          </a:prstGeom>
        </p:spPr>
        <p:txBody>
          <a:bodyPr wrap="square">
            <a:spAutoFit/>
          </a:bodyPr>
          <a:lstStyle/>
          <a:p>
            <a:r>
              <a:rPr lang="en-US" sz="1400" dirty="0"/>
              <a:t>https://www.sciencedirect.com/science/article/pii/S0969804316300069</a:t>
            </a:r>
            <a:endParaRPr lang="ru-RU" sz="1400" dirty="0"/>
          </a:p>
        </p:txBody>
      </p:sp>
    </p:spTree>
    <p:extLst>
      <p:ext uri="{BB962C8B-B14F-4D97-AF65-F5344CB8AC3E}">
        <p14:creationId xmlns:p14="http://schemas.microsoft.com/office/powerpoint/2010/main" val="36907431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9915FC02-59BC-407B-A694-8EA95C24C7EE}"/>
              </a:ext>
            </a:extLst>
          </p:cNvPr>
          <p:cNvSpPr>
            <a:spLocks noGrp="1"/>
          </p:cNvSpPr>
          <p:nvPr>
            <p:ph type="title"/>
          </p:nvPr>
        </p:nvSpPr>
        <p:spPr/>
        <p:txBody>
          <a:bodyPr/>
          <a:lstStyle/>
          <a:p>
            <a:r>
              <a:rPr lang="ru-RU" dirty="0"/>
              <a:t>Что такое ядерная медицина</a:t>
            </a:r>
          </a:p>
        </p:txBody>
      </p:sp>
      <p:sp>
        <p:nvSpPr>
          <p:cNvPr id="5" name="Текст 4">
            <a:extLst>
              <a:ext uri="{FF2B5EF4-FFF2-40B4-BE49-F238E27FC236}">
                <a16:creationId xmlns:a16="http://schemas.microsoft.com/office/drawing/2014/main" id="{DB3A6C50-004C-4AC1-A629-7AA646D4095D}"/>
              </a:ext>
            </a:extLst>
          </p:cNvPr>
          <p:cNvSpPr>
            <a:spLocks noGrp="1"/>
          </p:cNvSpPr>
          <p:nvPr>
            <p:ph type="body" idx="1"/>
          </p:nvPr>
        </p:nvSpPr>
        <p:spPr/>
        <p:txBody>
          <a:bodyPr/>
          <a:lstStyle/>
          <a:p>
            <a:endParaRPr lang="ru-RU"/>
          </a:p>
        </p:txBody>
      </p:sp>
    </p:spTree>
    <p:extLst>
      <p:ext uri="{BB962C8B-B14F-4D97-AF65-F5344CB8AC3E}">
        <p14:creationId xmlns:p14="http://schemas.microsoft.com/office/powerpoint/2010/main" val="22671273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ru-RU" dirty="0"/>
              <a:t>Гамма-излучение ПЭТ-нуклидов</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9610" y="2061183"/>
            <a:ext cx="4766355" cy="42998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5504565" y="2540762"/>
            <a:ext cx="2806262" cy="4247317"/>
          </a:xfrm>
          <a:prstGeom prst="rect">
            <a:avLst/>
          </a:prstGeom>
          <a:noFill/>
        </p:spPr>
        <p:txBody>
          <a:bodyPr wrap="square" rtlCol="0">
            <a:spAutoFit/>
          </a:bodyPr>
          <a:lstStyle/>
          <a:p>
            <a:r>
              <a:rPr lang="ru-RU" dirty="0"/>
              <a:t>В скобках – то, что попадает в интервал 350-700 кэВ</a:t>
            </a:r>
          </a:p>
          <a:p>
            <a:r>
              <a:rPr lang="en-US" dirty="0"/>
              <a:t>Haddad, F., Ferrer, L., </a:t>
            </a:r>
            <a:r>
              <a:rPr lang="en-US" dirty="0" err="1"/>
              <a:t>Guertin</a:t>
            </a:r>
            <a:r>
              <a:rPr lang="en-US" dirty="0"/>
              <a:t>, A., </a:t>
            </a:r>
            <a:r>
              <a:rPr lang="en-US" dirty="0" err="1"/>
              <a:t>Carlier</a:t>
            </a:r>
            <a:r>
              <a:rPr lang="en-US" dirty="0"/>
              <a:t>, T., Michel, N., Barbet, J., &amp; </a:t>
            </a:r>
            <a:r>
              <a:rPr lang="en-US" dirty="0" err="1"/>
              <a:t>Chatal</a:t>
            </a:r>
            <a:r>
              <a:rPr lang="en-US" dirty="0"/>
              <a:t>, J. F. (2008). ARRONAX, a high-energy and high-intensity cyclotron for nuclear medicine. European Journal of Nuclear Medicine and Molecular Imaging, 35(7), 1377–1387.</a:t>
            </a:r>
            <a:endParaRPr lang="ru-RU" dirty="0"/>
          </a:p>
          <a:p>
            <a:endParaRPr lang="ru-RU" dirty="0"/>
          </a:p>
        </p:txBody>
      </p:sp>
    </p:spTree>
    <p:extLst>
      <p:ext uri="{BB962C8B-B14F-4D97-AF65-F5344CB8AC3E}">
        <p14:creationId xmlns:p14="http://schemas.microsoft.com/office/powerpoint/2010/main" val="39822456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ru-RU" dirty="0"/>
              <a:t>Радиационная безопасность</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4079" y="1927006"/>
            <a:ext cx="6715125" cy="4286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346841" y="6213257"/>
            <a:ext cx="8329615" cy="461665"/>
          </a:xfrm>
          <a:prstGeom prst="rect">
            <a:avLst/>
          </a:prstGeom>
          <a:noFill/>
        </p:spPr>
        <p:txBody>
          <a:bodyPr wrap="square" rtlCol="0">
            <a:spAutoFit/>
          </a:bodyPr>
          <a:lstStyle/>
          <a:p>
            <a:r>
              <a:rPr lang="ru-RU" sz="1200" dirty="0"/>
              <a:t>Доза, получаемая оператором на расстоянии 1 м. Источник: </a:t>
            </a:r>
            <a:r>
              <a:rPr lang="en-US" sz="1200" dirty="0"/>
              <a:t>Radioisotopes - Applications in Bio-Medical Science</a:t>
            </a:r>
          </a:p>
          <a:p>
            <a:r>
              <a:rPr lang="en-US" sz="1200" dirty="0"/>
              <a:t>Edited by Prof. </a:t>
            </a:r>
            <a:r>
              <a:rPr lang="en-US" sz="1200" dirty="0" err="1"/>
              <a:t>Nirmal</a:t>
            </a:r>
            <a:r>
              <a:rPr lang="en-US" sz="1200" dirty="0"/>
              <a:t> Singh</a:t>
            </a:r>
            <a:r>
              <a:rPr lang="ru-RU" sz="1200" dirty="0"/>
              <a:t> </a:t>
            </a:r>
          </a:p>
        </p:txBody>
      </p:sp>
      <p:sp>
        <p:nvSpPr>
          <p:cNvPr id="6" name="Овал 5"/>
          <p:cNvSpPr/>
          <p:nvPr/>
        </p:nvSpPr>
        <p:spPr>
          <a:xfrm>
            <a:off x="7472608" y="4708635"/>
            <a:ext cx="314818" cy="1040525"/>
          </a:xfrm>
          <a:prstGeom prst="ellipse">
            <a:avLst/>
          </a:prstGeom>
          <a:solidFill>
            <a:schemeClr val="accent1">
              <a:alpha val="4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3164449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DFF68C2-07D4-4965-87DD-A08C3E9E484D}"/>
              </a:ext>
            </a:extLst>
          </p:cNvPr>
          <p:cNvSpPr>
            <a:spLocks noGrp="1"/>
          </p:cNvSpPr>
          <p:nvPr>
            <p:ph type="title"/>
          </p:nvPr>
        </p:nvSpPr>
        <p:spPr/>
        <p:txBody>
          <a:bodyPr>
            <a:normAutofit fontScale="90000"/>
          </a:bodyPr>
          <a:lstStyle/>
          <a:p>
            <a:r>
              <a:rPr lang="ru-RU" dirty="0"/>
              <a:t>Современные радиофармпрепараты для </a:t>
            </a:r>
            <a:r>
              <a:rPr lang="ru-RU" dirty="0" err="1"/>
              <a:t>эндорадиотерапии</a:t>
            </a:r>
            <a:endParaRPr lang="ru-RU" dirty="0"/>
          </a:p>
        </p:txBody>
      </p:sp>
      <p:sp>
        <p:nvSpPr>
          <p:cNvPr id="3" name="Текст 2">
            <a:extLst>
              <a:ext uri="{FF2B5EF4-FFF2-40B4-BE49-F238E27FC236}">
                <a16:creationId xmlns:a16="http://schemas.microsoft.com/office/drawing/2014/main" id="{D2E19325-E903-4E52-B7A7-9DC9241DD685}"/>
              </a:ext>
            </a:extLst>
          </p:cNvPr>
          <p:cNvSpPr>
            <a:spLocks noGrp="1"/>
          </p:cNvSpPr>
          <p:nvPr>
            <p:ph type="body" idx="1"/>
          </p:nvPr>
        </p:nvSpPr>
        <p:spPr/>
        <p:txBody>
          <a:bodyPr/>
          <a:lstStyle/>
          <a:p>
            <a:endParaRPr lang="ru-RU"/>
          </a:p>
        </p:txBody>
      </p:sp>
    </p:spTree>
    <p:extLst>
      <p:ext uri="{BB962C8B-B14F-4D97-AF65-F5344CB8AC3E}">
        <p14:creationId xmlns:p14="http://schemas.microsoft.com/office/powerpoint/2010/main" val="2346920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274638"/>
            <a:ext cx="8568952" cy="1143000"/>
          </a:xfrm>
        </p:spPr>
        <p:txBody>
          <a:bodyPr>
            <a:normAutofit fontScale="90000"/>
          </a:bodyPr>
          <a:lstStyle/>
          <a:p>
            <a:r>
              <a:rPr lang="ru-RU" sz="3600" dirty="0"/>
              <a:t>Требования к нуклидам для </a:t>
            </a:r>
            <a:r>
              <a:rPr lang="ru-RU" sz="3600" dirty="0" err="1"/>
              <a:t>эндорадиотерапии</a:t>
            </a:r>
            <a:r>
              <a:rPr lang="ru-RU" sz="3600" dirty="0"/>
              <a:t> </a:t>
            </a:r>
          </a:p>
        </p:txBody>
      </p:sp>
      <p:sp>
        <p:nvSpPr>
          <p:cNvPr id="4" name="Объект 3"/>
          <p:cNvSpPr>
            <a:spLocks noGrp="1"/>
          </p:cNvSpPr>
          <p:nvPr>
            <p:ph sz="half" idx="2"/>
          </p:nvPr>
        </p:nvSpPr>
        <p:spPr>
          <a:xfrm>
            <a:off x="755576" y="1772816"/>
            <a:ext cx="7931224" cy="4525963"/>
          </a:xfrm>
        </p:spPr>
        <p:txBody>
          <a:bodyPr/>
          <a:lstStyle/>
          <a:p>
            <a:r>
              <a:rPr lang="ru-RU" sz="2400" dirty="0"/>
              <a:t>Период полураспада – от 1 ч до ~10 </a:t>
            </a:r>
            <a:r>
              <a:rPr lang="ru-RU" sz="2400" dirty="0" err="1"/>
              <a:t>сут</a:t>
            </a:r>
            <a:endParaRPr lang="ru-RU" sz="2400" dirty="0"/>
          </a:p>
          <a:p>
            <a:r>
              <a:rPr lang="ru-RU" sz="2400" dirty="0"/>
              <a:t>Корпускулярное излучение: </a:t>
            </a:r>
            <a:r>
              <a:rPr lang="el-GR" sz="2400" dirty="0"/>
              <a:t>β</a:t>
            </a:r>
            <a:r>
              <a:rPr lang="ru-RU" sz="2400" dirty="0"/>
              <a:t>-частицы, конверсионные электроны, </a:t>
            </a:r>
            <a:r>
              <a:rPr lang="ru-RU" sz="2400" dirty="0" err="1"/>
              <a:t>Оже</a:t>
            </a:r>
            <a:r>
              <a:rPr lang="ru-RU" sz="2400" dirty="0"/>
              <a:t>-электроны, </a:t>
            </a:r>
            <a:r>
              <a:rPr lang="el-GR" sz="2400" dirty="0"/>
              <a:t>α</a:t>
            </a:r>
            <a:r>
              <a:rPr lang="ru-RU" sz="2400" dirty="0"/>
              <a:t>-частиц</a:t>
            </a:r>
          </a:p>
          <a:p>
            <a:r>
              <a:rPr lang="ru-RU" sz="2400" dirty="0"/>
              <a:t>Соответствие пробега частиц размеру мишени</a:t>
            </a:r>
          </a:p>
          <a:p>
            <a:r>
              <a:rPr lang="ru-RU" sz="2400" dirty="0"/>
              <a:t>Сопутствующее </a:t>
            </a:r>
            <a:r>
              <a:rPr lang="el-GR" sz="2400" dirty="0"/>
              <a:t>γ</a:t>
            </a:r>
            <a:r>
              <a:rPr lang="ru-RU" sz="2400" dirty="0"/>
              <a:t>-изучение (</a:t>
            </a:r>
            <a:r>
              <a:rPr lang="en-US" sz="2400" dirty="0"/>
              <a:t>E ~ 100-300 </a:t>
            </a:r>
            <a:r>
              <a:rPr lang="ru-RU" sz="2400" dirty="0"/>
              <a:t>кэВ) для визуализации</a:t>
            </a:r>
          </a:p>
          <a:p>
            <a:r>
              <a:rPr lang="ru-RU" sz="2400" dirty="0"/>
              <a:t>Подходящие химические свойства для получения устойчивых </a:t>
            </a:r>
            <a:r>
              <a:rPr lang="en-US" sz="2400" dirty="0"/>
              <a:t>in vivo </a:t>
            </a:r>
            <a:r>
              <a:rPr lang="ru-RU" sz="2400" dirty="0"/>
              <a:t>молекул РФП</a:t>
            </a:r>
          </a:p>
          <a:p>
            <a:endParaRPr lang="ru-RU" sz="2400" dirty="0"/>
          </a:p>
          <a:p>
            <a:endParaRPr lang="ru-RU" dirty="0"/>
          </a:p>
        </p:txBody>
      </p:sp>
    </p:spTree>
    <p:extLst>
      <p:ext uri="{BB962C8B-B14F-4D97-AF65-F5344CB8AC3E}">
        <p14:creationId xmlns:p14="http://schemas.microsoft.com/office/powerpoint/2010/main" val="29697118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32602" y="116632"/>
            <a:ext cx="8784976" cy="1143000"/>
          </a:xfrm>
        </p:spPr>
        <p:txBody>
          <a:bodyPr>
            <a:noAutofit/>
          </a:bodyPr>
          <a:lstStyle/>
          <a:p>
            <a:r>
              <a:rPr lang="ru-RU" sz="3600" dirty="0"/>
              <a:t>Некоторые терапевтические радионуклиды: </a:t>
            </a:r>
            <a:r>
              <a:rPr lang="en-US" sz="3600" dirty="0"/>
              <a:t>β-</a:t>
            </a:r>
            <a:r>
              <a:rPr lang="ru-RU" sz="3600" dirty="0"/>
              <a:t>излучатели</a:t>
            </a:r>
          </a:p>
        </p:txBody>
      </p:sp>
      <p:graphicFrame>
        <p:nvGraphicFramePr>
          <p:cNvPr id="4" name="Объект 4"/>
          <p:cNvGraphicFramePr>
            <a:graphicFrameLocks noGrp="1"/>
          </p:cNvGraphicFramePr>
          <p:nvPr>
            <p:ph sz="half" idx="1"/>
            <p:extLst>
              <p:ext uri="{D42A27DB-BD31-4B8C-83A1-F6EECF244321}">
                <p14:modId xmlns:p14="http://schemas.microsoft.com/office/powerpoint/2010/main" val="1618804284"/>
              </p:ext>
            </p:extLst>
          </p:nvPr>
        </p:nvGraphicFramePr>
        <p:xfrm>
          <a:off x="539552" y="1456861"/>
          <a:ext cx="8291264" cy="3564660"/>
        </p:xfrm>
        <a:graphic>
          <a:graphicData uri="http://schemas.openxmlformats.org/drawingml/2006/table">
            <a:tbl>
              <a:tblPr firstRow="1" bandRow="1">
                <a:tableStyleId>{5C22544A-7EE6-4342-B048-85BDC9FD1C3A}</a:tableStyleId>
              </a:tblPr>
              <a:tblGrid>
                <a:gridCol w="832422">
                  <a:extLst>
                    <a:ext uri="{9D8B030D-6E8A-4147-A177-3AD203B41FA5}">
                      <a16:colId xmlns:a16="http://schemas.microsoft.com/office/drawing/2014/main" val="20000"/>
                    </a:ext>
                  </a:extLst>
                </a:gridCol>
                <a:gridCol w="751754">
                  <a:extLst>
                    <a:ext uri="{9D8B030D-6E8A-4147-A177-3AD203B41FA5}">
                      <a16:colId xmlns:a16="http://schemas.microsoft.com/office/drawing/2014/main" val="20001"/>
                    </a:ext>
                  </a:extLst>
                </a:gridCol>
                <a:gridCol w="774354">
                  <a:extLst>
                    <a:ext uri="{9D8B030D-6E8A-4147-A177-3AD203B41FA5}">
                      <a16:colId xmlns:a16="http://schemas.microsoft.com/office/drawing/2014/main" val="20002"/>
                    </a:ext>
                  </a:extLst>
                </a:gridCol>
                <a:gridCol w="2966367">
                  <a:extLst>
                    <a:ext uri="{9D8B030D-6E8A-4147-A177-3AD203B41FA5}">
                      <a16:colId xmlns:a16="http://schemas.microsoft.com/office/drawing/2014/main" val="20003"/>
                    </a:ext>
                  </a:extLst>
                </a:gridCol>
                <a:gridCol w="2966367">
                  <a:extLst>
                    <a:ext uri="{9D8B030D-6E8A-4147-A177-3AD203B41FA5}">
                      <a16:colId xmlns:a16="http://schemas.microsoft.com/office/drawing/2014/main" val="20004"/>
                    </a:ext>
                  </a:extLst>
                </a:gridCol>
              </a:tblGrid>
              <a:tr h="504713">
                <a:tc>
                  <a:txBody>
                    <a:bodyPr/>
                    <a:lstStyle/>
                    <a:p>
                      <a:r>
                        <a:rPr lang="ru-RU" dirty="0"/>
                        <a:t>Нуклид</a:t>
                      </a:r>
                    </a:p>
                  </a:txBody>
                  <a:tcPr/>
                </a:tc>
                <a:tc>
                  <a:txBody>
                    <a:bodyPr/>
                    <a:lstStyle/>
                    <a:p>
                      <a:r>
                        <a:rPr lang="en-US" dirty="0"/>
                        <a:t>T </a:t>
                      </a:r>
                      <a:r>
                        <a:rPr lang="en-US" baseline="-25000" dirty="0"/>
                        <a:t>1/2</a:t>
                      </a:r>
                      <a:endParaRPr lang="ru-RU" baseline="-25000" dirty="0"/>
                    </a:p>
                  </a:txBody>
                  <a:tcPr/>
                </a:tc>
                <a:tc>
                  <a:txBody>
                    <a:bodyPr/>
                    <a:lstStyle/>
                    <a:p>
                      <a:r>
                        <a:rPr lang="ru-RU" dirty="0"/>
                        <a:t>Излучение</a:t>
                      </a:r>
                    </a:p>
                  </a:txBody>
                  <a:tcPr/>
                </a:tc>
                <a:tc>
                  <a:txBody>
                    <a:bodyPr/>
                    <a:lstStyle/>
                    <a:p>
                      <a:r>
                        <a:rPr lang="ru-RU" dirty="0"/>
                        <a:t>Основной</a:t>
                      </a:r>
                      <a:r>
                        <a:rPr lang="ru-RU" baseline="0" dirty="0"/>
                        <a:t> м</a:t>
                      </a:r>
                      <a:r>
                        <a:rPr lang="ru-RU" dirty="0"/>
                        <a:t>етод получения</a:t>
                      </a:r>
                    </a:p>
                  </a:txBody>
                  <a:tcPr/>
                </a:tc>
                <a:tc>
                  <a:txBody>
                    <a:bodyPr/>
                    <a:lstStyle/>
                    <a:p>
                      <a:r>
                        <a:rPr lang="ru-RU" dirty="0"/>
                        <a:t>Комментарий</a:t>
                      </a:r>
                    </a:p>
                  </a:txBody>
                  <a:tcPr/>
                </a:tc>
                <a:extLst>
                  <a:ext uri="{0D108BD9-81ED-4DB2-BD59-A6C34878D82A}">
                    <a16:rowId xmlns:a16="http://schemas.microsoft.com/office/drawing/2014/main" val="10000"/>
                  </a:ext>
                </a:extLst>
              </a:tr>
              <a:tr h="481061">
                <a:tc>
                  <a:txBody>
                    <a:bodyPr/>
                    <a:lstStyle/>
                    <a:p>
                      <a:r>
                        <a:rPr lang="en-US" sz="1600" baseline="30000" dirty="0">
                          <a:solidFill>
                            <a:schemeClr val="tx1"/>
                          </a:solidFill>
                        </a:rPr>
                        <a:t>177</a:t>
                      </a:r>
                      <a:r>
                        <a:rPr lang="en-US" sz="1600" dirty="0">
                          <a:solidFill>
                            <a:schemeClr val="tx1"/>
                          </a:solidFill>
                        </a:rPr>
                        <a:t>Lu</a:t>
                      </a:r>
                      <a:endParaRPr lang="ru-RU" sz="1600" dirty="0">
                        <a:solidFill>
                          <a:schemeClr val="tx1"/>
                        </a:solidFill>
                      </a:endParaRPr>
                    </a:p>
                  </a:txBody>
                  <a:tcPr/>
                </a:tc>
                <a:tc>
                  <a:txBody>
                    <a:bodyPr/>
                    <a:lstStyle/>
                    <a:p>
                      <a:r>
                        <a:rPr lang="ru-RU" sz="1400" dirty="0">
                          <a:solidFill>
                            <a:schemeClr val="tx1"/>
                          </a:solidFill>
                        </a:rPr>
                        <a:t>6,7 </a:t>
                      </a:r>
                      <a:r>
                        <a:rPr lang="ru-RU" sz="1400" dirty="0" err="1">
                          <a:solidFill>
                            <a:schemeClr val="tx1"/>
                          </a:solidFill>
                        </a:rPr>
                        <a:t>сут</a:t>
                      </a:r>
                      <a:endParaRPr lang="ru-RU" sz="1400"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400" dirty="0">
                          <a:solidFill>
                            <a:schemeClr val="tx1"/>
                          </a:solidFill>
                        </a:rPr>
                        <a:t>β</a:t>
                      </a:r>
                      <a:r>
                        <a:rPr lang="ru-RU" sz="1400" dirty="0">
                          <a:solidFill>
                            <a:schemeClr val="tx1"/>
                          </a:solidFill>
                        </a:rPr>
                        <a:t>-,</a:t>
                      </a:r>
                      <a:r>
                        <a:rPr lang="ru-RU" sz="1400" baseline="0" dirty="0">
                          <a:solidFill>
                            <a:schemeClr val="tx1"/>
                          </a:solidFill>
                        </a:rPr>
                        <a:t> </a:t>
                      </a:r>
                      <a:r>
                        <a:rPr lang="el-GR" sz="1400" baseline="0" dirty="0">
                          <a:solidFill>
                            <a:schemeClr val="tx1"/>
                          </a:solidFill>
                        </a:rPr>
                        <a:t>γ</a:t>
                      </a:r>
                      <a:endParaRPr lang="ru-RU" sz="1400" dirty="0">
                        <a:solidFill>
                          <a:schemeClr val="tx1"/>
                        </a:solidFill>
                      </a:endParaRPr>
                    </a:p>
                  </a:txBody>
                  <a:tcPr/>
                </a:tc>
                <a:tc>
                  <a:txBody>
                    <a:bodyPr/>
                    <a:lstStyle/>
                    <a:p>
                      <a:r>
                        <a:rPr lang="en-US" sz="1400" baseline="30000" dirty="0">
                          <a:solidFill>
                            <a:schemeClr val="tx1"/>
                          </a:solidFill>
                        </a:rPr>
                        <a:t>176</a:t>
                      </a:r>
                      <a:r>
                        <a:rPr lang="en-US" sz="1400" dirty="0">
                          <a:solidFill>
                            <a:schemeClr val="tx1"/>
                          </a:solidFill>
                        </a:rPr>
                        <a:t>Yb(n,</a:t>
                      </a:r>
                      <a:r>
                        <a:rPr lang="el-GR" sz="1400" dirty="0">
                          <a:solidFill>
                            <a:schemeClr val="tx1"/>
                          </a:solidFill>
                        </a:rPr>
                        <a:t>γ</a:t>
                      </a:r>
                      <a:r>
                        <a:rPr lang="en-US" sz="1400" dirty="0">
                          <a:solidFill>
                            <a:schemeClr val="tx1"/>
                          </a:solidFill>
                        </a:rPr>
                        <a:t>)</a:t>
                      </a:r>
                      <a:r>
                        <a:rPr lang="en-US" sz="1400" baseline="30000" dirty="0">
                          <a:solidFill>
                            <a:schemeClr val="tx1"/>
                          </a:solidFill>
                        </a:rPr>
                        <a:t>177</a:t>
                      </a:r>
                      <a:r>
                        <a:rPr lang="en-US" sz="1400" dirty="0">
                          <a:solidFill>
                            <a:schemeClr val="tx1"/>
                          </a:solidFill>
                        </a:rPr>
                        <a:t>Yb→</a:t>
                      </a:r>
                      <a:r>
                        <a:rPr lang="en-US" sz="1400" baseline="30000" dirty="0">
                          <a:solidFill>
                            <a:schemeClr val="tx1"/>
                          </a:solidFill>
                        </a:rPr>
                        <a:t>177</a:t>
                      </a:r>
                      <a:r>
                        <a:rPr lang="en-US" sz="1400" dirty="0">
                          <a:solidFill>
                            <a:schemeClr val="tx1"/>
                          </a:solidFill>
                        </a:rPr>
                        <a:t>Lu</a:t>
                      </a:r>
                      <a:r>
                        <a:rPr lang="ru-RU" sz="1400" dirty="0">
                          <a:solidFill>
                            <a:schemeClr val="tx1"/>
                          </a:solidFill>
                        </a:rPr>
                        <a:t>  </a:t>
                      </a:r>
                    </a:p>
                    <a:p>
                      <a:r>
                        <a:rPr lang="en-US" sz="1400" baseline="30000" dirty="0">
                          <a:solidFill>
                            <a:schemeClr val="tx1"/>
                          </a:solidFill>
                        </a:rPr>
                        <a:t>176</a:t>
                      </a:r>
                      <a:r>
                        <a:rPr lang="en-US" sz="1400" dirty="0">
                          <a:solidFill>
                            <a:schemeClr val="tx1"/>
                          </a:solidFill>
                        </a:rPr>
                        <a:t>Lu(n,</a:t>
                      </a:r>
                      <a:r>
                        <a:rPr lang="el-GR" sz="1400" dirty="0">
                          <a:solidFill>
                            <a:schemeClr val="tx1"/>
                          </a:solidFill>
                        </a:rPr>
                        <a:t>γ</a:t>
                      </a:r>
                      <a:r>
                        <a:rPr lang="en-US" sz="1400" dirty="0">
                          <a:solidFill>
                            <a:schemeClr val="tx1"/>
                          </a:solidFill>
                        </a:rPr>
                        <a:t>)</a:t>
                      </a:r>
                      <a:r>
                        <a:rPr lang="en-US" sz="1400" baseline="30000" dirty="0">
                          <a:solidFill>
                            <a:schemeClr val="tx1"/>
                          </a:solidFill>
                        </a:rPr>
                        <a:t>177</a:t>
                      </a:r>
                      <a:r>
                        <a:rPr lang="en-US" sz="1400" dirty="0">
                          <a:solidFill>
                            <a:schemeClr val="tx1"/>
                          </a:solidFill>
                        </a:rPr>
                        <a:t>Lu</a:t>
                      </a:r>
                      <a:endParaRPr lang="ru-RU" sz="1400" dirty="0">
                        <a:solidFill>
                          <a:schemeClr val="tx1"/>
                        </a:solidFill>
                      </a:endParaRPr>
                    </a:p>
                  </a:txBody>
                  <a:tcPr/>
                </a:tc>
                <a:tc>
                  <a:txBody>
                    <a:bodyPr/>
                    <a:lstStyle/>
                    <a:p>
                      <a:r>
                        <a:rPr lang="ru-RU" sz="1400" dirty="0">
                          <a:solidFill>
                            <a:schemeClr val="tx1"/>
                          </a:solidFill>
                        </a:rPr>
                        <a:t>Относительно доступен</a:t>
                      </a:r>
                    </a:p>
                  </a:txBody>
                  <a:tcPr/>
                </a:tc>
                <a:extLst>
                  <a:ext uri="{0D108BD9-81ED-4DB2-BD59-A6C34878D82A}">
                    <a16:rowId xmlns:a16="http://schemas.microsoft.com/office/drawing/2014/main" val="10001"/>
                  </a:ext>
                </a:extLst>
              </a:tr>
              <a:tr h="40107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aseline="30000" dirty="0">
                          <a:solidFill>
                            <a:schemeClr val="tx1"/>
                          </a:solidFill>
                        </a:rPr>
                        <a:t>131</a:t>
                      </a:r>
                      <a:r>
                        <a:rPr lang="en-US" sz="1600" dirty="0">
                          <a:solidFill>
                            <a:schemeClr val="tx1"/>
                          </a:solidFill>
                        </a:rPr>
                        <a:t>I</a:t>
                      </a:r>
                      <a:endParaRPr lang="ru-RU" sz="1600" dirty="0">
                        <a:solidFill>
                          <a:schemeClr val="tx1"/>
                        </a:solidFill>
                      </a:endParaRPr>
                    </a:p>
                  </a:txBody>
                  <a:tcPr/>
                </a:tc>
                <a:tc>
                  <a:txBody>
                    <a:bodyPr/>
                    <a:lstStyle/>
                    <a:p>
                      <a:r>
                        <a:rPr lang="ru-RU" sz="1400" dirty="0">
                          <a:solidFill>
                            <a:schemeClr val="tx1"/>
                          </a:solidFill>
                        </a:rPr>
                        <a:t>8 </a:t>
                      </a:r>
                      <a:r>
                        <a:rPr lang="ru-RU" sz="1400" dirty="0" err="1">
                          <a:solidFill>
                            <a:schemeClr val="tx1"/>
                          </a:solidFill>
                        </a:rPr>
                        <a:t>сут</a:t>
                      </a:r>
                      <a:endParaRPr lang="ru-RU" sz="1400" dirty="0">
                        <a:solidFill>
                          <a:schemeClr val="tx1"/>
                        </a:solidFill>
                      </a:endParaRPr>
                    </a:p>
                  </a:txBody>
                  <a:tcPr/>
                </a:tc>
                <a:tc>
                  <a:txBody>
                    <a:bodyPr/>
                    <a:lstStyle/>
                    <a:p>
                      <a:r>
                        <a:rPr lang="el-GR" sz="1400" dirty="0">
                          <a:solidFill>
                            <a:schemeClr val="tx1"/>
                          </a:solidFill>
                        </a:rPr>
                        <a:t>β</a:t>
                      </a:r>
                      <a:r>
                        <a:rPr lang="ru-RU" sz="1400" dirty="0">
                          <a:solidFill>
                            <a:schemeClr val="tx1"/>
                          </a:solidFill>
                        </a:rPr>
                        <a:t>-,</a:t>
                      </a:r>
                      <a:r>
                        <a:rPr lang="ru-RU" sz="1400" baseline="0" dirty="0">
                          <a:solidFill>
                            <a:schemeClr val="tx1"/>
                          </a:solidFill>
                        </a:rPr>
                        <a:t> </a:t>
                      </a:r>
                      <a:r>
                        <a:rPr lang="el-GR" sz="1400" baseline="0" dirty="0">
                          <a:solidFill>
                            <a:schemeClr val="tx1"/>
                          </a:solidFill>
                        </a:rPr>
                        <a:t>γ</a:t>
                      </a:r>
                      <a:endParaRPr lang="ru-RU" sz="1400" dirty="0">
                        <a:solidFill>
                          <a:schemeClr val="tx1"/>
                        </a:solidFill>
                      </a:endParaRPr>
                    </a:p>
                  </a:txBody>
                  <a:tcPr/>
                </a:tc>
                <a:tc>
                  <a:txBody>
                    <a:bodyPr/>
                    <a:lstStyle/>
                    <a:p>
                      <a:r>
                        <a:rPr lang="en-US" sz="1400" baseline="30000" dirty="0">
                          <a:solidFill>
                            <a:schemeClr val="tx1"/>
                          </a:solidFill>
                        </a:rPr>
                        <a:t>130</a:t>
                      </a:r>
                      <a:r>
                        <a:rPr lang="en-US" sz="1400" dirty="0">
                          <a:solidFill>
                            <a:schemeClr val="tx1"/>
                          </a:solidFill>
                        </a:rPr>
                        <a:t>Te(n,</a:t>
                      </a:r>
                      <a:r>
                        <a:rPr lang="el-GR" sz="1400" dirty="0">
                          <a:solidFill>
                            <a:schemeClr val="tx1"/>
                          </a:solidFill>
                        </a:rPr>
                        <a:t>γ</a:t>
                      </a:r>
                      <a:r>
                        <a:rPr lang="en-US" sz="1400" dirty="0">
                          <a:solidFill>
                            <a:schemeClr val="tx1"/>
                          </a:solidFill>
                        </a:rPr>
                        <a:t>)</a:t>
                      </a:r>
                      <a:r>
                        <a:rPr lang="en-US" sz="1400" baseline="30000" dirty="0">
                          <a:solidFill>
                            <a:schemeClr val="tx1"/>
                          </a:solidFill>
                        </a:rPr>
                        <a:t>131</a:t>
                      </a:r>
                      <a:r>
                        <a:rPr lang="en-US" sz="1400" dirty="0">
                          <a:solidFill>
                            <a:schemeClr val="tx1"/>
                          </a:solidFill>
                        </a:rPr>
                        <a:t>Te→</a:t>
                      </a:r>
                      <a:r>
                        <a:rPr lang="en-US" sz="1400" baseline="30000" dirty="0">
                          <a:solidFill>
                            <a:schemeClr val="tx1"/>
                          </a:solidFill>
                        </a:rPr>
                        <a:t>131</a:t>
                      </a:r>
                      <a:r>
                        <a:rPr lang="en-US" sz="1400" dirty="0">
                          <a:solidFill>
                            <a:schemeClr val="tx1"/>
                          </a:solidFill>
                        </a:rPr>
                        <a:t>I</a:t>
                      </a:r>
                      <a:endParaRPr lang="ru-RU" sz="1400" dirty="0">
                        <a:solidFill>
                          <a:schemeClr val="tx1"/>
                        </a:solidFill>
                      </a:endParaRPr>
                    </a:p>
                  </a:txBody>
                  <a:tcPr/>
                </a:tc>
                <a:tc>
                  <a:txBody>
                    <a:bodyPr/>
                    <a:lstStyle/>
                    <a:p>
                      <a:r>
                        <a:rPr lang="ru-RU" sz="1400" dirty="0">
                          <a:solidFill>
                            <a:schemeClr val="tx1"/>
                          </a:solidFill>
                        </a:rPr>
                        <a:t>Доступен</a:t>
                      </a:r>
                    </a:p>
                  </a:txBody>
                  <a:tcPr/>
                </a:tc>
                <a:extLst>
                  <a:ext uri="{0D108BD9-81ED-4DB2-BD59-A6C34878D82A}">
                    <a16:rowId xmlns:a16="http://schemas.microsoft.com/office/drawing/2014/main" val="10002"/>
                  </a:ext>
                </a:extLst>
              </a:tr>
              <a:tr h="401070">
                <a:tc>
                  <a:txBody>
                    <a:bodyPr/>
                    <a:lstStyle/>
                    <a:p>
                      <a:r>
                        <a:rPr lang="en-US" sz="1600" baseline="30000" dirty="0">
                          <a:solidFill>
                            <a:schemeClr val="tx1"/>
                          </a:solidFill>
                        </a:rPr>
                        <a:t>90</a:t>
                      </a:r>
                      <a:r>
                        <a:rPr lang="en-US" sz="1600" dirty="0">
                          <a:solidFill>
                            <a:schemeClr val="tx1"/>
                          </a:solidFill>
                        </a:rPr>
                        <a:t>Y</a:t>
                      </a:r>
                      <a:endParaRPr lang="ru-RU" sz="1600" dirty="0">
                        <a:solidFill>
                          <a:schemeClr val="tx1"/>
                        </a:solidFill>
                      </a:endParaRPr>
                    </a:p>
                  </a:txBody>
                  <a:tcPr/>
                </a:tc>
                <a:tc>
                  <a:txBody>
                    <a:bodyPr/>
                    <a:lstStyle/>
                    <a:p>
                      <a:r>
                        <a:rPr lang="ru-RU" sz="1400" dirty="0">
                          <a:solidFill>
                            <a:schemeClr val="tx1"/>
                          </a:solidFill>
                        </a:rPr>
                        <a:t>64 ч</a:t>
                      </a:r>
                    </a:p>
                  </a:txBody>
                  <a:tcPr/>
                </a:tc>
                <a:tc>
                  <a:txBody>
                    <a:bodyPr/>
                    <a:lstStyle/>
                    <a:p>
                      <a:r>
                        <a:rPr lang="el-GR" sz="1400" dirty="0">
                          <a:solidFill>
                            <a:schemeClr val="tx1"/>
                          </a:solidFill>
                        </a:rPr>
                        <a:t>β</a:t>
                      </a:r>
                      <a:r>
                        <a:rPr lang="ru-RU" sz="1400" dirty="0">
                          <a:solidFill>
                            <a:schemeClr val="tx1"/>
                          </a:solidFill>
                        </a:rPr>
                        <a: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baseline="30000" dirty="0">
                          <a:solidFill>
                            <a:schemeClr val="tx1"/>
                          </a:solidFill>
                        </a:rPr>
                        <a:t>235</a:t>
                      </a:r>
                      <a:r>
                        <a:rPr lang="en-US" sz="1400" dirty="0">
                          <a:solidFill>
                            <a:schemeClr val="tx1"/>
                          </a:solidFill>
                        </a:rPr>
                        <a:t>U(</a:t>
                      </a:r>
                      <a:r>
                        <a:rPr lang="en-US" sz="1400" dirty="0" err="1">
                          <a:solidFill>
                            <a:schemeClr val="tx1"/>
                          </a:solidFill>
                        </a:rPr>
                        <a:t>n,f</a:t>
                      </a:r>
                      <a:r>
                        <a:rPr lang="en-US" sz="1400" dirty="0">
                          <a:solidFill>
                            <a:schemeClr val="tx1"/>
                          </a:solidFill>
                        </a:rPr>
                        <a:t>)</a:t>
                      </a:r>
                      <a:r>
                        <a:rPr lang="en-US" sz="1400" baseline="30000" dirty="0">
                          <a:solidFill>
                            <a:schemeClr val="tx1"/>
                          </a:solidFill>
                        </a:rPr>
                        <a:t>90</a:t>
                      </a:r>
                      <a:r>
                        <a:rPr lang="en-US" sz="1400" dirty="0">
                          <a:solidFill>
                            <a:schemeClr val="tx1"/>
                          </a:solidFill>
                        </a:rPr>
                        <a:t>Sr, </a:t>
                      </a:r>
                      <a:r>
                        <a:rPr lang="ru-RU" sz="1400" dirty="0">
                          <a:solidFill>
                            <a:schemeClr val="tx1"/>
                          </a:solidFill>
                        </a:rPr>
                        <a:t>генератор</a:t>
                      </a:r>
                      <a:r>
                        <a:rPr lang="ru-RU" sz="1400" baseline="0" dirty="0">
                          <a:solidFill>
                            <a:schemeClr val="tx1"/>
                          </a:solidFill>
                        </a:rPr>
                        <a:t> </a:t>
                      </a:r>
                      <a:r>
                        <a:rPr lang="ru-RU" sz="1400" baseline="30000" dirty="0">
                          <a:solidFill>
                            <a:schemeClr val="tx1"/>
                          </a:solidFill>
                        </a:rPr>
                        <a:t>9</a:t>
                      </a:r>
                      <a:r>
                        <a:rPr lang="en-US" sz="1400" baseline="30000" dirty="0">
                          <a:solidFill>
                            <a:schemeClr val="tx1"/>
                          </a:solidFill>
                        </a:rPr>
                        <a:t>0</a:t>
                      </a:r>
                      <a:r>
                        <a:rPr lang="en-US" sz="1400" baseline="0" dirty="0">
                          <a:solidFill>
                            <a:schemeClr val="tx1"/>
                          </a:solidFill>
                        </a:rPr>
                        <a:t>Sr/</a:t>
                      </a:r>
                      <a:r>
                        <a:rPr lang="en-US" sz="1400" baseline="30000" dirty="0">
                          <a:solidFill>
                            <a:schemeClr val="tx1"/>
                          </a:solidFill>
                        </a:rPr>
                        <a:t>90</a:t>
                      </a:r>
                      <a:r>
                        <a:rPr lang="en-US" sz="1400" baseline="0" dirty="0">
                          <a:solidFill>
                            <a:schemeClr val="tx1"/>
                          </a:solidFill>
                        </a:rPr>
                        <a:t>Y</a:t>
                      </a:r>
                      <a:endParaRPr lang="ru-RU" sz="1400"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dirty="0">
                          <a:solidFill>
                            <a:schemeClr val="tx1"/>
                          </a:solidFill>
                        </a:rPr>
                        <a:t>Доступен</a:t>
                      </a:r>
                    </a:p>
                  </a:txBody>
                  <a:tcPr/>
                </a:tc>
                <a:extLst>
                  <a:ext uri="{0D108BD9-81ED-4DB2-BD59-A6C34878D82A}">
                    <a16:rowId xmlns:a16="http://schemas.microsoft.com/office/drawing/2014/main" val="10003"/>
                  </a:ext>
                </a:extLst>
              </a:tr>
              <a:tr h="401070">
                <a:tc>
                  <a:txBody>
                    <a:bodyPr/>
                    <a:lstStyle/>
                    <a:p>
                      <a:pPr>
                        <a:lnSpc>
                          <a:spcPct val="115000"/>
                        </a:lnSpc>
                        <a:spcAft>
                          <a:spcPts val="0"/>
                        </a:spcAft>
                      </a:pPr>
                      <a:r>
                        <a:rPr lang="ru-RU" sz="1600" b="0" baseline="30000" dirty="0">
                          <a:solidFill>
                            <a:schemeClr val="tx1"/>
                          </a:solidFill>
                          <a:effectLst/>
                          <a:latin typeface="+mn-lt"/>
                          <a:ea typeface="Calibri"/>
                          <a:cs typeface="Times New Roman"/>
                        </a:rPr>
                        <a:t>188</a:t>
                      </a:r>
                      <a:r>
                        <a:rPr lang="ru-RU" sz="1600" b="0" dirty="0">
                          <a:solidFill>
                            <a:schemeClr val="tx1"/>
                          </a:solidFill>
                          <a:effectLst/>
                          <a:latin typeface="+mn-lt"/>
                          <a:ea typeface="Calibri"/>
                          <a:cs typeface="Times New Roman"/>
                        </a:rPr>
                        <a:t>Re</a:t>
                      </a:r>
                    </a:p>
                  </a:txBody>
                  <a:tcPr marL="68580" marR="68580" marT="0" marB="0" anchor="ctr"/>
                </a:tc>
                <a:tc>
                  <a:txBody>
                    <a:bodyPr/>
                    <a:lstStyle/>
                    <a:p>
                      <a:pPr>
                        <a:lnSpc>
                          <a:spcPct val="115000"/>
                        </a:lnSpc>
                        <a:spcAft>
                          <a:spcPts val="0"/>
                        </a:spcAft>
                      </a:pPr>
                      <a:r>
                        <a:rPr lang="ru-RU" sz="1400" b="0" dirty="0">
                          <a:solidFill>
                            <a:schemeClr val="tx1"/>
                          </a:solidFill>
                          <a:effectLst/>
                          <a:latin typeface="+mn-lt"/>
                          <a:ea typeface="Calibri"/>
                          <a:cs typeface="Times New Roman"/>
                        </a:rPr>
                        <a:t>17.0 ч</a:t>
                      </a:r>
                    </a:p>
                  </a:txBody>
                  <a:tcPr marL="68580" marR="68580" marT="0" marB="0" anchor="ctr"/>
                </a:tc>
                <a:tc>
                  <a:txBody>
                    <a:bodyPr/>
                    <a:lstStyle/>
                    <a:p>
                      <a:r>
                        <a:rPr lang="el-GR" sz="1400" dirty="0">
                          <a:solidFill>
                            <a:schemeClr val="tx1"/>
                          </a:solidFill>
                        </a:rPr>
                        <a:t>β</a:t>
                      </a:r>
                      <a:r>
                        <a:rPr lang="ru-RU" sz="1400" dirty="0">
                          <a:solidFill>
                            <a:schemeClr val="tx1"/>
                          </a:solidFill>
                        </a:rPr>
                        <a:t>-,</a:t>
                      </a:r>
                      <a:r>
                        <a:rPr lang="ru-RU" sz="1400" baseline="0" dirty="0">
                          <a:solidFill>
                            <a:schemeClr val="tx1"/>
                          </a:solidFill>
                        </a:rPr>
                        <a:t> </a:t>
                      </a:r>
                      <a:r>
                        <a:rPr lang="el-GR" sz="1400" baseline="0" dirty="0">
                          <a:solidFill>
                            <a:schemeClr val="tx1"/>
                          </a:solidFill>
                        </a:rPr>
                        <a:t>γ</a:t>
                      </a:r>
                      <a:endParaRPr lang="ru-RU" sz="1400" dirty="0">
                        <a:solidFill>
                          <a:schemeClr val="tx1"/>
                        </a:solidFill>
                      </a:endParaRPr>
                    </a:p>
                  </a:txBody>
                  <a:tcPr/>
                </a:tc>
                <a:tc>
                  <a:txBody>
                    <a:bodyPr/>
                    <a:lstStyle/>
                    <a:p>
                      <a:r>
                        <a:rPr lang="en-US" sz="1400" baseline="30000" dirty="0">
                          <a:solidFill>
                            <a:schemeClr val="tx1"/>
                          </a:solidFill>
                        </a:rPr>
                        <a:t>18</a:t>
                      </a:r>
                      <a:r>
                        <a:rPr lang="ru-RU" sz="1400" baseline="30000" dirty="0">
                          <a:solidFill>
                            <a:schemeClr val="tx1"/>
                          </a:solidFill>
                        </a:rPr>
                        <a:t>6</a:t>
                      </a:r>
                      <a:r>
                        <a:rPr lang="en-US" sz="1400" dirty="0">
                          <a:solidFill>
                            <a:schemeClr val="tx1"/>
                          </a:solidFill>
                        </a:rPr>
                        <a:t>W</a:t>
                      </a:r>
                      <a:r>
                        <a:rPr lang="ru-RU" sz="1400" dirty="0">
                          <a:solidFill>
                            <a:schemeClr val="tx1"/>
                          </a:solidFill>
                        </a:rPr>
                        <a:t>(</a:t>
                      </a:r>
                      <a:r>
                        <a:rPr lang="en-US" sz="1400" dirty="0" err="1">
                          <a:solidFill>
                            <a:schemeClr val="tx1"/>
                          </a:solidFill>
                        </a:rPr>
                        <a:t>n,γ</a:t>
                      </a:r>
                      <a:r>
                        <a:rPr lang="ru-RU" sz="1400" dirty="0">
                          <a:solidFill>
                            <a:schemeClr val="tx1"/>
                          </a:solidFill>
                        </a:rPr>
                        <a:t>) (</a:t>
                      </a:r>
                      <a:r>
                        <a:rPr lang="en-US" sz="1400" dirty="0" err="1">
                          <a:solidFill>
                            <a:schemeClr val="tx1"/>
                          </a:solidFill>
                        </a:rPr>
                        <a:t>n,γ</a:t>
                      </a:r>
                      <a:r>
                        <a:rPr lang="ru-RU" sz="1400" dirty="0">
                          <a:solidFill>
                            <a:schemeClr val="tx1"/>
                          </a:solidFill>
                        </a:rPr>
                        <a:t>)</a:t>
                      </a:r>
                      <a:r>
                        <a:rPr lang="en-US" sz="1400" baseline="30000" dirty="0">
                          <a:solidFill>
                            <a:schemeClr val="tx1"/>
                          </a:solidFill>
                        </a:rPr>
                        <a:t>188</a:t>
                      </a:r>
                      <a:r>
                        <a:rPr lang="en-US" sz="1400" dirty="0">
                          <a:solidFill>
                            <a:schemeClr val="tx1"/>
                          </a:solidFill>
                        </a:rPr>
                        <a:t>W(</a:t>
                      </a:r>
                      <a:r>
                        <a:rPr lang="el-GR" sz="1400" dirty="0">
                          <a:solidFill>
                            <a:schemeClr val="tx1"/>
                          </a:solidFill>
                        </a:rPr>
                        <a:t>β</a:t>
                      </a:r>
                      <a:r>
                        <a:rPr lang="en-US" sz="1400" dirty="0">
                          <a:solidFill>
                            <a:schemeClr val="tx1"/>
                          </a:solidFill>
                        </a:rPr>
                        <a:t>)</a:t>
                      </a:r>
                      <a:r>
                        <a:rPr lang="en-US" sz="1400" baseline="30000" dirty="0">
                          <a:solidFill>
                            <a:schemeClr val="tx1"/>
                          </a:solidFill>
                        </a:rPr>
                        <a:t>188</a:t>
                      </a:r>
                      <a:r>
                        <a:rPr lang="en-US" sz="1400" dirty="0">
                          <a:solidFill>
                            <a:schemeClr val="tx1"/>
                          </a:solidFill>
                        </a:rPr>
                        <a:t>Re</a:t>
                      </a:r>
                      <a:endParaRPr lang="ru-RU" sz="1400"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dirty="0">
                          <a:solidFill>
                            <a:schemeClr val="tx1"/>
                          </a:solidFill>
                        </a:rPr>
                        <a:t>Доступен</a:t>
                      </a:r>
                    </a:p>
                  </a:txBody>
                  <a:tcPr/>
                </a:tc>
                <a:extLst>
                  <a:ext uri="{0D108BD9-81ED-4DB2-BD59-A6C34878D82A}">
                    <a16:rowId xmlns:a16="http://schemas.microsoft.com/office/drawing/2014/main" val="10004"/>
                  </a:ext>
                </a:extLst>
              </a:tr>
              <a:tr h="401070">
                <a:tc>
                  <a:txBody>
                    <a:bodyPr/>
                    <a:lstStyle/>
                    <a:p>
                      <a:pPr>
                        <a:lnSpc>
                          <a:spcPct val="115000"/>
                        </a:lnSpc>
                        <a:spcAft>
                          <a:spcPts val="0"/>
                        </a:spcAft>
                      </a:pPr>
                      <a:r>
                        <a:rPr lang="ru-RU" sz="1600" b="0" baseline="30000">
                          <a:solidFill>
                            <a:schemeClr val="tx1"/>
                          </a:solidFill>
                          <a:effectLst/>
                          <a:latin typeface="+mn-lt"/>
                          <a:ea typeface="Calibri"/>
                          <a:cs typeface="Times New Roman"/>
                        </a:rPr>
                        <a:t>67</a:t>
                      </a:r>
                      <a:r>
                        <a:rPr lang="ru-RU" sz="1600" b="0">
                          <a:solidFill>
                            <a:schemeClr val="tx1"/>
                          </a:solidFill>
                          <a:effectLst/>
                          <a:latin typeface="+mn-lt"/>
                          <a:ea typeface="Calibri"/>
                          <a:cs typeface="Times New Roman"/>
                        </a:rPr>
                        <a:t>Cu</a:t>
                      </a:r>
                    </a:p>
                  </a:txBody>
                  <a:tcPr marL="68580" marR="68580" marT="0" marB="0" anchor="ctr"/>
                </a:tc>
                <a:tc>
                  <a:txBody>
                    <a:bodyPr/>
                    <a:lstStyle/>
                    <a:p>
                      <a:pPr>
                        <a:lnSpc>
                          <a:spcPct val="115000"/>
                        </a:lnSpc>
                        <a:spcAft>
                          <a:spcPts val="0"/>
                        </a:spcAft>
                      </a:pPr>
                      <a:r>
                        <a:rPr lang="ru-RU" sz="1400" b="0" dirty="0">
                          <a:solidFill>
                            <a:schemeClr val="tx1"/>
                          </a:solidFill>
                          <a:effectLst/>
                          <a:latin typeface="+mn-lt"/>
                          <a:ea typeface="Calibri"/>
                          <a:cs typeface="Times New Roman"/>
                        </a:rPr>
                        <a:t>61.9 ч</a:t>
                      </a:r>
                    </a:p>
                  </a:txBody>
                  <a:tcPr marL="68580" marR="68580"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400" dirty="0">
                          <a:solidFill>
                            <a:schemeClr val="tx1"/>
                          </a:solidFill>
                        </a:rPr>
                        <a:t>β</a:t>
                      </a:r>
                      <a:r>
                        <a:rPr lang="ru-RU" sz="1400" dirty="0">
                          <a:solidFill>
                            <a:schemeClr val="tx1"/>
                          </a:solidFill>
                        </a:rPr>
                        <a:t>-,</a:t>
                      </a:r>
                      <a:r>
                        <a:rPr lang="ru-RU" sz="1400" baseline="0" dirty="0">
                          <a:solidFill>
                            <a:schemeClr val="tx1"/>
                          </a:solidFill>
                        </a:rPr>
                        <a:t> </a:t>
                      </a:r>
                      <a:r>
                        <a:rPr lang="el-GR" sz="1400" baseline="0" dirty="0">
                          <a:solidFill>
                            <a:schemeClr val="tx1"/>
                          </a:solidFill>
                        </a:rPr>
                        <a:t>γ</a:t>
                      </a:r>
                      <a:endParaRPr lang="ru-RU" sz="1400" dirty="0">
                        <a:solidFill>
                          <a:schemeClr val="tx1"/>
                        </a:solidFill>
                      </a:endParaRPr>
                    </a:p>
                  </a:txBody>
                  <a:tcPr/>
                </a:tc>
                <a:tc>
                  <a:txBody>
                    <a:bodyPr/>
                    <a:lstStyle/>
                    <a:p>
                      <a:r>
                        <a:rPr lang="ru-RU" sz="1400" baseline="30000" dirty="0">
                          <a:solidFill>
                            <a:schemeClr val="tx1"/>
                          </a:solidFill>
                        </a:rPr>
                        <a:t>68</a:t>
                      </a:r>
                      <a:r>
                        <a:rPr lang="en-US" sz="1400" dirty="0">
                          <a:solidFill>
                            <a:schemeClr val="tx1"/>
                          </a:solidFill>
                        </a:rPr>
                        <a:t>Zn(p,2p)</a:t>
                      </a:r>
                      <a:r>
                        <a:rPr lang="en-US" sz="1400" baseline="30000" dirty="0">
                          <a:solidFill>
                            <a:schemeClr val="tx1"/>
                          </a:solidFill>
                        </a:rPr>
                        <a:t>67</a:t>
                      </a:r>
                      <a:r>
                        <a:rPr lang="en-US" sz="1400" dirty="0">
                          <a:solidFill>
                            <a:schemeClr val="tx1"/>
                          </a:solidFill>
                        </a:rPr>
                        <a:t>Cu</a:t>
                      </a:r>
                      <a:endParaRPr lang="ru-RU" sz="1400" dirty="0">
                        <a:solidFill>
                          <a:schemeClr val="tx1"/>
                        </a:solidFill>
                      </a:endParaRPr>
                    </a:p>
                  </a:txBody>
                  <a:tcPr/>
                </a:tc>
                <a:tc>
                  <a:txBody>
                    <a:bodyPr/>
                    <a:lstStyle/>
                    <a:p>
                      <a:r>
                        <a:rPr lang="ru-RU" sz="1400" dirty="0">
                          <a:solidFill>
                            <a:schemeClr val="tx1"/>
                          </a:solidFill>
                        </a:rPr>
                        <a:t>Малодоступен</a:t>
                      </a:r>
                    </a:p>
                  </a:txBody>
                  <a:tcPr/>
                </a:tc>
                <a:extLst>
                  <a:ext uri="{0D108BD9-81ED-4DB2-BD59-A6C34878D82A}">
                    <a16:rowId xmlns:a16="http://schemas.microsoft.com/office/drawing/2014/main" val="10007"/>
                  </a:ext>
                </a:extLst>
              </a:tr>
              <a:tr h="401070">
                <a:tc>
                  <a:txBody>
                    <a:bodyPr/>
                    <a:lstStyle/>
                    <a:p>
                      <a:pPr>
                        <a:lnSpc>
                          <a:spcPct val="115000"/>
                        </a:lnSpc>
                        <a:spcAft>
                          <a:spcPts val="0"/>
                        </a:spcAft>
                      </a:pPr>
                      <a:r>
                        <a:rPr lang="ru-RU" sz="1600" b="0" baseline="30000">
                          <a:solidFill>
                            <a:schemeClr val="tx1"/>
                          </a:solidFill>
                          <a:effectLst/>
                          <a:latin typeface="+mn-lt"/>
                          <a:ea typeface="Calibri"/>
                          <a:cs typeface="Times New Roman"/>
                        </a:rPr>
                        <a:t>47</a:t>
                      </a:r>
                      <a:r>
                        <a:rPr lang="ru-RU" sz="1600" b="0">
                          <a:solidFill>
                            <a:schemeClr val="tx1"/>
                          </a:solidFill>
                          <a:effectLst/>
                          <a:latin typeface="+mn-lt"/>
                          <a:ea typeface="Calibri"/>
                          <a:cs typeface="Times New Roman"/>
                        </a:rPr>
                        <a:t>Sc</a:t>
                      </a:r>
                    </a:p>
                  </a:txBody>
                  <a:tcPr marL="68580" marR="68580" marT="0" marB="0" anchor="ctr"/>
                </a:tc>
                <a:tc>
                  <a:txBody>
                    <a:bodyPr/>
                    <a:lstStyle/>
                    <a:p>
                      <a:pPr>
                        <a:lnSpc>
                          <a:spcPct val="115000"/>
                        </a:lnSpc>
                        <a:spcAft>
                          <a:spcPts val="0"/>
                        </a:spcAft>
                      </a:pPr>
                      <a:r>
                        <a:rPr lang="ru-RU" sz="1400" b="0" dirty="0">
                          <a:solidFill>
                            <a:schemeClr val="tx1"/>
                          </a:solidFill>
                          <a:effectLst/>
                          <a:latin typeface="+mn-lt"/>
                          <a:ea typeface="Calibri"/>
                          <a:cs typeface="Times New Roman"/>
                        </a:rPr>
                        <a:t>80.4 ч</a:t>
                      </a:r>
                    </a:p>
                  </a:txBody>
                  <a:tcPr marL="68580" marR="68580"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400" dirty="0">
                          <a:solidFill>
                            <a:schemeClr val="tx1"/>
                          </a:solidFill>
                        </a:rPr>
                        <a:t>β</a:t>
                      </a:r>
                      <a:r>
                        <a:rPr lang="ru-RU" sz="1400" dirty="0">
                          <a:solidFill>
                            <a:schemeClr val="tx1"/>
                          </a:solidFill>
                        </a:rPr>
                        <a:t>-,</a:t>
                      </a:r>
                      <a:r>
                        <a:rPr lang="ru-RU" sz="1400" baseline="0" dirty="0">
                          <a:solidFill>
                            <a:schemeClr val="tx1"/>
                          </a:solidFill>
                        </a:rPr>
                        <a:t> </a:t>
                      </a:r>
                      <a:r>
                        <a:rPr lang="el-GR" sz="1400" baseline="0" dirty="0">
                          <a:solidFill>
                            <a:schemeClr val="tx1"/>
                          </a:solidFill>
                        </a:rPr>
                        <a:t>γ</a:t>
                      </a:r>
                      <a:endParaRPr lang="ru-RU" sz="1400" dirty="0">
                        <a:solidFill>
                          <a:schemeClr val="tx1"/>
                        </a:solidFill>
                      </a:endParaRPr>
                    </a:p>
                  </a:txBody>
                  <a:tcPr/>
                </a:tc>
                <a:tc>
                  <a:txBody>
                    <a:bodyPr/>
                    <a:lstStyle/>
                    <a:p>
                      <a:r>
                        <a:rPr lang="ru-RU" sz="1400" baseline="30000" dirty="0">
                          <a:solidFill>
                            <a:schemeClr val="tx1"/>
                          </a:solidFill>
                        </a:rPr>
                        <a:t>48</a:t>
                      </a:r>
                      <a:r>
                        <a:rPr lang="en-US" sz="1400" dirty="0" err="1">
                          <a:solidFill>
                            <a:schemeClr val="tx1"/>
                          </a:solidFill>
                        </a:rPr>
                        <a:t>Ti</a:t>
                      </a:r>
                      <a:r>
                        <a:rPr lang="en-US" sz="1400" dirty="0">
                          <a:solidFill>
                            <a:schemeClr val="tx1"/>
                          </a:solidFill>
                        </a:rPr>
                        <a:t>(</a:t>
                      </a:r>
                      <a:r>
                        <a:rPr lang="el-GR" sz="1400" dirty="0">
                          <a:solidFill>
                            <a:schemeClr val="tx1"/>
                          </a:solidFill>
                        </a:rPr>
                        <a:t>γ</a:t>
                      </a:r>
                      <a:r>
                        <a:rPr lang="en-US" sz="1400" dirty="0">
                          <a:solidFill>
                            <a:schemeClr val="tx1"/>
                          </a:solidFill>
                        </a:rPr>
                        <a:t>,p)</a:t>
                      </a:r>
                      <a:r>
                        <a:rPr lang="en-US" sz="1400" baseline="30000" dirty="0">
                          <a:solidFill>
                            <a:schemeClr val="tx1"/>
                          </a:solidFill>
                        </a:rPr>
                        <a:t>47</a:t>
                      </a:r>
                      <a:r>
                        <a:rPr lang="en-US" sz="1400" dirty="0">
                          <a:solidFill>
                            <a:schemeClr val="tx1"/>
                          </a:solidFill>
                        </a:rPr>
                        <a:t>Sc</a:t>
                      </a:r>
                      <a:endParaRPr lang="ru-RU" sz="1400" dirty="0">
                        <a:solidFill>
                          <a:schemeClr val="tx1"/>
                        </a:solidFill>
                      </a:endParaRPr>
                    </a:p>
                  </a:txBody>
                  <a:tcPr/>
                </a:tc>
                <a:tc>
                  <a:txBody>
                    <a:bodyPr/>
                    <a:lstStyle/>
                    <a:p>
                      <a:r>
                        <a:rPr lang="ru-RU" sz="1400" dirty="0">
                          <a:solidFill>
                            <a:schemeClr val="tx1"/>
                          </a:solidFill>
                        </a:rPr>
                        <a:t>Малодоступен</a:t>
                      </a:r>
                    </a:p>
                  </a:txBody>
                  <a:tcPr/>
                </a:tc>
                <a:extLst>
                  <a:ext uri="{0D108BD9-81ED-4DB2-BD59-A6C34878D82A}">
                    <a16:rowId xmlns:a16="http://schemas.microsoft.com/office/drawing/2014/main" val="10008"/>
                  </a:ext>
                </a:extLst>
              </a:tr>
              <a:tr h="401070">
                <a:tc>
                  <a:txBody>
                    <a:bodyPr/>
                    <a:lstStyle/>
                    <a:p>
                      <a:pPr>
                        <a:lnSpc>
                          <a:spcPct val="115000"/>
                        </a:lnSpc>
                        <a:spcAft>
                          <a:spcPts val="0"/>
                        </a:spcAft>
                      </a:pPr>
                      <a:r>
                        <a:rPr lang="ru-RU" sz="1600" b="0" baseline="30000">
                          <a:solidFill>
                            <a:schemeClr val="tx1"/>
                          </a:solidFill>
                          <a:effectLst/>
                          <a:latin typeface="+mn-lt"/>
                          <a:ea typeface="Calibri"/>
                          <a:cs typeface="Times New Roman"/>
                        </a:rPr>
                        <a:t>161</a:t>
                      </a:r>
                      <a:r>
                        <a:rPr lang="ru-RU" sz="1600" b="0">
                          <a:solidFill>
                            <a:schemeClr val="tx1"/>
                          </a:solidFill>
                          <a:effectLst/>
                          <a:latin typeface="+mn-lt"/>
                          <a:ea typeface="Calibri"/>
                          <a:cs typeface="Times New Roman"/>
                        </a:rPr>
                        <a:t>Tb</a:t>
                      </a:r>
                    </a:p>
                  </a:txBody>
                  <a:tcPr marL="68580" marR="68580" marT="0" marB="0" anchor="ct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ru-RU" sz="1400" b="0" dirty="0">
                          <a:solidFill>
                            <a:schemeClr val="tx1"/>
                          </a:solidFill>
                          <a:effectLst/>
                          <a:latin typeface="+mn-lt"/>
                          <a:ea typeface="Calibri"/>
                          <a:cs typeface="Times New Roman"/>
                        </a:rPr>
                        <a:t>6.9 </a:t>
                      </a:r>
                      <a:r>
                        <a:rPr lang="ru-RU" sz="1400" dirty="0" err="1">
                          <a:solidFill>
                            <a:schemeClr val="tx1"/>
                          </a:solidFill>
                        </a:rPr>
                        <a:t>сут</a:t>
                      </a:r>
                      <a:endParaRPr lang="ru-RU" sz="1400" dirty="0">
                        <a:solidFill>
                          <a:schemeClr val="tx1"/>
                        </a:solidFill>
                      </a:endParaRPr>
                    </a:p>
                  </a:txBody>
                  <a:tcPr marL="68580" marR="68580"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400" dirty="0">
                          <a:solidFill>
                            <a:schemeClr val="tx1"/>
                          </a:solidFill>
                        </a:rPr>
                        <a:t>β</a:t>
                      </a:r>
                      <a:r>
                        <a:rPr lang="ru-RU" sz="1400" dirty="0">
                          <a:solidFill>
                            <a:schemeClr val="tx1"/>
                          </a:solidFill>
                        </a:rPr>
                        <a:t>-,</a:t>
                      </a:r>
                      <a:r>
                        <a:rPr lang="ru-RU" sz="1400" baseline="0" dirty="0">
                          <a:solidFill>
                            <a:schemeClr val="tx1"/>
                          </a:solidFill>
                        </a:rPr>
                        <a:t> </a:t>
                      </a:r>
                      <a:r>
                        <a:rPr lang="el-GR" sz="1400" baseline="0" dirty="0">
                          <a:solidFill>
                            <a:schemeClr val="tx1"/>
                          </a:solidFill>
                        </a:rPr>
                        <a:t>γ</a:t>
                      </a:r>
                      <a:endParaRPr lang="ru-RU" sz="1400"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aseline="30000" dirty="0">
                          <a:solidFill>
                            <a:schemeClr val="tx1"/>
                          </a:solidFill>
                        </a:rPr>
                        <a:t>159</a:t>
                      </a:r>
                      <a:r>
                        <a:rPr lang="en-US" sz="1400" dirty="0">
                          <a:solidFill>
                            <a:schemeClr val="tx1"/>
                          </a:solidFill>
                        </a:rPr>
                        <a:t>Gd(n,</a:t>
                      </a:r>
                      <a:r>
                        <a:rPr lang="el-GR" sz="1400" dirty="0">
                          <a:solidFill>
                            <a:schemeClr val="tx1"/>
                          </a:solidFill>
                        </a:rPr>
                        <a:t>γ</a:t>
                      </a:r>
                      <a:r>
                        <a:rPr lang="en-US" sz="1400" dirty="0">
                          <a:solidFill>
                            <a:schemeClr val="tx1"/>
                          </a:solidFill>
                        </a:rPr>
                        <a:t>)</a:t>
                      </a:r>
                      <a:r>
                        <a:rPr lang="en-US" sz="1400" baseline="30000" dirty="0">
                          <a:solidFill>
                            <a:schemeClr val="tx1"/>
                          </a:solidFill>
                        </a:rPr>
                        <a:t>160</a:t>
                      </a:r>
                      <a:r>
                        <a:rPr lang="en-US" sz="1400" dirty="0">
                          <a:solidFill>
                            <a:schemeClr val="tx1"/>
                          </a:solidFill>
                        </a:rPr>
                        <a:t>Gd(n,</a:t>
                      </a:r>
                      <a:r>
                        <a:rPr lang="el-GR" sz="1400" dirty="0">
                          <a:solidFill>
                            <a:schemeClr val="tx1"/>
                          </a:solidFill>
                        </a:rPr>
                        <a:t>γ</a:t>
                      </a:r>
                      <a:r>
                        <a:rPr lang="en-US" sz="1400" dirty="0">
                          <a:solidFill>
                            <a:schemeClr val="tx1"/>
                          </a:solidFill>
                        </a:rPr>
                        <a:t>)</a:t>
                      </a:r>
                      <a:r>
                        <a:rPr lang="en-US" sz="1400" baseline="30000" dirty="0">
                          <a:solidFill>
                            <a:schemeClr val="tx1"/>
                          </a:solidFill>
                        </a:rPr>
                        <a:t>161</a:t>
                      </a:r>
                      <a:r>
                        <a:rPr lang="en-US" sz="1400" dirty="0">
                          <a:solidFill>
                            <a:schemeClr val="tx1"/>
                          </a:solidFill>
                        </a:rPr>
                        <a:t>Gd(</a:t>
                      </a:r>
                      <a:r>
                        <a:rPr lang="el-GR" sz="1400" dirty="0">
                          <a:solidFill>
                            <a:schemeClr val="tx1"/>
                          </a:solidFill>
                        </a:rPr>
                        <a:t>β</a:t>
                      </a:r>
                      <a:r>
                        <a:rPr lang="en-US" sz="1400" dirty="0">
                          <a:solidFill>
                            <a:schemeClr val="tx1"/>
                          </a:solidFill>
                        </a:rPr>
                        <a:t>)</a:t>
                      </a:r>
                      <a:r>
                        <a:rPr lang="en-US" sz="1400" baseline="30000" dirty="0">
                          <a:solidFill>
                            <a:schemeClr val="tx1"/>
                          </a:solidFill>
                        </a:rPr>
                        <a:t>161</a:t>
                      </a:r>
                      <a:r>
                        <a:rPr lang="en-US" sz="1400" dirty="0">
                          <a:solidFill>
                            <a:schemeClr val="tx1"/>
                          </a:solidFill>
                        </a:rPr>
                        <a:t>Tb</a:t>
                      </a:r>
                      <a:endParaRPr lang="ru-RU" sz="1400" dirty="0">
                        <a:solidFill>
                          <a:schemeClr val="tx1"/>
                        </a:solidFill>
                      </a:endParaRPr>
                    </a:p>
                  </a:txBody>
                  <a:tcPr/>
                </a:tc>
                <a:tc>
                  <a:txBody>
                    <a:bodyPr/>
                    <a:lstStyle/>
                    <a:p>
                      <a:r>
                        <a:rPr lang="ru-RU" sz="1400" dirty="0">
                          <a:solidFill>
                            <a:schemeClr val="tx1"/>
                          </a:solidFill>
                        </a:rPr>
                        <a:t>Малодоступен</a:t>
                      </a:r>
                    </a:p>
                  </a:txBody>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21507235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435280" cy="1143000"/>
          </a:xfrm>
        </p:spPr>
        <p:txBody>
          <a:bodyPr>
            <a:normAutofit fontScale="90000"/>
          </a:bodyPr>
          <a:lstStyle/>
          <a:p>
            <a:r>
              <a:rPr lang="ru-RU" dirty="0"/>
              <a:t>Пробег </a:t>
            </a:r>
            <a:r>
              <a:rPr lang="el-GR" dirty="0"/>
              <a:t>β</a:t>
            </a:r>
            <a:r>
              <a:rPr lang="ru-RU" dirty="0"/>
              <a:t>-частиц в биологической ткани (2)</a:t>
            </a:r>
          </a:p>
        </p:txBody>
      </p:sp>
      <p:sp>
        <p:nvSpPr>
          <p:cNvPr id="3" name="Овал 2"/>
          <p:cNvSpPr/>
          <p:nvPr/>
        </p:nvSpPr>
        <p:spPr>
          <a:xfrm>
            <a:off x="756635" y="2670514"/>
            <a:ext cx="1260000" cy="1260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 name="Овал 3"/>
          <p:cNvSpPr/>
          <p:nvPr/>
        </p:nvSpPr>
        <p:spPr>
          <a:xfrm>
            <a:off x="1080635" y="5499264"/>
            <a:ext cx="612000" cy="612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 name="TextBox 4"/>
          <p:cNvSpPr txBox="1"/>
          <p:nvPr/>
        </p:nvSpPr>
        <p:spPr>
          <a:xfrm>
            <a:off x="2135597" y="3115848"/>
            <a:ext cx="917367" cy="523220"/>
          </a:xfrm>
          <a:prstGeom prst="rect">
            <a:avLst/>
          </a:prstGeom>
          <a:noFill/>
        </p:spPr>
        <p:txBody>
          <a:bodyPr wrap="none" rtlCol="0">
            <a:spAutoFit/>
          </a:bodyPr>
          <a:lstStyle/>
          <a:p>
            <a:r>
              <a:rPr lang="ru-RU" sz="2800" baseline="30000" dirty="0"/>
              <a:t>188</a:t>
            </a:r>
            <a:r>
              <a:rPr lang="en-US" sz="2800" dirty="0"/>
              <a:t>Re</a:t>
            </a:r>
            <a:endParaRPr lang="ru-RU" sz="2800" dirty="0"/>
          </a:p>
        </p:txBody>
      </p:sp>
      <p:sp>
        <p:nvSpPr>
          <p:cNvPr id="6" name="TextBox 5"/>
          <p:cNvSpPr txBox="1"/>
          <p:nvPr/>
        </p:nvSpPr>
        <p:spPr>
          <a:xfrm>
            <a:off x="2195736" y="5620598"/>
            <a:ext cx="917367" cy="523220"/>
          </a:xfrm>
          <a:prstGeom prst="rect">
            <a:avLst/>
          </a:prstGeom>
          <a:noFill/>
        </p:spPr>
        <p:txBody>
          <a:bodyPr wrap="none" rtlCol="0">
            <a:spAutoFit/>
          </a:bodyPr>
          <a:lstStyle/>
          <a:p>
            <a:r>
              <a:rPr lang="ru-RU" sz="2800" baseline="30000" dirty="0"/>
              <a:t>18</a:t>
            </a:r>
            <a:r>
              <a:rPr lang="en-US" sz="2800" baseline="30000" dirty="0"/>
              <a:t>6</a:t>
            </a:r>
            <a:r>
              <a:rPr lang="en-US" sz="2800" dirty="0"/>
              <a:t>Re</a:t>
            </a:r>
            <a:endParaRPr lang="ru-RU" sz="2800" dirty="0"/>
          </a:p>
        </p:txBody>
      </p:sp>
      <p:sp>
        <p:nvSpPr>
          <p:cNvPr id="7" name="Овал 6"/>
          <p:cNvSpPr/>
          <p:nvPr/>
        </p:nvSpPr>
        <p:spPr>
          <a:xfrm>
            <a:off x="648635" y="1185908"/>
            <a:ext cx="1368000" cy="1368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8" name="TextBox 7"/>
          <p:cNvSpPr txBox="1"/>
          <p:nvPr/>
        </p:nvSpPr>
        <p:spPr>
          <a:xfrm>
            <a:off x="2195736" y="1674031"/>
            <a:ext cx="603050" cy="523220"/>
          </a:xfrm>
          <a:prstGeom prst="rect">
            <a:avLst/>
          </a:prstGeom>
          <a:noFill/>
        </p:spPr>
        <p:txBody>
          <a:bodyPr wrap="none" rtlCol="0">
            <a:spAutoFit/>
          </a:bodyPr>
          <a:lstStyle/>
          <a:p>
            <a:r>
              <a:rPr lang="en-US" sz="2800" baseline="30000" dirty="0"/>
              <a:t>90</a:t>
            </a:r>
            <a:r>
              <a:rPr lang="en-US" sz="2800" dirty="0"/>
              <a:t>Y</a:t>
            </a:r>
            <a:endParaRPr lang="ru-RU" sz="2800" dirty="0"/>
          </a:p>
        </p:txBody>
      </p:sp>
      <p:sp>
        <p:nvSpPr>
          <p:cNvPr id="9" name="Овал 8"/>
          <p:cNvSpPr/>
          <p:nvPr/>
        </p:nvSpPr>
        <p:spPr>
          <a:xfrm>
            <a:off x="846635" y="4194484"/>
            <a:ext cx="1080000" cy="1080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0" name="TextBox 9"/>
          <p:cNvSpPr txBox="1"/>
          <p:nvPr/>
        </p:nvSpPr>
        <p:spPr>
          <a:xfrm>
            <a:off x="2203856" y="4549818"/>
            <a:ext cx="963725" cy="523220"/>
          </a:xfrm>
          <a:prstGeom prst="rect">
            <a:avLst/>
          </a:prstGeom>
          <a:noFill/>
        </p:spPr>
        <p:txBody>
          <a:bodyPr wrap="none" rtlCol="0">
            <a:spAutoFit/>
          </a:bodyPr>
          <a:lstStyle/>
          <a:p>
            <a:r>
              <a:rPr lang="en-US" sz="2800" baseline="30000" dirty="0"/>
              <a:t>166</a:t>
            </a:r>
            <a:r>
              <a:rPr lang="en-US" sz="2800" dirty="0"/>
              <a:t>Ho</a:t>
            </a:r>
            <a:endParaRPr lang="ru-RU" sz="2800" dirty="0"/>
          </a:p>
        </p:txBody>
      </p:sp>
      <p:sp>
        <p:nvSpPr>
          <p:cNvPr id="11" name="Овал 10"/>
          <p:cNvSpPr/>
          <p:nvPr/>
        </p:nvSpPr>
        <p:spPr>
          <a:xfrm>
            <a:off x="4095713" y="2477030"/>
            <a:ext cx="324000" cy="324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2" name="TextBox 11"/>
          <p:cNvSpPr txBox="1"/>
          <p:nvPr/>
        </p:nvSpPr>
        <p:spPr>
          <a:xfrm>
            <a:off x="4600503" y="2420888"/>
            <a:ext cx="808235" cy="523220"/>
          </a:xfrm>
          <a:prstGeom prst="rect">
            <a:avLst/>
          </a:prstGeom>
          <a:noFill/>
        </p:spPr>
        <p:txBody>
          <a:bodyPr wrap="none" rtlCol="0">
            <a:spAutoFit/>
          </a:bodyPr>
          <a:lstStyle/>
          <a:p>
            <a:r>
              <a:rPr lang="ru-RU" sz="2800" baseline="30000" dirty="0"/>
              <a:t>67</a:t>
            </a:r>
            <a:r>
              <a:rPr lang="en-US" sz="2800" dirty="0"/>
              <a:t>Cu</a:t>
            </a:r>
            <a:endParaRPr lang="ru-RU" sz="2800" dirty="0"/>
          </a:p>
        </p:txBody>
      </p:sp>
      <p:sp>
        <p:nvSpPr>
          <p:cNvPr id="13" name="Овал 12"/>
          <p:cNvSpPr/>
          <p:nvPr/>
        </p:nvSpPr>
        <p:spPr>
          <a:xfrm>
            <a:off x="4095713" y="3197180"/>
            <a:ext cx="288000" cy="288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4" name="TextBox 13"/>
          <p:cNvSpPr txBox="1"/>
          <p:nvPr/>
        </p:nvSpPr>
        <p:spPr>
          <a:xfrm>
            <a:off x="4547603" y="3131676"/>
            <a:ext cx="914033" cy="523220"/>
          </a:xfrm>
          <a:prstGeom prst="rect">
            <a:avLst/>
          </a:prstGeom>
          <a:noFill/>
        </p:spPr>
        <p:txBody>
          <a:bodyPr wrap="none" rtlCol="0">
            <a:spAutoFit/>
          </a:bodyPr>
          <a:lstStyle/>
          <a:p>
            <a:r>
              <a:rPr lang="en-US" sz="2800" baseline="30000" dirty="0"/>
              <a:t>161</a:t>
            </a:r>
            <a:r>
              <a:rPr lang="en-US" sz="2800" dirty="0"/>
              <a:t>Tb</a:t>
            </a:r>
            <a:endParaRPr lang="ru-RU" sz="2800" dirty="0"/>
          </a:p>
        </p:txBody>
      </p:sp>
      <p:sp>
        <p:nvSpPr>
          <p:cNvPr id="15" name="Овал 14"/>
          <p:cNvSpPr/>
          <p:nvPr/>
        </p:nvSpPr>
        <p:spPr>
          <a:xfrm>
            <a:off x="4095713" y="3845715"/>
            <a:ext cx="288000" cy="288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6" name="TextBox 15"/>
          <p:cNvSpPr txBox="1"/>
          <p:nvPr/>
        </p:nvSpPr>
        <p:spPr>
          <a:xfrm>
            <a:off x="4554816" y="3789040"/>
            <a:ext cx="889987" cy="523220"/>
          </a:xfrm>
          <a:prstGeom prst="rect">
            <a:avLst/>
          </a:prstGeom>
          <a:noFill/>
        </p:spPr>
        <p:txBody>
          <a:bodyPr wrap="none" rtlCol="0">
            <a:spAutoFit/>
          </a:bodyPr>
          <a:lstStyle/>
          <a:p>
            <a:r>
              <a:rPr lang="en-US" sz="2800" baseline="30000" dirty="0"/>
              <a:t>177</a:t>
            </a:r>
            <a:r>
              <a:rPr lang="en-US" sz="2800" dirty="0"/>
              <a:t>Lu</a:t>
            </a:r>
            <a:endParaRPr lang="ru-RU" sz="2800" dirty="0"/>
          </a:p>
        </p:txBody>
      </p:sp>
      <p:sp>
        <p:nvSpPr>
          <p:cNvPr id="17" name="Овал 16"/>
          <p:cNvSpPr/>
          <p:nvPr/>
        </p:nvSpPr>
        <p:spPr>
          <a:xfrm>
            <a:off x="4095713" y="4549818"/>
            <a:ext cx="252000" cy="252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8" name="TextBox 17"/>
          <p:cNvSpPr txBox="1"/>
          <p:nvPr/>
        </p:nvSpPr>
        <p:spPr>
          <a:xfrm>
            <a:off x="4608827" y="4437112"/>
            <a:ext cx="745717" cy="523220"/>
          </a:xfrm>
          <a:prstGeom prst="rect">
            <a:avLst/>
          </a:prstGeom>
          <a:noFill/>
        </p:spPr>
        <p:txBody>
          <a:bodyPr wrap="none" rtlCol="0">
            <a:spAutoFit/>
          </a:bodyPr>
          <a:lstStyle/>
          <a:p>
            <a:r>
              <a:rPr lang="en-US" sz="2800" baseline="30000" dirty="0"/>
              <a:t>47</a:t>
            </a:r>
            <a:r>
              <a:rPr lang="en-US" sz="2800" dirty="0"/>
              <a:t>Sc</a:t>
            </a:r>
            <a:endParaRPr lang="ru-RU" sz="2800" dirty="0"/>
          </a:p>
        </p:txBody>
      </p:sp>
      <p:sp>
        <p:nvSpPr>
          <p:cNvPr id="19" name="Овал 18"/>
          <p:cNvSpPr/>
          <p:nvPr/>
        </p:nvSpPr>
        <p:spPr>
          <a:xfrm>
            <a:off x="4095713" y="1708146"/>
            <a:ext cx="360000" cy="360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0" name="TextBox 19"/>
          <p:cNvSpPr txBox="1"/>
          <p:nvPr/>
        </p:nvSpPr>
        <p:spPr>
          <a:xfrm>
            <a:off x="4635769" y="1662814"/>
            <a:ext cx="639919" cy="523220"/>
          </a:xfrm>
          <a:prstGeom prst="rect">
            <a:avLst/>
          </a:prstGeom>
          <a:noFill/>
        </p:spPr>
        <p:txBody>
          <a:bodyPr wrap="none" rtlCol="0">
            <a:spAutoFit/>
          </a:bodyPr>
          <a:lstStyle/>
          <a:p>
            <a:r>
              <a:rPr lang="en-US" sz="2800" baseline="30000" dirty="0"/>
              <a:t>131</a:t>
            </a:r>
            <a:r>
              <a:rPr lang="en-US" sz="2800" dirty="0"/>
              <a:t>I</a:t>
            </a:r>
            <a:endParaRPr lang="ru-RU" sz="2800" dirty="0"/>
          </a:p>
        </p:txBody>
      </p:sp>
      <p:cxnSp>
        <p:nvCxnSpPr>
          <p:cNvPr id="22" name="Прямая соединительная линия 21"/>
          <p:cNvCxnSpPr/>
          <p:nvPr/>
        </p:nvCxnSpPr>
        <p:spPr>
          <a:xfrm>
            <a:off x="6875157" y="2938764"/>
            <a:ext cx="6012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6802097" y="2323075"/>
            <a:ext cx="747320" cy="461665"/>
          </a:xfrm>
          <a:prstGeom prst="rect">
            <a:avLst/>
          </a:prstGeom>
          <a:noFill/>
        </p:spPr>
        <p:txBody>
          <a:bodyPr wrap="none" rtlCol="0">
            <a:spAutoFit/>
          </a:bodyPr>
          <a:lstStyle/>
          <a:p>
            <a:r>
              <a:rPr lang="en-US" sz="2400" dirty="0"/>
              <a:t>1 </a:t>
            </a:r>
            <a:r>
              <a:rPr lang="ru-RU" sz="2400" dirty="0"/>
              <a:t>см</a:t>
            </a:r>
          </a:p>
        </p:txBody>
      </p:sp>
      <p:cxnSp>
        <p:nvCxnSpPr>
          <p:cNvPr id="26" name="Прямая соединительная линия 25"/>
          <p:cNvCxnSpPr/>
          <p:nvPr/>
        </p:nvCxnSpPr>
        <p:spPr>
          <a:xfrm>
            <a:off x="1393835" y="1858697"/>
            <a:ext cx="622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85058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600" dirty="0"/>
              <a:t>Пробег частиц в биологической ткани (1)</a:t>
            </a:r>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99592" y="1604798"/>
            <a:ext cx="2952328" cy="4525433"/>
          </a:xfrm>
        </p:spPr>
      </p:pic>
      <p:sp>
        <p:nvSpPr>
          <p:cNvPr id="5" name="Rectangle 5"/>
          <p:cNvSpPr>
            <a:spLocks noChangeArrowheads="1"/>
          </p:cNvSpPr>
          <p:nvPr/>
        </p:nvSpPr>
        <p:spPr bwMode="auto">
          <a:xfrm>
            <a:off x="880691" y="6309318"/>
            <a:ext cx="4896544"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ru-RU" altLang="ru-RU" sz="1000" dirty="0"/>
              <a:t>F. </a:t>
            </a:r>
            <a:r>
              <a:rPr lang="ru-RU" altLang="ru-RU" sz="1000" dirty="0" err="1"/>
              <a:t>Buchegger</a:t>
            </a:r>
            <a:r>
              <a:rPr lang="ru-RU" altLang="ru-RU" sz="1000" dirty="0"/>
              <a:t>, </a:t>
            </a:r>
            <a:r>
              <a:rPr lang="en-US" altLang="ru-RU" sz="1000" dirty="0"/>
              <a:t>et al.</a:t>
            </a:r>
            <a:r>
              <a:rPr lang="ru-RU" altLang="ru-RU" sz="1000" dirty="0"/>
              <a:t> </a:t>
            </a:r>
            <a:r>
              <a:rPr lang="en-US" altLang="ru-RU" sz="1000" dirty="0" err="1"/>
              <a:t>Eur</a:t>
            </a:r>
            <a:r>
              <a:rPr lang="ru-RU" altLang="ru-RU" sz="1000" dirty="0"/>
              <a:t>.</a:t>
            </a:r>
            <a:r>
              <a:rPr lang="en-US" altLang="ru-RU" sz="1000" dirty="0"/>
              <a:t> J</a:t>
            </a:r>
            <a:r>
              <a:rPr lang="ru-RU" altLang="ru-RU" sz="1000" dirty="0"/>
              <a:t>.</a:t>
            </a:r>
            <a:r>
              <a:rPr lang="en-US" altLang="ru-RU" sz="1000" dirty="0"/>
              <a:t> </a:t>
            </a:r>
            <a:r>
              <a:rPr lang="en-US" altLang="ru-RU" sz="1000" dirty="0" err="1"/>
              <a:t>Nucl</a:t>
            </a:r>
            <a:r>
              <a:rPr lang="ru-RU" altLang="ru-RU" sz="1000" dirty="0"/>
              <a:t>.</a:t>
            </a:r>
            <a:r>
              <a:rPr lang="en-US" altLang="ru-RU" sz="1000" dirty="0"/>
              <a:t> Med</a:t>
            </a:r>
            <a:r>
              <a:rPr lang="ru-RU" altLang="ru-RU" sz="1000" dirty="0"/>
              <a:t>.</a:t>
            </a:r>
            <a:r>
              <a:rPr lang="en-US" altLang="ru-RU" sz="1000" dirty="0"/>
              <a:t> 33, 2006</a:t>
            </a:r>
            <a:r>
              <a:rPr lang="ru-RU" altLang="ru-RU" sz="1000" dirty="0"/>
              <a:t>, 1352</a:t>
            </a:r>
          </a:p>
        </p:txBody>
      </p:sp>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3968" y="1700808"/>
            <a:ext cx="3888432" cy="338474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a:spLocks noChangeArrowheads="1"/>
          </p:cNvSpPr>
          <p:nvPr/>
        </p:nvSpPr>
        <p:spPr bwMode="auto">
          <a:xfrm>
            <a:off x="4499993" y="5360426"/>
            <a:ext cx="3055645"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ru-RU" altLang="ru-RU" sz="1000" dirty="0"/>
              <a:t>A. I. </a:t>
            </a:r>
            <a:r>
              <a:rPr lang="ru-RU" altLang="ru-RU" sz="1000" dirty="0" err="1"/>
              <a:t>Kassis</a:t>
            </a:r>
            <a:r>
              <a:rPr lang="ru-RU" altLang="ru-RU" sz="1000" dirty="0"/>
              <a:t>. </a:t>
            </a:r>
            <a:r>
              <a:rPr lang="ru-RU" altLang="ru-RU" sz="1000" dirty="0" err="1"/>
              <a:t>Int</a:t>
            </a:r>
            <a:r>
              <a:rPr lang="ru-RU" altLang="ru-RU" sz="1000" dirty="0"/>
              <a:t>. J. </a:t>
            </a:r>
            <a:r>
              <a:rPr lang="ru-RU" altLang="ru-RU" sz="1000" dirty="0" err="1"/>
              <a:t>Radiat</a:t>
            </a:r>
            <a:r>
              <a:rPr lang="ru-RU" altLang="ru-RU" sz="1000" dirty="0"/>
              <a:t>. </a:t>
            </a:r>
            <a:r>
              <a:rPr lang="ru-RU" altLang="ru-RU" sz="1000" dirty="0" err="1"/>
              <a:t>Biol</a:t>
            </a:r>
            <a:r>
              <a:rPr lang="ru-RU" altLang="ru-RU" sz="1000" dirty="0"/>
              <a:t>., 2004, 80, 789–803</a:t>
            </a:r>
          </a:p>
        </p:txBody>
      </p:sp>
    </p:spTree>
    <p:extLst>
      <p:ext uri="{BB962C8B-B14F-4D97-AF65-F5344CB8AC3E}">
        <p14:creationId xmlns:p14="http://schemas.microsoft.com/office/powerpoint/2010/main" val="1552481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ru-RU" dirty="0"/>
              <a:t>Мишенная терапия/диагностика</a:t>
            </a: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1412776"/>
            <a:ext cx="7416824" cy="46458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576475" y="6255121"/>
            <a:ext cx="4081567" cy="246221"/>
          </a:xfrm>
          <a:prstGeom prst="rect">
            <a:avLst/>
          </a:prstGeom>
          <a:noFill/>
        </p:spPr>
        <p:txBody>
          <a:bodyPr wrap="none" rtlCol="0">
            <a:spAutoFit/>
          </a:bodyPr>
          <a:lstStyle/>
          <a:p>
            <a:r>
              <a:rPr lang="en-US" sz="1000" dirty="0"/>
              <a:t>http://www.igp.uu.se/research/medical-radiation-sciences/marika-nestor/</a:t>
            </a:r>
            <a:endParaRPr lang="ru-RU" sz="1000" dirty="0"/>
          </a:p>
        </p:txBody>
      </p:sp>
    </p:spTree>
    <p:extLst>
      <p:ext uri="{BB962C8B-B14F-4D97-AF65-F5344CB8AC3E}">
        <p14:creationId xmlns:p14="http://schemas.microsoft.com/office/powerpoint/2010/main" val="5249620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Мишенная терапия/диагностика</a:t>
            </a:r>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51520" y="1417640"/>
            <a:ext cx="6264696" cy="4704409"/>
          </a:xfrm>
        </p:spPr>
      </p:pic>
      <p:sp>
        <p:nvSpPr>
          <p:cNvPr id="3" name="TextBox 2"/>
          <p:cNvSpPr txBox="1"/>
          <p:nvPr/>
        </p:nvSpPr>
        <p:spPr>
          <a:xfrm>
            <a:off x="5652120" y="2492896"/>
            <a:ext cx="3034680" cy="1477328"/>
          </a:xfrm>
          <a:prstGeom prst="rect">
            <a:avLst/>
          </a:prstGeom>
          <a:noFill/>
        </p:spPr>
        <p:txBody>
          <a:bodyPr wrap="square" rtlCol="0">
            <a:spAutoFit/>
          </a:bodyPr>
          <a:lstStyle/>
          <a:p>
            <a:r>
              <a:rPr lang="ru-RU" dirty="0"/>
              <a:t>За адресную доставку отвечает вектор,</a:t>
            </a:r>
          </a:p>
          <a:p>
            <a:r>
              <a:rPr lang="ru-RU" dirty="0"/>
              <a:t>за связывание – </a:t>
            </a:r>
            <a:r>
              <a:rPr lang="ru-RU" dirty="0" err="1"/>
              <a:t>хелатор</a:t>
            </a:r>
            <a:r>
              <a:rPr lang="ru-RU" dirty="0"/>
              <a:t>, за поражение/визуализацию - нуклид</a:t>
            </a:r>
          </a:p>
        </p:txBody>
      </p:sp>
      <p:sp>
        <p:nvSpPr>
          <p:cNvPr id="5" name="TextBox 4"/>
          <p:cNvSpPr txBox="1"/>
          <p:nvPr/>
        </p:nvSpPr>
        <p:spPr>
          <a:xfrm>
            <a:off x="755576" y="6309320"/>
            <a:ext cx="2980752" cy="369332"/>
          </a:xfrm>
          <a:prstGeom prst="rect">
            <a:avLst/>
          </a:prstGeom>
          <a:noFill/>
        </p:spPr>
        <p:txBody>
          <a:bodyPr wrap="none" rtlCol="0">
            <a:spAutoFit/>
          </a:bodyPr>
          <a:lstStyle/>
          <a:p>
            <a:r>
              <a:rPr lang="ru-RU" dirty="0">
                <a:solidFill>
                  <a:srgbClr val="FF0000"/>
                </a:solidFill>
              </a:rPr>
              <a:t>Важна удельная активность!</a:t>
            </a:r>
          </a:p>
        </p:txBody>
      </p:sp>
    </p:spTree>
    <p:extLst>
      <p:ext uri="{BB962C8B-B14F-4D97-AF65-F5344CB8AC3E}">
        <p14:creationId xmlns:p14="http://schemas.microsoft.com/office/powerpoint/2010/main" val="24766805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718560" y="5584906"/>
            <a:ext cx="7804800" cy="414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rgbClr val="000000"/>
                </a:solidFill>
                <a:latin typeface="Times New Roman" pitchFamily="16" charset="0"/>
                <a:ea typeface="msgothic"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rgbClr val="000000"/>
                </a:solidFill>
                <a:latin typeface="Times New Roman" pitchFamily="16" charset="0"/>
                <a:ea typeface="msgothic"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rgbClr val="000000"/>
                </a:solidFill>
                <a:latin typeface="Times New Roman" pitchFamily="16" charset="0"/>
                <a:ea typeface="msgothic"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rgbClr val="000000"/>
                </a:solidFill>
                <a:latin typeface="Times New Roman" pitchFamily="16" charset="0"/>
                <a:ea typeface="msgothic"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rgbClr val="000000"/>
                </a:solidFill>
                <a:latin typeface="Times New Roman" pitchFamily="16"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rgbClr val="000000"/>
                </a:solidFill>
                <a:latin typeface="Times New Roman" pitchFamily="16"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rgbClr val="000000"/>
                </a:solidFill>
                <a:latin typeface="Times New Roman" pitchFamily="16"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rgbClr val="000000"/>
                </a:solidFill>
                <a:latin typeface="Times New Roman" pitchFamily="16"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rgbClr val="000000"/>
                </a:solidFill>
                <a:latin typeface="Times New Roman" pitchFamily="16" charset="0"/>
                <a:ea typeface="msgothic" charset="0"/>
                <a:cs typeface="msgothic" charset="0"/>
              </a:defRPr>
            </a:lvl9pPr>
          </a:lstStyle>
          <a:p>
            <a:pPr algn="ctr"/>
            <a:r>
              <a:rPr lang="en-GB" altLang="ru-RU" sz="1300" dirty="0">
                <a:latin typeface="Arial" charset="0"/>
              </a:rPr>
              <a:t>PSMA equals enzyme glutamate carboxypeptidase II. Its proteolytic domain can be targeted with </a:t>
            </a:r>
            <a:r>
              <a:rPr lang="en-GB" altLang="ru-RU" sz="1300" dirty="0" err="1">
                <a:latin typeface="Arial" charset="0"/>
              </a:rPr>
              <a:t>Glu</a:t>
            </a:r>
            <a:r>
              <a:rPr lang="en-GB" altLang="ru-RU" sz="1300" dirty="0">
                <a:latin typeface="Arial" charset="0"/>
              </a:rPr>
              <a:t>-urea motif (green). Clemens </a:t>
            </a:r>
            <a:r>
              <a:rPr lang="en-GB" altLang="ru-RU" sz="1300" dirty="0" err="1">
                <a:latin typeface="Arial" charset="0"/>
              </a:rPr>
              <a:t>Kratochwil</a:t>
            </a:r>
            <a:r>
              <a:rPr lang="en-GB" altLang="ru-RU" sz="1300" dirty="0">
                <a:latin typeface="Arial" charset="0"/>
              </a:rPr>
              <a:t> et al. J </a:t>
            </a:r>
            <a:r>
              <a:rPr lang="en-GB" altLang="ru-RU" sz="1300" dirty="0" err="1">
                <a:latin typeface="Arial" charset="0"/>
              </a:rPr>
              <a:t>Nucl</a:t>
            </a:r>
            <a:r>
              <a:rPr lang="en-GB" altLang="ru-RU" sz="1300" dirty="0">
                <a:latin typeface="Arial" charset="0"/>
              </a:rPr>
              <a:t> Med 2016;57:1170-1176</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040" y="6237296"/>
            <a:ext cx="2246400" cy="36147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0240" y="498293"/>
            <a:ext cx="7804800" cy="442126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6" name="Text Box 4"/>
          <p:cNvSpPr txBox="1">
            <a:spLocks noChangeArrowheads="1"/>
          </p:cNvSpPr>
          <p:nvPr/>
        </p:nvSpPr>
        <p:spPr bwMode="auto">
          <a:xfrm>
            <a:off x="930240" y="5972307"/>
            <a:ext cx="3918240" cy="3053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945" tIns="41473" rIns="82945" bIns="41473" anchor="ctr"/>
          <a:lstStyle/>
          <a:p>
            <a:endParaRPr lang="ru-RU"/>
          </a:p>
        </p:txBody>
      </p:sp>
      <p:sp>
        <p:nvSpPr>
          <p:cNvPr id="3077" name="Text Box 5"/>
          <p:cNvSpPr txBox="1">
            <a:spLocks noChangeArrowheads="1"/>
          </p:cNvSpPr>
          <p:nvPr/>
        </p:nvSpPr>
        <p:spPr bwMode="auto">
          <a:xfrm>
            <a:off x="6432481" y="6401473"/>
            <a:ext cx="2449440" cy="3470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85725" indent="-85725">
              <a:tabLst>
                <a:tab pos="723900" algn="l"/>
                <a:tab pos="1447800" algn="l"/>
                <a:tab pos="2171700" algn="l"/>
              </a:tabLst>
              <a:defRPr sz="2400">
                <a:solidFill>
                  <a:srgbClr val="000000"/>
                </a:solidFill>
                <a:latin typeface="Times New Roman" pitchFamily="16" charset="0"/>
                <a:ea typeface="msgothic" charset="0"/>
                <a:cs typeface="msgothic" charset="0"/>
              </a:defRPr>
            </a:lvl1pPr>
            <a:lvl2pPr>
              <a:tabLst>
                <a:tab pos="723900" algn="l"/>
                <a:tab pos="1447800" algn="l"/>
                <a:tab pos="2171700" algn="l"/>
              </a:tabLst>
              <a:defRPr sz="2400">
                <a:solidFill>
                  <a:srgbClr val="000000"/>
                </a:solidFill>
                <a:latin typeface="Times New Roman" pitchFamily="16" charset="0"/>
                <a:ea typeface="msgothic" charset="0"/>
                <a:cs typeface="msgothic" charset="0"/>
              </a:defRPr>
            </a:lvl2pPr>
            <a:lvl3pPr>
              <a:tabLst>
                <a:tab pos="723900" algn="l"/>
                <a:tab pos="1447800" algn="l"/>
                <a:tab pos="2171700" algn="l"/>
              </a:tabLst>
              <a:defRPr sz="2400">
                <a:solidFill>
                  <a:srgbClr val="000000"/>
                </a:solidFill>
                <a:latin typeface="Times New Roman" pitchFamily="16" charset="0"/>
                <a:ea typeface="msgothic" charset="0"/>
                <a:cs typeface="msgothic" charset="0"/>
              </a:defRPr>
            </a:lvl3pPr>
            <a:lvl4pPr>
              <a:tabLst>
                <a:tab pos="723900" algn="l"/>
                <a:tab pos="1447800" algn="l"/>
                <a:tab pos="2171700" algn="l"/>
              </a:tabLst>
              <a:defRPr sz="2400">
                <a:solidFill>
                  <a:srgbClr val="000000"/>
                </a:solidFill>
                <a:latin typeface="Times New Roman" pitchFamily="16" charset="0"/>
                <a:ea typeface="msgothic" charset="0"/>
                <a:cs typeface="msgothic" charset="0"/>
              </a:defRPr>
            </a:lvl4pPr>
            <a:lvl5pPr>
              <a:tabLst>
                <a:tab pos="723900" algn="l"/>
                <a:tab pos="1447800" algn="l"/>
                <a:tab pos="2171700" algn="l"/>
              </a:tabLst>
              <a:defRPr sz="2400">
                <a:solidFill>
                  <a:srgbClr val="000000"/>
                </a:solidFill>
                <a:latin typeface="Times New Roman" pitchFamily="16"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Lst>
              <a:defRPr sz="2400">
                <a:solidFill>
                  <a:srgbClr val="000000"/>
                </a:solidFill>
                <a:latin typeface="Times New Roman" pitchFamily="16"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Lst>
              <a:defRPr sz="2400">
                <a:solidFill>
                  <a:srgbClr val="000000"/>
                </a:solidFill>
                <a:latin typeface="Times New Roman" pitchFamily="16"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Lst>
              <a:defRPr sz="2400">
                <a:solidFill>
                  <a:srgbClr val="000000"/>
                </a:solidFill>
                <a:latin typeface="Times New Roman" pitchFamily="16"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Lst>
              <a:defRPr sz="2400">
                <a:solidFill>
                  <a:srgbClr val="000000"/>
                </a:solidFill>
                <a:latin typeface="Times New Roman" pitchFamily="16" charset="0"/>
                <a:ea typeface="msgothic" charset="0"/>
                <a:cs typeface="msgothic" charset="0"/>
              </a:defRPr>
            </a:lvl9pPr>
          </a:lstStyle>
          <a:p>
            <a:r>
              <a:rPr lang="en-GB" altLang="ru-RU" sz="900">
                <a:latin typeface="Arial" charset="0"/>
              </a:rPr>
              <a:t>(c) Copyright 2014 SNMMI; all rights reserved</a:t>
            </a:r>
          </a:p>
        </p:txBody>
      </p:sp>
    </p:spTree>
    <p:extLst>
      <p:ext uri="{BB962C8B-B14F-4D97-AF65-F5344CB8AC3E}">
        <p14:creationId xmlns:p14="http://schemas.microsoft.com/office/powerpoint/2010/main" val="203095609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Что такое ядерная медицина</a:t>
            </a:r>
          </a:p>
        </p:txBody>
      </p:sp>
      <p:sp>
        <p:nvSpPr>
          <p:cNvPr id="3" name="Объект 2"/>
          <p:cNvSpPr>
            <a:spLocks noGrp="1"/>
          </p:cNvSpPr>
          <p:nvPr>
            <p:ph idx="1"/>
          </p:nvPr>
        </p:nvSpPr>
        <p:spPr/>
        <p:txBody>
          <a:bodyPr>
            <a:normAutofit fontScale="77500" lnSpcReduction="20000"/>
          </a:bodyPr>
          <a:lstStyle/>
          <a:p>
            <a:r>
              <a:rPr lang="ru-RU" dirty="0"/>
              <a:t>Использование сверхмалых количеств радиоактивных веществ (РФП) для оценки молекулярных, метаболических, физиологических и патологических условий организма с целью диагностики, терапии и научных исследований. </a:t>
            </a:r>
          </a:p>
          <a:p>
            <a:r>
              <a:rPr lang="ru-RU" dirty="0"/>
              <a:t>Молекулярная визуализация – тип визуализации, позволяющий наблюдать процессы в организме на молекулярном и клеточном уровне. Остальные методы – УЗИ, рентген, КТ позволяют увидеть физическую структуру, молекулярная визуализация позволяет исследовать процессы.</a:t>
            </a:r>
          </a:p>
          <a:p>
            <a:pPr marL="0" indent="0">
              <a:buNone/>
            </a:pPr>
            <a:r>
              <a:rPr lang="ru-RU" dirty="0"/>
              <a:t>Источник: Американское общество ядерной медицины и молекулярной визуализации </a:t>
            </a:r>
            <a:r>
              <a:rPr lang="en-US" dirty="0">
                <a:hlinkClick r:id="rId2"/>
              </a:rPr>
              <a:t>http://www.snmmi.org/index.aspx</a:t>
            </a:r>
            <a:endParaRPr lang="ru-RU" dirty="0"/>
          </a:p>
          <a:p>
            <a:endParaRPr lang="ru-RU" dirty="0"/>
          </a:p>
        </p:txBody>
      </p:sp>
    </p:spTree>
    <p:extLst>
      <p:ext uri="{BB962C8B-B14F-4D97-AF65-F5344CB8AC3E}">
        <p14:creationId xmlns:p14="http://schemas.microsoft.com/office/powerpoint/2010/main" val="2659437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152784"/>
            <a:ext cx="6562750" cy="65524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900422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Препараты на основе пептидов: </a:t>
            </a:r>
            <a:r>
              <a:rPr lang="en-US" dirty="0" err="1"/>
              <a:t>Lutathera</a:t>
            </a:r>
            <a:r>
              <a:rPr lang="ru-RU" dirty="0"/>
              <a:t>  </a:t>
            </a:r>
          </a:p>
        </p:txBody>
      </p:sp>
      <p:pic>
        <p:nvPicPr>
          <p:cNvPr id="1026" name="Picture 2" descr="ÐÐ°ÑÑÐ¸Ð½ÐºÐ¸ Ð¿Ð¾ Ð·Ð°Ð¿ÑÐ¾ÑÑ lutetium Lu 177 dotata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700808"/>
            <a:ext cx="5823587" cy="439248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25648" y="6165304"/>
            <a:ext cx="5343771" cy="369332"/>
          </a:xfrm>
          <a:prstGeom prst="rect">
            <a:avLst/>
          </a:prstGeom>
          <a:noFill/>
        </p:spPr>
        <p:txBody>
          <a:bodyPr wrap="none" rtlCol="0">
            <a:spAutoFit/>
          </a:bodyPr>
          <a:lstStyle/>
          <a:p>
            <a:r>
              <a:rPr lang="ru-RU" dirty="0"/>
              <a:t>В январе 2018 </a:t>
            </a:r>
            <a:r>
              <a:rPr lang="en-US" dirty="0"/>
              <a:t>Novartis </a:t>
            </a:r>
            <a:r>
              <a:rPr lang="ru-RU" dirty="0"/>
              <a:t>получила разрешение от </a:t>
            </a:r>
            <a:r>
              <a:rPr lang="en-US" dirty="0"/>
              <a:t>FDA</a:t>
            </a:r>
            <a:endParaRPr lang="ru-RU" dirty="0"/>
          </a:p>
        </p:txBody>
      </p:sp>
    </p:spTree>
    <p:extLst>
      <p:ext uri="{BB962C8B-B14F-4D97-AF65-F5344CB8AC3E}">
        <p14:creationId xmlns:p14="http://schemas.microsoft.com/office/powerpoint/2010/main" val="38444332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err="1"/>
              <a:t>Хемокиновые</a:t>
            </a:r>
            <a:r>
              <a:rPr lang="ru-RU" dirty="0"/>
              <a:t> рецепторы </a:t>
            </a:r>
            <a:r>
              <a:rPr lang="en-US" dirty="0"/>
              <a:t>CXCR-4</a:t>
            </a:r>
            <a:endParaRPr lang="ru-RU" dirty="0"/>
          </a:p>
        </p:txBody>
      </p:sp>
      <p:pic>
        <p:nvPicPr>
          <p:cNvPr id="2050" name="Picture 2" descr="Theranostics 07: 2350 image No. 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2060848"/>
            <a:ext cx="7277100" cy="3371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21515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err="1"/>
              <a:t>Радиоиммунотерапия</a:t>
            </a:r>
            <a:r>
              <a:rPr lang="ru-RU" dirty="0"/>
              <a:t>: </a:t>
            </a:r>
            <a:r>
              <a:rPr lang="ru-RU" baseline="30000" dirty="0"/>
              <a:t>90</a:t>
            </a:r>
            <a:r>
              <a:rPr lang="en-US" dirty="0"/>
              <a:t>Y-DTPA-</a:t>
            </a:r>
            <a:r>
              <a:rPr lang="ru-RU" dirty="0" err="1"/>
              <a:t>Ибритумомаб</a:t>
            </a:r>
            <a:r>
              <a:rPr lang="ru-RU" dirty="0"/>
              <a:t> </a:t>
            </a:r>
            <a:r>
              <a:rPr lang="en-US" dirty="0"/>
              <a:t>(</a:t>
            </a:r>
            <a:r>
              <a:rPr lang="ru-RU" dirty="0" err="1"/>
              <a:t>Зевалин</a:t>
            </a:r>
            <a:r>
              <a:rPr lang="en-US" dirty="0"/>
              <a:t>) </a:t>
            </a:r>
            <a:r>
              <a:rPr lang="ru-RU" dirty="0"/>
              <a:t>против НХЛ</a:t>
            </a:r>
          </a:p>
        </p:txBody>
      </p:sp>
      <p:pic>
        <p:nvPicPr>
          <p:cNvPr id="4" name="Объект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051720" y="1700808"/>
            <a:ext cx="5184576" cy="4048096"/>
          </a:xfrm>
        </p:spPr>
      </p:pic>
      <p:sp>
        <p:nvSpPr>
          <p:cNvPr id="5" name="TextBox 4"/>
          <p:cNvSpPr txBox="1"/>
          <p:nvPr/>
        </p:nvSpPr>
        <p:spPr>
          <a:xfrm>
            <a:off x="77736" y="6011996"/>
            <a:ext cx="9066264" cy="369332"/>
          </a:xfrm>
          <a:prstGeom prst="rect">
            <a:avLst/>
          </a:prstGeom>
          <a:noFill/>
        </p:spPr>
        <p:txBody>
          <a:bodyPr wrap="none" rtlCol="0">
            <a:spAutoFit/>
          </a:bodyPr>
          <a:lstStyle/>
          <a:p>
            <a:r>
              <a:rPr lang="en-US" dirty="0"/>
              <a:t>DOI: 10.1200/JCO.2012.45.6400 Journal of Clinical Oncology 31, no. 16 (June 2013) 1977-1983.</a:t>
            </a:r>
            <a:endParaRPr lang="ru-RU" dirty="0"/>
          </a:p>
        </p:txBody>
      </p:sp>
    </p:spTree>
    <p:extLst>
      <p:ext uri="{BB962C8B-B14F-4D97-AF65-F5344CB8AC3E}">
        <p14:creationId xmlns:p14="http://schemas.microsoft.com/office/powerpoint/2010/main" val="24999054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Терапевтические РФП в клинической практике</a:t>
            </a:r>
          </a:p>
        </p:txBody>
      </p:sp>
      <p:graphicFrame>
        <p:nvGraphicFramePr>
          <p:cNvPr id="4" name="Объект 3"/>
          <p:cNvGraphicFramePr>
            <a:graphicFrameLocks noGrp="1"/>
          </p:cNvGraphicFramePr>
          <p:nvPr>
            <p:ph idx="1"/>
            <p:extLst>
              <p:ext uri="{D42A27DB-BD31-4B8C-83A1-F6EECF244321}">
                <p14:modId xmlns:p14="http://schemas.microsoft.com/office/powerpoint/2010/main" val="4150930324"/>
              </p:ext>
            </p:extLst>
          </p:nvPr>
        </p:nvGraphicFramePr>
        <p:xfrm>
          <a:off x="467544" y="1556792"/>
          <a:ext cx="8229600" cy="3302000"/>
        </p:xfrm>
        <a:graphic>
          <a:graphicData uri="http://schemas.openxmlformats.org/drawingml/2006/table">
            <a:tbl>
              <a:tblPr firstRow="1" bandRow="1">
                <a:tableStyleId>{5C22544A-7EE6-4342-B048-85BDC9FD1C3A}</a:tableStyleId>
              </a:tblPr>
              <a:tblGrid>
                <a:gridCol w="3312368">
                  <a:extLst>
                    <a:ext uri="{9D8B030D-6E8A-4147-A177-3AD203B41FA5}">
                      <a16:colId xmlns:a16="http://schemas.microsoft.com/office/drawing/2014/main" val="20000"/>
                    </a:ext>
                  </a:extLst>
                </a:gridCol>
                <a:gridCol w="3096344">
                  <a:extLst>
                    <a:ext uri="{9D8B030D-6E8A-4147-A177-3AD203B41FA5}">
                      <a16:colId xmlns:a16="http://schemas.microsoft.com/office/drawing/2014/main" val="20001"/>
                    </a:ext>
                  </a:extLst>
                </a:gridCol>
                <a:gridCol w="1820888">
                  <a:extLst>
                    <a:ext uri="{9D8B030D-6E8A-4147-A177-3AD203B41FA5}">
                      <a16:colId xmlns:a16="http://schemas.microsoft.com/office/drawing/2014/main" val="20002"/>
                    </a:ext>
                  </a:extLst>
                </a:gridCol>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a:t>Заболевание</a:t>
                      </a:r>
                    </a:p>
                    <a:p>
                      <a:endParaRPr lang="ru-RU" dirty="0"/>
                    </a:p>
                  </a:txBody>
                  <a:tcPr/>
                </a:tc>
                <a:tc>
                  <a:txBody>
                    <a:bodyPr/>
                    <a:lstStyle/>
                    <a:p>
                      <a:r>
                        <a:rPr lang="ru-RU" dirty="0"/>
                        <a:t>Препарат</a:t>
                      </a:r>
                    </a:p>
                  </a:txBody>
                  <a:tcPr/>
                </a:tc>
                <a:tc>
                  <a:txBody>
                    <a:bodyPr/>
                    <a:lstStyle/>
                    <a:p>
                      <a:r>
                        <a:rPr lang="ru-RU" dirty="0"/>
                        <a:t>Нуклид</a:t>
                      </a:r>
                    </a:p>
                  </a:txBody>
                  <a:tcPr/>
                </a:tc>
                <a:extLst>
                  <a:ext uri="{0D108BD9-81ED-4DB2-BD59-A6C34878D82A}">
                    <a16:rowId xmlns:a16="http://schemas.microsoft.com/office/drawing/2014/main" val="10000"/>
                  </a:ext>
                </a:extLst>
              </a:tr>
              <a:tr h="370840">
                <a:tc>
                  <a:txBody>
                    <a:bodyPr/>
                    <a:lstStyle/>
                    <a:p>
                      <a:r>
                        <a:rPr lang="ru-RU" dirty="0"/>
                        <a:t>Рак</a:t>
                      </a:r>
                      <a:r>
                        <a:rPr lang="ru-RU" baseline="0" dirty="0"/>
                        <a:t> щитовидной железы</a:t>
                      </a:r>
                      <a:endParaRPr lang="ru-RU" dirty="0"/>
                    </a:p>
                  </a:txBody>
                  <a:tcPr/>
                </a:tc>
                <a:tc>
                  <a:txBody>
                    <a:bodyPr/>
                    <a:lstStyle/>
                    <a:p>
                      <a:r>
                        <a:rPr lang="en-US" dirty="0"/>
                        <a:t>Na</a:t>
                      </a:r>
                      <a:r>
                        <a:rPr lang="en-US" baseline="30000" dirty="0"/>
                        <a:t>131</a:t>
                      </a:r>
                      <a:r>
                        <a:rPr lang="en-US" dirty="0"/>
                        <a:t>I</a:t>
                      </a:r>
                      <a:endParaRPr lang="ru-RU" dirty="0"/>
                    </a:p>
                  </a:txBody>
                  <a:tcPr/>
                </a:tc>
                <a:tc>
                  <a:txBody>
                    <a:bodyPr/>
                    <a:lstStyle/>
                    <a:p>
                      <a:r>
                        <a:rPr lang="ru-RU" baseline="30000" dirty="0"/>
                        <a:t>131</a:t>
                      </a:r>
                      <a:r>
                        <a:rPr lang="en-US" dirty="0"/>
                        <a:t>I</a:t>
                      </a:r>
                      <a:endParaRPr lang="ru-RU" dirty="0"/>
                    </a:p>
                  </a:txBody>
                  <a:tcPr/>
                </a:tc>
                <a:extLst>
                  <a:ext uri="{0D108BD9-81ED-4DB2-BD59-A6C34878D82A}">
                    <a16:rowId xmlns:a16="http://schemas.microsoft.com/office/drawing/2014/main" val="10001"/>
                  </a:ext>
                </a:extLst>
              </a:tr>
              <a:tr h="370840">
                <a:tc>
                  <a:txBody>
                    <a:bodyPr/>
                    <a:lstStyle/>
                    <a:p>
                      <a:r>
                        <a:rPr lang="ru-RU" dirty="0"/>
                        <a:t>Костные метастазы при раке простаты</a:t>
                      </a:r>
                    </a:p>
                  </a:txBody>
                  <a:tcPr/>
                </a:tc>
                <a:tc>
                  <a:txBody>
                    <a:bodyPr/>
                    <a:lstStyle/>
                    <a:p>
                      <a:r>
                        <a:rPr lang="en-US" baseline="30000" dirty="0"/>
                        <a:t>223</a:t>
                      </a:r>
                      <a:r>
                        <a:rPr lang="en-US" dirty="0"/>
                        <a:t>RaCl</a:t>
                      </a:r>
                      <a:r>
                        <a:rPr lang="en-US" baseline="-25000" dirty="0"/>
                        <a:t>2</a:t>
                      </a:r>
                    </a:p>
                  </a:txBody>
                  <a:tcPr/>
                </a:tc>
                <a:tc>
                  <a:txBody>
                    <a:bodyPr/>
                    <a:lstStyle/>
                    <a:p>
                      <a:r>
                        <a:rPr lang="en-US" baseline="30000" dirty="0"/>
                        <a:t>223</a:t>
                      </a:r>
                      <a:r>
                        <a:rPr lang="en-US" dirty="0"/>
                        <a:t>Ra</a:t>
                      </a:r>
                      <a:endParaRPr lang="ru-RU" dirty="0"/>
                    </a:p>
                  </a:txBody>
                  <a:tcPr/>
                </a:tc>
                <a:extLst>
                  <a:ext uri="{0D108BD9-81ED-4DB2-BD59-A6C34878D82A}">
                    <a16:rowId xmlns:a16="http://schemas.microsoft.com/office/drawing/2014/main" val="10002"/>
                  </a:ext>
                </a:extLst>
              </a:tr>
              <a:tr h="370840">
                <a:tc>
                  <a:txBody>
                    <a:bodyPr/>
                    <a:lstStyle/>
                    <a:p>
                      <a:r>
                        <a:rPr lang="ru-RU" dirty="0" err="1"/>
                        <a:t>Нейробластома</a:t>
                      </a:r>
                      <a:endParaRPr lang="ru-RU" dirty="0"/>
                    </a:p>
                  </a:txBody>
                  <a:tcPr/>
                </a:tc>
                <a:tc>
                  <a:txBody>
                    <a:bodyPr/>
                    <a:lstStyle/>
                    <a:p>
                      <a:r>
                        <a:rPr lang="en-US" baseline="30000" dirty="0"/>
                        <a:t>131</a:t>
                      </a:r>
                      <a:r>
                        <a:rPr lang="en-US" dirty="0"/>
                        <a:t>I-MIBG</a:t>
                      </a:r>
                    </a:p>
                  </a:txBody>
                  <a:tcPr/>
                </a:tc>
                <a:tc>
                  <a:txBody>
                    <a:bodyPr/>
                    <a:lstStyle/>
                    <a:p>
                      <a:r>
                        <a:rPr lang="en-US" baseline="30000" dirty="0"/>
                        <a:t>131</a:t>
                      </a:r>
                      <a:r>
                        <a:rPr lang="en-US" dirty="0"/>
                        <a:t>I</a:t>
                      </a:r>
                      <a:endParaRPr lang="ru-RU" dirty="0"/>
                    </a:p>
                  </a:txBody>
                  <a:tcPr/>
                </a:tc>
                <a:extLst>
                  <a:ext uri="{0D108BD9-81ED-4DB2-BD59-A6C34878D82A}">
                    <a16:rowId xmlns:a16="http://schemas.microsoft.com/office/drawing/2014/main" val="10003"/>
                  </a:ext>
                </a:extLst>
              </a:tr>
              <a:tr h="370840">
                <a:tc>
                  <a:txBody>
                    <a:bodyPr/>
                    <a:lstStyle/>
                    <a:p>
                      <a:r>
                        <a:rPr lang="en-US" dirty="0"/>
                        <a:t>B</a:t>
                      </a:r>
                      <a:r>
                        <a:rPr lang="ru-RU" dirty="0"/>
                        <a:t>-клеточная НХЛ</a:t>
                      </a:r>
                    </a:p>
                  </a:txBody>
                  <a:tcPr/>
                </a:tc>
                <a:tc>
                  <a:txBody>
                    <a:bodyPr/>
                    <a:lstStyle/>
                    <a:p>
                      <a:r>
                        <a:rPr lang="en-US" baseline="30000" dirty="0"/>
                        <a:t>90</a:t>
                      </a:r>
                      <a:r>
                        <a:rPr lang="en-US" dirty="0"/>
                        <a:t>Y </a:t>
                      </a:r>
                      <a:r>
                        <a:rPr lang="en-US" dirty="0" err="1"/>
                        <a:t>ibritumomab</a:t>
                      </a:r>
                      <a:endParaRPr lang="en-US" dirty="0"/>
                    </a:p>
                    <a:p>
                      <a:r>
                        <a:rPr lang="en-US" dirty="0" err="1"/>
                        <a:t>tiuxetan</a:t>
                      </a:r>
                      <a:endParaRPr lang="ru-RU" dirty="0"/>
                    </a:p>
                  </a:txBody>
                  <a:tcPr/>
                </a:tc>
                <a:tc>
                  <a:txBody>
                    <a:bodyPr/>
                    <a:lstStyle/>
                    <a:p>
                      <a:r>
                        <a:rPr lang="en-US" baseline="30000" dirty="0"/>
                        <a:t>90</a:t>
                      </a:r>
                      <a:r>
                        <a:rPr lang="en-US" dirty="0"/>
                        <a:t>Y</a:t>
                      </a:r>
                      <a:endParaRPr lang="ru-RU" dirty="0"/>
                    </a:p>
                  </a:txBody>
                  <a:tcPr/>
                </a:tc>
                <a:extLst>
                  <a:ext uri="{0D108BD9-81ED-4DB2-BD59-A6C34878D82A}">
                    <a16:rowId xmlns:a16="http://schemas.microsoft.com/office/drawing/2014/main" val="10004"/>
                  </a:ext>
                </a:extLst>
              </a:tr>
              <a:tr h="370840">
                <a:tc>
                  <a:txBody>
                    <a:bodyPr/>
                    <a:lstStyle/>
                    <a:p>
                      <a:r>
                        <a:rPr lang="ru-RU" dirty="0" err="1"/>
                        <a:t>Метастазирующие</a:t>
                      </a:r>
                      <a:r>
                        <a:rPr lang="ru-RU" dirty="0"/>
                        <a:t> нейроэндокринные опухоли</a:t>
                      </a:r>
                    </a:p>
                  </a:txBody>
                  <a:tcPr/>
                </a:tc>
                <a:tc>
                  <a:txBody>
                    <a:bodyPr/>
                    <a:lstStyle/>
                    <a:p>
                      <a:r>
                        <a:rPr lang="en-US" baseline="30000" dirty="0"/>
                        <a:t>90</a:t>
                      </a:r>
                      <a:r>
                        <a:rPr lang="en-US" dirty="0"/>
                        <a:t>Y-DOTATOC</a:t>
                      </a:r>
                      <a:endParaRPr lang="ru-RU" dirty="0"/>
                    </a:p>
                    <a:p>
                      <a:r>
                        <a:rPr lang="en-US" baseline="30000" dirty="0"/>
                        <a:t>177</a:t>
                      </a:r>
                      <a:r>
                        <a:rPr lang="en-US" dirty="0"/>
                        <a:t>Lu-DOTATATE</a:t>
                      </a:r>
                      <a:endParaRPr lang="ru-RU" dirty="0"/>
                    </a:p>
                  </a:txBody>
                  <a:tcPr/>
                </a:tc>
                <a:tc>
                  <a:txBody>
                    <a:bodyPr/>
                    <a:lstStyle/>
                    <a:p>
                      <a:r>
                        <a:rPr lang="en-US" baseline="30000" dirty="0"/>
                        <a:t>90</a:t>
                      </a:r>
                      <a:r>
                        <a:rPr lang="en-US" dirty="0"/>
                        <a:t>Y</a:t>
                      </a:r>
                    </a:p>
                    <a:p>
                      <a:r>
                        <a:rPr lang="en-US" baseline="30000" dirty="0"/>
                        <a:t>177</a:t>
                      </a:r>
                      <a:r>
                        <a:rPr lang="en-US" dirty="0"/>
                        <a:t>Lu</a:t>
                      </a:r>
                      <a:endParaRPr lang="ru-RU" dirty="0"/>
                    </a:p>
                  </a:txBody>
                  <a:tcPr/>
                </a:tc>
                <a:extLst>
                  <a:ext uri="{0D108BD9-81ED-4DB2-BD59-A6C34878D82A}">
                    <a16:rowId xmlns:a16="http://schemas.microsoft.com/office/drawing/2014/main" val="10005"/>
                  </a:ext>
                </a:extLst>
              </a:tr>
            </a:tbl>
          </a:graphicData>
        </a:graphic>
      </p:graphicFrame>
      <p:sp>
        <p:nvSpPr>
          <p:cNvPr id="3" name="TextBox 2"/>
          <p:cNvSpPr txBox="1"/>
          <p:nvPr/>
        </p:nvSpPr>
        <p:spPr>
          <a:xfrm>
            <a:off x="1259632" y="6216328"/>
            <a:ext cx="4464496" cy="369332"/>
          </a:xfrm>
          <a:prstGeom prst="rect">
            <a:avLst/>
          </a:prstGeom>
          <a:noFill/>
        </p:spPr>
        <p:txBody>
          <a:bodyPr wrap="square" rtlCol="0">
            <a:spAutoFit/>
          </a:bodyPr>
          <a:lstStyle/>
          <a:p>
            <a:r>
              <a:rPr lang="en-US" dirty="0"/>
              <a:t>Dalton Trans., 2017, 46, 14475</a:t>
            </a:r>
            <a:endParaRPr lang="ru-RU" dirty="0"/>
          </a:p>
        </p:txBody>
      </p:sp>
    </p:spTree>
    <p:extLst>
      <p:ext uri="{BB962C8B-B14F-4D97-AF65-F5344CB8AC3E}">
        <p14:creationId xmlns:p14="http://schemas.microsoft.com/office/powerpoint/2010/main" val="15000407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45244"/>
            <a:ext cx="8435280" cy="1143000"/>
          </a:xfrm>
        </p:spPr>
        <p:txBody>
          <a:bodyPr>
            <a:normAutofit fontScale="90000"/>
          </a:bodyPr>
          <a:lstStyle/>
          <a:p>
            <a:r>
              <a:rPr lang="ru-RU" dirty="0"/>
              <a:t>Некоторые доклинические исследования препаратов для РИТ  2010</a:t>
            </a:r>
            <a:r>
              <a:rPr lang="en-US" dirty="0"/>
              <a:t>-</a:t>
            </a:r>
            <a:r>
              <a:rPr lang="ru-RU" dirty="0"/>
              <a:t>2017 </a:t>
            </a:r>
          </a:p>
        </p:txBody>
      </p:sp>
      <p:graphicFrame>
        <p:nvGraphicFramePr>
          <p:cNvPr id="4" name="Объект 3"/>
          <p:cNvGraphicFramePr>
            <a:graphicFrameLocks noGrp="1"/>
          </p:cNvGraphicFramePr>
          <p:nvPr>
            <p:ph idx="1"/>
            <p:extLst>
              <p:ext uri="{D42A27DB-BD31-4B8C-83A1-F6EECF244321}">
                <p14:modId xmlns:p14="http://schemas.microsoft.com/office/powerpoint/2010/main" val="2400307466"/>
              </p:ext>
            </p:extLst>
          </p:nvPr>
        </p:nvGraphicFramePr>
        <p:xfrm>
          <a:off x="560040" y="2132856"/>
          <a:ext cx="8229600" cy="3708400"/>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0000"/>
                    </a:ext>
                  </a:extLst>
                </a:gridCol>
                <a:gridCol w="2081336">
                  <a:extLst>
                    <a:ext uri="{9D8B030D-6E8A-4147-A177-3AD203B41FA5}">
                      <a16:colId xmlns:a16="http://schemas.microsoft.com/office/drawing/2014/main" val="20001"/>
                    </a:ext>
                  </a:extLst>
                </a:gridCol>
                <a:gridCol w="3405064">
                  <a:extLst>
                    <a:ext uri="{9D8B030D-6E8A-4147-A177-3AD203B41FA5}">
                      <a16:colId xmlns:a16="http://schemas.microsoft.com/office/drawing/2014/main" val="20002"/>
                    </a:ext>
                  </a:extLst>
                </a:gridCol>
              </a:tblGrid>
              <a:tr h="370840">
                <a:tc>
                  <a:txBody>
                    <a:bodyPr/>
                    <a:lstStyle/>
                    <a:p>
                      <a:r>
                        <a:rPr lang="ru-RU" dirty="0"/>
                        <a:t>Мишень</a:t>
                      </a:r>
                    </a:p>
                  </a:txBody>
                  <a:tcPr/>
                </a:tc>
                <a:tc>
                  <a:txBody>
                    <a:bodyPr/>
                    <a:lstStyle/>
                    <a:p>
                      <a:r>
                        <a:rPr lang="ru-RU" dirty="0"/>
                        <a:t>Радионуклид</a:t>
                      </a:r>
                    </a:p>
                  </a:txBody>
                  <a:tcPr/>
                </a:tc>
                <a:tc>
                  <a:txBody>
                    <a:bodyPr/>
                    <a:lstStyle/>
                    <a:p>
                      <a:r>
                        <a:rPr lang="ru-RU" dirty="0"/>
                        <a:t>Заболевание</a:t>
                      </a:r>
                    </a:p>
                  </a:txBody>
                  <a:tcPr/>
                </a:tc>
                <a:extLst>
                  <a:ext uri="{0D108BD9-81ED-4DB2-BD59-A6C34878D82A}">
                    <a16:rowId xmlns:a16="http://schemas.microsoft.com/office/drawing/2014/main" val="1000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dirty="0"/>
                        <a:t>hK2</a:t>
                      </a:r>
                      <a:r>
                        <a:rPr lang="ru-RU" dirty="0"/>
                        <a:t>, </a:t>
                      </a:r>
                      <a:r>
                        <a:rPr lang="fr-FR" dirty="0"/>
                        <a:t>TROP-2</a:t>
                      </a:r>
                      <a:r>
                        <a:rPr lang="ru-RU" dirty="0"/>
                        <a:t>, </a:t>
                      </a:r>
                      <a:r>
                        <a:rPr lang="en-US" dirty="0"/>
                        <a:t>PSMA</a:t>
                      </a:r>
                      <a:endParaRPr lang="ru-R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baseline="30000" dirty="0"/>
                        <a:t>177</a:t>
                      </a:r>
                      <a:r>
                        <a:rPr lang="it-IT" dirty="0"/>
                        <a:t>Lu</a:t>
                      </a:r>
                      <a:endParaRPr lang="ru-R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dirty="0"/>
                        <a:t>Prostate cancer</a:t>
                      </a:r>
                      <a:endParaRPr lang="ru-RU" dirty="0"/>
                    </a:p>
                  </a:txBody>
                  <a:tcPr/>
                </a:tc>
                <a:extLst>
                  <a:ext uri="{0D108BD9-81ED-4DB2-BD59-A6C34878D82A}">
                    <a16:rowId xmlns:a16="http://schemas.microsoft.com/office/drawing/2014/main" val="10001"/>
                  </a:ext>
                </a:extLst>
              </a:tr>
              <a:tr h="370840">
                <a:tc>
                  <a:txBody>
                    <a:bodyPr/>
                    <a:lstStyle/>
                    <a:p>
                      <a:r>
                        <a:rPr lang="en-US" dirty="0"/>
                        <a:t>CD138</a:t>
                      </a:r>
                      <a:endParaRPr lang="ru-R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30000" dirty="0"/>
                        <a:t>213</a:t>
                      </a:r>
                      <a:r>
                        <a:rPr lang="en-US" dirty="0"/>
                        <a:t>Bi</a:t>
                      </a:r>
                      <a:endParaRPr lang="ru-RU" dirty="0"/>
                    </a:p>
                  </a:txBody>
                  <a:tcPr/>
                </a:tc>
                <a:tc>
                  <a:txBody>
                    <a:bodyPr/>
                    <a:lstStyle/>
                    <a:p>
                      <a:r>
                        <a:rPr lang="en-US" dirty="0"/>
                        <a:t>Ovarian carcinoma</a:t>
                      </a:r>
                      <a:endParaRPr lang="ru-RU" dirty="0"/>
                    </a:p>
                  </a:txBody>
                  <a:tcPr/>
                </a:tc>
                <a:extLst>
                  <a:ext uri="{0D108BD9-81ED-4DB2-BD59-A6C34878D82A}">
                    <a16:rowId xmlns:a16="http://schemas.microsoft.com/office/drawing/2014/main" val="10002"/>
                  </a:ext>
                </a:extLst>
              </a:tr>
              <a:tr h="370840">
                <a:tc>
                  <a:txBody>
                    <a:bodyPr/>
                    <a:lstStyle/>
                    <a:p>
                      <a:r>
                        <a:rPr lang="en-US" dirty="0"/>
                        <a:t>HER2</a:t>
                      </a:r>
                      <a:endParaRPr lang="ru-R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30000" dirty="0"/>
                        <a:t>177</a:t>
                      </a:r>
                      <a:r>
                        <a:rPr lang="en-US" dirty="0"/>
                        <a:t>Lu</a:t>
                      </a:r>
                      <a:endParaRPr lang="ru-R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Ovarian carcinoma</a:t>
                      </a:r>
                      <a:endParaRPr lang="ru-RU" dirty="0"/>
                    </a:p>
                  </a:txBody>
                  <a:tcPr/>
                </a:tc>
                <a:extLst>
                  <a:ext uri="{0D108BD9-81ED-4DB2-BD59-A6C34878D82A}">
                    <a16:rowId xmlns:a16="http://schemas.microsoft.com/office/drawing/2014/main" val="10003"/>
                  </a:ext>
                </a:extLst>
              </a:tr>
              <a:tr h="370840">
                <a:tc>
                  <a:txBody>
                    <a:bodyPr/>
                    <a:lstStyle/>
                    <a:p>
                      <a:r>
                        <a:rPr lang="es-ES" dirty="0"/>
                        <a:t>GPA33</a:t>
                      </a:r>
                      <a:endParaRPr lang="ru-RU" dirty="0"/>
                    </a:p>
                  </a:txBody>
                  <a:tcPr/>
                </a:tc>
                <a:tc>
                  <a:txBody>
                    <a:bodyPr/>
                    <a:lstStyle/>
                    <a:p>
                      <a:r>
                        <a:rPr lang="es-ES" baseline="30000" dirty="0"/>
                        <a:t>177</a:t>
                      </a:r>
                      <a:r>
                        <a:rPr lang="es-ES" dirty="0"/>
                        <a:t>Lu/</a:t>
                      </a:r>
                      <a:r>
                        <a:rPr lang="es-ES" baseline="30000" dirty="0"/>
                        <a:t>86</a:t>
                      </a:r>
                      <a:r>
                        <a:rPr lang="es-ES" dirty="0"/>
                        <a:t>Y </a:t>
                      </a:r>
                      <a:endParaRPr lang="ru-RU" dirty="0"/>
                    </a:p>
                  </a:txBody>
                  <a:tcPr/>
                </a:tc>
                <a:tc>
                  <a:txBody>
                    <a:bodyPr/>
                    <a:lstStyle/>
                    <a:p>
                      <a:r>
                        <a:rPr lang="es-ES" dirty="0"/>
                        <a:t>Colorectal cancer</a:t>
                      </a:r>
                      <a:endParaRPr lang="ru-RU" dirty="0"/>
                    </a:p>
                  </a:txBody>
                  <a:tcPr/>
                </a:tc>
                <a:extLst>
                  <a:ext uri="{0D108BD9-81ED-4DB2-BD59-A6C34878D82A}">
                    <a16:rowId xmlns:a16="http://schemas.microsoft.com/office/drawing/2014/main" val="10004"/>
                  </a:ext>
                </a:extLst>
              </a:tr>
              <a:tr h="370840">
                <a:tc>
                  <a:txBody>
                    <a:bodyPr/>
                    <a:lstStyle/>
                    <a:p>
                      <a:r>
                        <a:rPr lang="en-US" dirty="0"/>
                        <a:t>CD138</a:t>
                      </a:r>
                      <a:endParaRPr lang="ru-R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30000" dirty="0"/>
                        <a:t>131</a:t>
                      </a:r>
                      <a:r>
                        <a:rPr lang="en-US" dirty="0"/>
                        <a:t>I</a:t>
                      </a:r>
                      <a:endParaRPr lang="ru-RU" dirty="0"/>
                    </a:p>
                  </a:txBody>
                  <a:tcPr/>
                </a:tc>
                <a:tc>
                  <a:txBody>
                    <a:bodyPr/>
                    <a:lstStyle/>
                    <a:p>
                      <a:r>
                        <a:rPr lang="en-US" dirty="0"/>
                        <a:t>Breast carcinoma</a:t>
                      </a:r>
                      <a:endParaRPr lang="ru-RU" dirty="0"/>
                    </a:p>
                  </a:txBody>
                  <a:tcPr/>
                </a:tc>
                <a:extLst>
                  <a:ext uri="{0D108BD9-81ED-4DB2-BD59-A6C34878D82A}">
                    <a16:rowId xmlns:a16="http://schemas.microsoft.com/office/drawing/2014/main" val="10005"/>
                  </a:ext>
                </a:extLst>
              </a:tr>
              <a:tr h="370840">
                <a:tc>
                  <a:txBody>
                    <a:bodyPr/>
                    <a:lstStyle/>
                    <a:p>
                      <a:r>
                        <a:rPr lang="en-US" b="1" dirty="0"/>
                        <a:t>HER2</a:t>
                      </a:r>
                      <a:endParaRPr lang="ru-RU" b="1" dirty="0"/>
                    </a:p>
                  </a:txBody>
                  <a:tcPr/>
                </a:tc>
                <a:tc>
                  <a:txBody>
                    <a:bodyPr/>
                    <a:lstStyle/>
                    <a:p>
                      <a:r>
                        <a:rPr lang="en-US" b="1" baseline="30000" dirty="0"/>
                        <a:t>227</a:t>
                      </a:r>
                      <a:r>
                        <a:rPr lang="en-US" b="1" dirty="0"/>
                        <a:t>Th</a:t>
                      </a:r>
                      <a:endParaRPr lang="ru-RU"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Breast carcinoma</a:t>
                      </a:r>
                      <a:endParaRPr lang="ru-RU" b="1" dirty="0"/>
                    </a:p>
                  </a:txBody>
                  <a:tcPr/>
                </a:tc>
                <a:extLst>
                  <a:ext uri="{0D108BD9-81ED-4DB2-BD59-A6C34878D82A}">
                    <a16:rowId xmlns:a16="http://schemas.microsoft.com/office/drawing/2014/main" val="10006"/>
                  </a:ext>
                </a:extLst>
              </a:tr>
              <a:tr h="370840">
                <a:tc>
                  <a:txBody>
                    <a:bodyPr/>
                    <a:lstStyle/>
                    <a:p>
                      <a:r>
                        <a:rPr lang="en-US" dirty="0"/>
                        <a:t>EGFR</a:t>
                      </a:r>
                      <a:endParaRPr lang="ru-RU" dirty="0"/>
                    </a:p>
                  </a:txBody>
                  <a:tcPr/>
                </a:tc>
                <a:tc>
                  <a:txBody>
                    <a:bodyPr/>
                    <a:lstStyle/>
                    <a:p>
                      <a:r>
                        <a:rPr lang="en-US" baseline="30000" dirty="0"/>
                        <a:t>177</a:t>
                      </a:r>
                      <a:r>
                        <a:rPr lang="en-US" dirty="0"/>
                        <a:t>Lu</a:t>
                      </a:r>
                      <a:endParaRPr lang="ru-RU" dirty="0"/>
                    </a:p>
                  </a:txBody>
                  <a:tcPr/>
                </a:tc>
                <a:tc>
                  <a:txBody>
                    <a:bodyPr/>
                    <a:lstStyle/>
                    <a:p>
                      <a:r>
                        <a:rPr lang="en-US" dirty="0"/>
                        <a:t>Epidermoid</a:t>
                      </a:r>
                      <a:r>
                        <a:rPr lang="ru-RU" dirty="0"/>
                        <a:t> </a:t>
                      </a:r>
                      <a:r>
                        <a:rPr lang="en-US" dirty="0"/>
                        <a:t>carcinoma</a:t>
                      </a:r>
                      <a:endParaRPr lang="ru-RU" dirty="0"/>
                    </a:p>
                  </a:txBody>
                  <a:tcPr/>
                </a:tc>
                <a:extLst>
                  <a:ext uri="{0D108BD9-81ED-4DB2-BD59-A6C34878D82A}">
                    <a16:rowId xmlns:a16="http://schemas.microsoft.com/office/drawing/2014/main" val="10007"/>
                  </a:ext>
                </a:extLst>
              </a:tr>
              <a:tr h="370840">
                <a:tc>
                  <a:txBody>
                    <a:bodyPr/>
                    <a:lstStyle/>
                    <a:p>
                      <a:r>
                        <a:rPr lang="en-US" dirty="0" err="1"/>
                        <a:t>TfR</a:t>
                      </a:r>
                      <a:endParaRPr lang="ru-RU" dirty="0"/>
                    </a:p>
                  </a:txBody>
                  <a:tcPr/>
                </a:tc>
                <a:tc>
                  <a:txBody>
                    <a:bodyPr/>
                    <a:lstStyle/>
                    <a:p>
                      <a:r>
                        <a:rPr lang="en-US" baseline="30000" dirty="0"/>
                        <a:t>90</a:t>
                      </a:r>
                      <a:r>
                        <a:rPr lang="en-US" dirty="0"/>
                        <a:t>Y</a:t>
                      </a:r>
                      <a:endParaRPr lang="ru-R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Pancreatic cancer</a:t>
                      </a:r>
                      <a:endParaRPr lang="ru-RU" dirty="0"/>
                    </a:p>
                  </a:txBody>
                  <a:tcPr/>
                </a:tc>
                <a:extLst>
                  <a:ext uri="{0D108BD9-81ED-4DB2-BD59-A6C34878D82A}">
                    <a16:rowId xmlns:a16="http://schemas.microsoft.com/office/drawing/2014/main" val="10008"/>
                  </a:ext>
                </a:extLst>
              </a:tr>
              <a:tr h="370840">
                <a:tc>
                  <a:txBody>
                    <a:bodyPr/>
                    <a:lstStyle/>
                    <a:p>
                      <a:r>
                        <a:rPr lang="en-US" b="1" dirty="0"/>
                        <a:t>PD-L1</a:t>
                      </a:r>
                      <a:endParaRPr lang="ru-RU"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baseline="30000" dirty="0"/>
                        <a:t>111</a:t>
                      </a:r>
                      <a:r>
                        <a:rPr lang="en-US" b="1" dirty="0"/>
                        <a:t>In</a:t>
                      </a:r>
                      <a:endParaRPr lang="ru-RU"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Breast carcinoma</a:t>
                      </a:r>
                      <a:endParaRPr lang="ru-RU" b="1" dirty="0"/>
                    </a:p>
                  </a:txBody>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544877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Новые препараты</a:t>
            </a:r>
          </a:p>
        </p:txBody>
      </p:sp>
      <p:sp>
        <p:nvSpPr>
          <p:cNvPr id="3" name="Объект 2"/>
          <p:cNvSpPr>
            <a:spLocks noGrp="1"/>
          </p:cNvSpPr>
          <p:nvPr>
            <p:ph idx="1"/>
          </p:nvPr>
        </p:nvSpPr>
        <p:spPr/>
        <p:txBody>
          <a:bodyPr>
            <a:normAutofit lnSpcReduction="10000"/>
          </a:bodyPr>
          <a:lstStyle/>
          <a:p>
            <a:r>
              <a:rPr lang="ru-RU" dirty="0"/>
              <a:t>Препараты </a:t>
            </a:r>
            <a:r>
              <a:rPr lang="en-US" baseline="30000" dirty="0"/>
              <a:t>90</a:t>
            </a:r>
            <a:r>
              <a:rPr lang="en-US" dirty="0"/>
              <a:t>Y-Zevalin </a:t>
            </a:r>
            <a:r>
              <a:rPr lang="ru-RU" dirty="0"/>
              <a:t>и </a:t>
            </a:r>
            <a:r>
              <a:rPr lang="en-US" baseline="30000" dirty="0"/>
              <a:t>131</a:t>
            </a:r>
            <a:r>
              <a:rPr lang="en-US" dirty="0"/>
              <a:t>I-Bexxar </a:t>
            </a:r>
            <a:r>
              <a:rPr lang="ru-RU" dirty="0"/>
              <a:t>провалились по причине неудачного маркетинга и конкуренции с химиотерапией, несмотря на обнадеживающие результаты</a:t>
            </a:r>
          </a:p>
          <a:p>
            <a:r>
              <a:rPr lang="en-US" dirty="0" err="1"/>
              <a:t>Xofigo</a:t>
            </a:r>
            <a:r>
              <a:rPr lang="en-US" dirty="0"/>
              <a:t>, </a:t>
            </a:r>
            <a:r>
              <a:rPr lang="ru-RU" dirty="0"/>
              <a:t>напротив – пример удачно маркетинга, в то же время эффективность его переоценена</a:t>
            </a:r>
          </a:p>
          <a:p>
            <a:r>
              <a:rPr lang="en-US" dirty="0" err="1"/>
              <a:t>Lutathera</a:t>
            </a:r>
            <a:r>
              <a:rPr lang="ru-RU" dirty="0"/>
              <a:t> – обещает резкий рост рынка РФП</a:t>
            </a:r>
          </a:p>
          <a:p>
            <a:endParaRPr lang="ru-RU" dirty="0"/>
          </a:p>
        </p:txBody>
      </p:sp>
    </p:spTree>
    <p:extLst>
      <p:ext uri="{BB962C8B-B14F-4D97-AF65-F5344CB8AC3E}">
        <p14:creationId xmlns:p14="http://schemas.microsoft.com/office/powerpoint/2010/main" val="5063270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Не только </a:t>
            </a:r>
            <a:r>
              <a:rPr lang="el-GR" dirty="0"/>
              <a:t>β</a:t>
            </a:r>
            <a:r>
              <a:rPr lang="ru-RU" dirty="0"/>
              <a:t>-излучатели</a:t>
            </a:r>
          </a:p>
        </p:txBody>
      </p:sp>
      <p:sp>
        <p:nvSpPr>
          <p:cNvPr id="4" name="TextBox 3"/>
          <p:cNvSpPr txBox="1"/>
          <p:nvPr/>
        </p:nvSpPr>
        <p:spPr>
          <a:xfrm>
            <a:off x="1115615" y="2492896"/>
            <a:ext cx="7056783" cy="2246769"/>
          </a:xfrm>
          <a:prstGeom prst="rect">
            <a:avLst/>
          </a:prstGeom>
          <a:noFill/>
        </p:spPr>
        <p:txBody>
          <a:bodyPr wrap="square" rtlCol="0">
            <a:spAutoFit/>
          </a:bodyPr>
          <a:lstStyle/>
          <a:p>
            <a:pPr algn="ctr"/>
            <a:r>
              <a:rPr lang="ru-RU" sz="2800" dirty="0"/>
              <a:t>Создание новых векторов расширяет круг потенциальных радионуклидов, т.к. открывает возможность использования </a:t>
            </a:r>
            <a:r>
              <a:rPr lang="ru-RU" sz="2800" dirty="0" err="1"/>
              <a:t>Оже</a:t>
            </a:r>
            <a:r>
              <a:rPr lang="ru-RU" sz="2800" dirty="0"/>
              <a:t>- и конверсионных электронов с малым пробегом (от </a:t>
            </a:r>
            <a:r>
              <a:rPr lang="ru-RU" sz="2800" dirty="0" err="1"/>
              <a:t>нм</a:t>
            </a:r>
            <a:r>
              <a:rPr lang="ru-RU" sz="2800" dirty="0"/>
              <a:t>)</a:t>
            </a:r>
          </a:p>
        </p:txBody>
      </p:sp>
    </p:spTree>
    <p:extLst>
      <p:ext uri="{BB962C8B-B14F-4D97-AF65-F5344CB8AC3E}">
        <p14:creationId xmlns:p14="http://schemas.microsoft.com/office/powerpoint/2010/main" val="11933205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ru-RU" dirty="0"/>
              <a:t>Актиний-225: сразу 4 </a:t>
            </a:r>
            <a:r>
              <a:rPr lang="el-GR" dirty="0"/>
              <a:t>α</a:t>
            </a:r>
            <a:r>
              <a:rPr lang="ru-RU" dirty="0"/>
              <a:t>-частицы</a:t>
            </a:r>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7625" y="2204864"/>
            <a:ext cx="8679608" cy="3128131"/>
          </a:xfrm>
          <a:prstGeom prst="rect">
            <a:avLst/>
          </a:prstGeom>
        </p:spPr>
      </p:pic>
      <p:sp>
        <p:nvSpPr>
          <p:cNvPr id="6" name="TextBox 5"/>
          <p:cNvSpPr txBox="1"/>
          <p:nvPr/>
        </p:nvSpPr>
        <p:spPr>
          <a:xfrm>
            <a:off x="395536" y="6309320"/>
            <a:ext cx="6974025" cy="369332"/>
          </a:xfrm>
          <a:prstGeom prst="rect">
            <a:avLst/>
          </a:prstGeom>
          <a:noFill/>
        </p:spPr>
        <p:txBody>
          <a:bodyPr wrap="none" rtlCol="0">
            <a:spAutoFit/>
          </a:bodyPr>
          <a:lstStyle/>
          <a:p>
            <a:r>
              <a:rPr lang="en-US" dirty="0">
                <a:hlinkClick r:id="rId3"/>
              </a:rPr>
              <a:t>https://www.sciencedirect.com/science/article/pii/S0928125817303819</a:t>
            </a:r>
            <a:r>
              <a:rPr lang="ru-RU" dirty="0"/>
              <a:t> </a:t>
            </a:r>
          </a:p>
        </p:txBody>
      </p:sp>
    </p:spTree>
    <p:extLst>
      <p:ext uri="{BB962C8B-B14F-4D97-AF65-F5344CB8AC3E}">
        <p14:creationId xmlns:p14="http://schemas.microsoft.com/office/powerpoint/2010/main" val="15635112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473" y="116632"/>
            <a:ext cx="9468544" cy="1143000"/>
          </a:xfrm>
        </p:spPr>
        <p:txBody>
          <a:bodyPr>
            <a:normAutofit/>
          </a:bodyPr>
          <a:lstStyle/>
          <a:p>
            <a:r>
              <a:rPr lang="ru-RU" sz="3200" dirty="0"/>
              <a:t>Основные терапевтические радионуклиды: </a:t>
            </a:r>
            <a:r>
              <a:rPr lang="el-GR" sz="3200" dirty="0"/>
              <a:t>α</a:t>
            </a:r>
            <a:r>
              <a:rPr lang="en-US" sz="3200" dirty="0"/>
              <a:t>-</a:t>
            </a:r>
            <a:r>
              <a:rPr lang="ru-RU" sz="3200" dirty="0"/>
              <a:t>излучатели</a:t>
            </a:r>
          </a:p>
        </p:txBody>
      </p:sp>
      <p:graphicFrame>
        <p:nvGraphicFramePr>
          <p:cNvPr id="4" name="Объект 4"/>
          <p:cNvGraphicFramePr>
            <a:graphicFrameLocks noGrp="1"/>
          </p:cNvGraphicFramePr>
          <p:nvPr>
            <p:ph sz="half" idx="1"/>
            <p:extLst>
              <p:ext uri="{D42A27DB-BD31-4B8C-83A1-F6EECF244321}">
                <p14:modId xmlns:p14="http://schemas.microsoft.com/office/powerpoint/2010/main" val="2428216119"/>
              </p:ext>
            </p:extLst>
          </p:nvPr>
        </p:nvGraphicFramePr>
        <p:xfrm>
          <a:off x="849549" y="1988840"/>
          <a:ext cx="7444902" cy="3426461"/>
        </p:xfrm>
        <a:graphic>
          <a:graphicData uri="http://schemas.openxmlformats.org/drawingml/2006/table">
            <a:tbl>
              <a:tblPr firstRow="1" bandRow="1">
                <a:tableStyleId>{5C22544A-7EE6-4342-B048-85BDC9FD1C3A}</a:tableStyleId>
              </a:tblPr>
              <a:tblGrid>
                <a:gridCol w="1080120">
                  <a:extLst>
                    <a:ext uri="{9D8B030D-6E8A-4147-A177-3AD203B41FA5}">
                      <a16:colId xmlns:a16="http://schemas.microsoft.com/office/drawing/2014/main" val="20000"/>
                    </a:ext>
                  </a:extLst>
                </a:gridCol>
                <a:gridCol w="1224136">
                  <a:extLst>
                    <a:ext uri="{9D8B030D-6E8A-4147-A177-3AD203B41FA5}">
                      <a16:colId xmlns:a16="http://schemas.microsoft.com/office/drawing/2014/main" val="20001"/>
                    </a:ext>
                  </a:extLst>
                </a:gridCol>
                <a:gridCol w="2664296">
                  <a:extLst>
                    <a:ext uri="{9D8B030D-6E8A-4147-A177-3AD203B41FA5}">
                      <a16:colId xmlns:a16="http://schemas.microsoft.com/office/drawing/2014/main" val="20002"/>
                    </a:ext>
                  </a:extLst>
                </a:gridCol>
                <a:gridCol w="2476350">
                  <a:extLst>
                    <a:ext uri="{9D8B030D-6E8A-4147-A177-3AD203B41FA5}">
                      <a16:colId xmlns:a16="http://schemas.microsoft.com/office/drawing/2014/main" val="20003"/>
                    </a:ext>
                  </a:extLst>
                </a:gridCol>
              </a:tblGrid>
              <a:tr h="504713">
                <a:tc>
                  <a:txBody>
                    <a:bodyPr/>
                    <a:lstStyle/>
                    <a:p>
                      <a:r>
                        <a:rPr lang="ru-RU" dirty="0"/>
                        <a:t>Нуклид</a:t>
                      </a:r>
                    </a:p>
                  </a:txBody>
                  <a:tcPr/>
                </a:tc>
                <a:tc>
                  <a:txBody>
                    <a:bodyPr/>
                    <a:lstStyle/>
                    <a:p>
                      <a:r>
                        <a:rPr lang="en-US" dirty="0"/>
                        <a:t>T </a:t>
                      </a:r>
                      <a:r>
                        <a:rPr lang="en-US" baseline="-25000" dirty="0"/>
                        <a:t>1/2</a:t>
                      </a:r>
                      <a:endParaRPr lang="ru-RU" baseline="-25000" dirty="0"/>
                    </a:p>
                  </a:txBody>
                  <a:tcPr/>
                </a:tc>
                <a:tc>
                  <a:txBody>
                    <a:bodyPr/>
                    <a:lstStyle/>
                    <a:p>
                      <a:r>
                        <a:rPr lang="ru-RU" dirty="0"/>
                        <a:t>Основной</a:t>
                      </a:r>
                      <a:r>
                        <a:rPr lang="ru-RU" baseline="0" dirty="0"/>
                        <a:t> м</a:t>
                      </a:r>
                      <a:r>
                        <a:rPr lang="ru-RU" dirty="0"/>
                        <a:t>етод получения</a:t>
                      </a:r>
                    </a:p>
                  </a:txBody>
                  <a:tcPr/>
                </a:tc>
                <a:tc>
                  <a:txBody>
                    <a:bodyPr/>
                    <a:lstStyle/>
                    <a:p>
                      <a:r>
                        <a:rPr lang="ru-RU" dirty="0"/>
                        <a:t>Комментарий</a:t>
                      </a:r>
                    </a:p>
                  </a:txBody>
                  <a:tcPr/>
                </a:tc>
                <a:extLst>
                  <a:ext uri="{0D108BD9-81ED-4DB2-BD59-A6C34878D82A}">
                    <a16:rowId xmlns:a16="http://schemas.microsoft.com/office/drawing/2014/main" val="10000"/>
                  </a:ext>
                </a:extLst>
              </a:tr>
              <a:tr h="481061">
                <a:tc>
                  <a:txBody>
                    <a:bodyPr/>
                    <a:lstStyle/>
                    <a:p>
                      <a:r>
                        <a:rPr lang="ru-RU" sz="2000" baseline="30000" dirty="0">
                          <a:solidFill>
                            <a:schemeClr val="tx1"/>
                          </a:solidFill>
                        </a:rPr>
                        <a:t>223</a:t>
                      </a:r>
                      <a:r>
                        <a:rPr lang="en-US" sz="2000" dirty="0">
                          <a:solidFill>
                            <a:schemeClr val="tx1"/>
                          </a:solidFill>
                        </a:rPr>
                        <a:t>Ra</a:t>
                      </a:r>
                      <a:endParaRPr lang="ru-RU" sz="2000" dirty="0">
                        <a:solidFill>
                          <a:schemeClr val="tx1"/>
                        </a:solidFill>
                      </a:endParaRPr>
                    </a:p>
                  </a:txBody>
                  <a:tcPr/>
                </a:tc>
                <a:tc>
                  <a:txBody>
                    <a:bodyPr/>
                    <a:lstStyle/>
                    <a:p>
                      <a:r>
                        <a:rPr lang="en-US" sz="2000" dirty="0">
                          <a:solidFill>
                            <a:schemeClr val="tx1"/>
                          </a:solidFill>
                        </a:rPr>
                        <a:t>11,4 </a:t>
                      </a:r>
                      <a:r>
                        <a:rPr lang="ru-RU" sz="2000" dirty="0" err="1">
                          <a:solidFill>
                            <a:schemeClr val="tx1"/>
                          </a:solidFill>
                        </a:rPr>
                        <a:t>сут</a:t>
                      </a:r>
                      <a:endParaRPr lang="ru-RU" sz="2000" dirty="0">
                        <a:solidFill>
                          <a:schemeClr val="tx1"/>
                        </a:solidFill>
                      </a:endParaRPr>
                    </a:p>
                  </a:txBody>
                  <a:tcPr/>
                </a:tc>
                <a:tc>
                  <a:txBody>
                    <a:bodyPr/>
                    <a:lstStyle/>
                    <a:p>
                      <a:r>
                        <a:rPr lang="en-US" sz="2000" baseline="30000" dirty="0">
                          <a:solidFill>
                            <a:schemeClr val="tx1"/>
                          </a:solidFill>
                        </a:rPr>
                        <a:t>227</a:t>
                      </a:r>
                      <a:r>
                        <a:rPr lang="en-US" sz="2000" dirty="0">
                          <a:solidFill>
                            <a:schemeClr val="tx1"/>
                          </a:solidFill>
                        </a:rPr>
                        <a:t>Ac→</a:t>
                      </a:r>
                      <a:r>
                        <a:rPr lang="en-US" sz="2000" baseline="30000" dirty="0">
                          <a:solidFill>
                            <a:schemeClr val="tx1"/>
                          </a:solidFill>
                        </a:rPr>
                        <a:t>223</a:t>
                      </a:r>
                      <a:r>
                        <a:rPr lang="en-US" sz="2000" dirty="0">
                          <a:solidFill>
                            <a:schemeClr val="tx1"/>
                          </a:solidFill>
                        </a:rPr>
                        <a:t>Ra</a:t>
                      </a:r>
                      <a:endParaRPr lang="ru-RU" sz="2000" dirty="0">
                        <a:solidFill>
                          <a:schemeClr val="tx1"/>
                        </a:solidFill>
                      </a:endParaRPr>
                    </a:p>
                  </a:txBody>
                  <a:tcPr/>
                </a:tc>
                <a:tc>
                  <a:txBody>
                    <a:bodyPr/>
                    <a:lstStyle/>
                    <a:p>
                      <a:r>
                        <a:rPr lang="ru-RU" sz="2000" dirty="0">
                          <a:solidFill>
                            <a:schemeClr val="tx1"/>
                          </a:solidFill>
                        </a:rPr>
                        <a:t>Доступен</a:t>
                      </a:r>
                    </a:p>
                  </a:txBody>
                  <a:tcPr/>
                </a:tc>
                <a:extLst>
                  <a:ext uri="{0D108BD9-81ED-4DB2-BD59-A6C34878D82A}">
                    <a16:rowId xmlns:a16="http://schemas.microsoft.com/office/drawing/2014/main" val="10001"/>
                  </a:ext>
                </a:extLst>
              </a:tr>
              <a:tr h="40107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aseline="30000" dirty="0"/>
                        <a:t>227</a:t>
                      </a:r>
                      <a:r>
                        <a:rPr lang="en-US" sz="2000" dirty="0"/>
                        <a:t>Th</a:t>
                      </a:r>
                      <a:endParaRPr lang="ru-RU" sz="2000" dirty="0"/>
                    </a:p>
                  </a:txBody>
                  <a:tcPr/>
                </a:tc>
                <a:tc>
                  <a:txBody>
                    <a:bodyPr/>
                    <a:lstStyle/>
                    <a:p>
                      <a:r>
                        <a:rPr lang="ru-RU" sz="2000" dirty="0"/>
                        <a:t>18,7 </a:t>
                      </a:r>
                      <a:r>
                        <a:rPr lang="ru-RU" sz="2000" dirty="0" err="1"/>
                        <a:t>сут</a:t>
                      </a:r>
                      <a:endParaRPr lang="ru-RU" sz="2000" dirty="0"/>
                    </a:p>
                  </a:txBody>
                  <a:tcPr/>
                </a:tc>
                <a:tc>
                  <a:txBody>
                    <a:bodyPr/>
                    <a:lstStyle/>
                    <a:p>
                      <a:r>
                        <a:rPr lang="en-US" sz="2000" baseline="30000" dirty="0"/>
                        <a:t>227</a:t>
                      </a:r>
                      <a:r>
                        <a:rPr lang="en-US" sz="2000" dirty="0"/>
                        <a:t>Ac→</a:t>
                      </a:r>
                      <a:r>
                        <a:rPr lang="en-US" sz="2000" baseline="30000" dirty="0"/>
                        <a:t>22</a:t>
                      </a:r>
                      <a:r>
                        <a:rPr lang="ru-RU" sz="2000" baseline="30000" dirty="0"/>
                        <a:t>7</a:t>
                      </a:r>
                      <a:r>
                        <a:rPr lang="en-US" sz="2000" dirty="0" err="1"/>
                        <a:t>Th</a:t>
                      </a:r>
                      <a:endParaRPr lang="en-US" sz="2000" dirty="0"/>
                    </a:p>
                    <a:p>
                      <a:endParaRPr lang="ru-RU" sz="2000" dirty="0"/>
                    </a:p>
                  </a:txBody>
                  <a:tcPr/>
                </a:tc>
                <a:tc>
                  <a:txBody>
                    <a:bodyPr/>
                    <a:lstStyle/>
                    <a:p>
                      <a:r>
                        <a:rPr lang="ru-RU" sz="2000" dirty="0"/>
                        <a:t>Доступен</a:t>
                      </a:r>
                    </a:p>
                  </a:txBody>
                  <a:tcPr/>
                </a:tc>
                <a:extLst>
                  <a:ext uri="{0D108BD9-81ED-4DB2-BD59-A6C34878D82A}">
                    <a16:rowId xmlns:a16="http://schemas.microsoft.com/office/drawing/2014/main" val="10002"/>
                  </a:ext>
                </a:extLst>
              </a:tr>
              <a:tr h="401070">
                <a:tc>
                  <a:txBody>
                    <a:bodyPr/>
                    <a:lstStyle/>
                    <a:p>
                      <a:r>
                        <a:rPr lang="en-US" sz="2000" baseline="30000" dirty="0"/>
                        <a:t>225</a:t>
                      </a:r>
                      <a:r>
                        <a:rPr lang="en-US" sz="2000" dirty="0"/>
                        <a:t>Ac</a:t>
                      </a:r>
                      <a:endParaRPr lang="ru-RU" sz="2000" dirty="0"/>
                    </a:p>
                  </a:txBody>
                  <a:tcPr/>
                </a:tc>
                <a:tc>
                  <a:txBody>
                    <a:bodyPr/>
                    <a:lstStyle/>
                    <a:p>
                      <a:r>
                        <a:rPr lang="ru-RU" sz="2000" dirty="0"/>
                        <a:t>10 </a:t>
                      </a:r>
                      <a:r>
                        <a:rPr lang="ru-RU" sz="2000" dirty="0" err="1"/>
                        <a:t>сут</a:t>
                      </a:r>
                      <a:endParaRPr lang="ru-RU"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aseline="30000" dirty="0"/>
                        <a:t>22</a:t>
                      </a:r>
                      <a:r>
                        <a:rPr lang="ru-RU" sz="2000" baseline="30000" dirty="0"/>
                        <a:t>9</a:t>
                      </a:r>
                      <a:r>
                        <a:rPr lang="en-US" sz="2000" dirty="0"/>
                        <a:t>Th→</a:t>
                      </a:r>
                      <a:r>
                        <a:rPr lang="en-US" sz="2000" baseline="30000" dirty="0"/>
                        <a:t>225</a:t>
                      </a:r>
                      <a:r>
                        <a:rPr lang="en-US" sz="2000" dirty="0"/>
                        <a:t>Ac</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2000" dirty="0">
                          <a:solidFill>
                            <a:schemeClr val="tx1"/>
                          </a:solidFill>
                        </a:rPr>
                        <a:t>Малодоступен</a:t>
                      </a:r>
                    </a:p>
                  </a:txBody>
                  <a:tcPr/>
                </a:tc>
                <a:extLst>
                  <a:ext uri="{0D108BD9-81ED-4DB2-BD59-A6C34878D82A}">
                    <a16:rowId xmlns:a16="http://schemas.microsoft.com/office/drawing/2014/main" val="10003"/>
                  </a:ext>
                </a:extLst>
              </a:tr>
              <a:tr h="401070">
                <a:tc>
                  <a:txBody>
                    <a:bodyPr/>
                    <a:lstStyle/>
                    <a:p>
                      <a:r>
                        <a:rPr lang="en-US" sz="2000" baseline="30000" dirty="0"/>
                        <a:t>213</a:t>
                      </a:r>
                      <a:r>
                        <a:rPr lang="en-US" sz="2000" dirty="0"/>
                        <a:t>Bi</a:t>
                      </a:r>
                      <a:endParaRPr lang="ru-RU" sz="2000" dirty="0"/>
                    </a:p>
                  </a:txBody>
                  <a:tcPr/>
                </a:tc>
                <a:tc>
                  <a:txBody>
                    <a:bodyPr/>
                    <a:lstStyle/>
                    <a:p>
                      <a:r>
                        <a:rPr lang="ru-RU" sz="2000" dirty="0"/>
                        <a:t>45,6</a:t>
                      </a:r>
                      <a:r>
                        <a:rPr lang="ru-RU" sz="2000" baseline="0" dirty="0"/>
                        <a:t> мин</a:t>
                      </a:r>
                      <a:endParaRPr lang="ru-RU"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aseline="30000" dirty="0"/>
                        <a:t>22</a:t>
                      </a:r>
                      <a:r>
                        <a:rPr lang="ru-RU" sz="2000" baseline="30000" dirty="0"/>
                        <a:t>5</a:t>
                      </a:r>
                      <a:r>
                        <a:rPr lang="en-US" sz="2000" dirty="0"/>
                        <a:t>Ac→</a:t>
                      </a:r>
                      <a:r>
                        <a:rPr lang="en-US" sz="2000" baseline="30000" dirty="0"/>
                        <a:t>213</a:t>
                      </a:r>
                      <a:r>
                        <a:rPr lang="en-US" sz="2000" dirty="0"/>
                        <a:t>Bi</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2000" dirty="0">
                          <a:solidFill>
                            <a:schemeClr val="tx1"/>
                          </a:solidFill>
                        </a:rPr>
                        <a:t>Малодоступен</a:t>
                      </a:r>
                    </a:p>
                  </a:txBody>
                  <a:tcPr/>
                </a:tc>
                <a:extLst>
                  <a:ext uri="{0D108BD9-81ED-4DB2-BD59-A6C34878D82A}">
                    <a16:rowId xmlns:a16="http://schemas.microsoft.com/office/drawing/2014/main" val="10004"/>
                  </a:ext>
                </a:extLst>
              </a:tr>
              <a:tr h="401070">
                <a:tc>
                  <a:txBody>
                    <a:bodyPr/>
                    <a:lstStyle/>
                    <a:p>
                      <a:r>
                        <a:rPr lang="ru-RU" sz="2000" baseline="30000" dirty="0"/>
                        <a:t>212</a:t>
                      </a:r>
                      <a:r>
                        <a:rPr lang="en-US" sz="2000" dirty="0"/>
                        <a:t>Bi</a:t>
                      </a:r>
                      <a:endParaRPr lang="ru-RU" sz="2000" dirty="0"/>
                    </a:p>
                  </a:txBody>
                  <a:tcPr/>
                </a:tc>
                <a:tc>
                  <a:txBody>
                    <a:bodyPr/>
                    <a:lstStyle/>
                    <a:p>
                      <a:r>
                        <a:rPr lang="en-US" sz="2000" dirty="0"/>
                        <a:t>60,6 </a:t>
                      </a:r>
                      <a:r>
                        <a:rPr lang="ru-RU" sz="2000" dirty="0"/>
                        <a:t>мин</a:t>
                      </a:r>
                    </a:p>
                  </a:txBody>
                  <a:tcPr/>
                </a:tc>
                <a:tc>
                  <a:txBody>
                    <a:bodyPr/>
                    <a:lstStyle/>
                    <a:p>
                      <a:r>
                        <a:rPr lang="ru-RU" sz="2000" baseline="30000" dirty="0"/>
                        <a:t>228</a:t>
                      </a:r>
                      <a:r>
                        <a:rPr lang="en-US" sz="2000" dirty="0"/>
                        <a:t>Th→</a:t>
                      </a:r>
                      <a:r>
                        <a:rPr lang="en-US" sz="2000" baseline="30000" dirty="0"/>
                        <a:t>212</a:t>
                      </a:r>
                      <a:r>
                        <a:rPr lang="en-US" sz="2000" dirty="0"/>
                        <a:t>Bi</a:t>
                      </a:r>
                      <a:endParaRPr lang="ru-RU"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2000" dirty="0">
                          <a:solidFill>
                            <a:schemeClr val="tx1"/>
                          </a:solidFill>
                        </a:rPr>
                        <a:t>Малодоступен</a:t>
                      </a:r>
                    </a:p>
                  </a:txBody>
                  <a:tcPr/>
                </a:tc>
                <a:extLst>
                  <a:ext uri="{0D108BD9-81ED-4DB2-BD59-A6C34878D82A}">
                    <a16:rowId xmlns:a16="http://schemas.microsoft.com/office/drawing/2014/main" val="10005"/>
                  </a:ext>
                </a:extLst>
              </a:tr>
              <a:tr h="401070">
                <a:tc>
                  <a:txBody>
                    <a:bodyPr/>
                    <a:lstStyle/>
                    <a:p>
                      <a:r>
                        <a:rPr lang="en-US" sz="2000" baseline="30000" dirty="0"/>
                        <a:t>211</a:t>
                      </a:r>
                      <a:r>
                        <a:rPr lang="en-US" sz="2000" dirty="0"/>
                        <a:t>At</a:t>
                      </a:r>
                      <a:endParaRPr lang="ru-RU" sz="2000" dirty="0"/>
                    </a:p>
                  </a:txBody>
                  <a:tcPr/>
                </a:tc>
                <a:tc>
                  <a:txBody>
                    <a:bodyPr/>
                    <a:lstStyle/>
                    <a:p>
                      <a:r>
                        <a:rPr lang="en-US" sz="2000" dirty="0"/>
                        <a:t>7,2 </a:t>
                      </a:r>
                      <a:r>
                        <a:rPr lang="ru-RU" sz="2000" dirty="0"/>
                        <a:t>ч</a:t>
                      </a:r>
                    </a:p>
                  </a:txBody>
                  <a:tcPr/>
                </a:tc>
                <a:tc>
                  <a:txBody>
                    <a:bodyPr/>
                    <a:lstStyle/>
                    <a:p>
                      <a:r>
                        <a:rPr lang="en-US" sz="2000" baseline="30000" dirty="0"/>
                        <a:t>209</a:t>
                      </a:r>
                      <a:r>
                        <a:rPr lang="en-US" sz="2000" dirty="0"/>
                        <a:t>Bi(</a:t>
                      </a:r>
                      <a:r>
                        <a:rPr lang="el-GR" sz="2000" dirty="0"/>
                        <a:t>α</a:t>
                      </a:r>
                      <a:r>
                        <a:rPr lang="ru-RU" sz="2000" dirty="0"/>
                        <a:t>,2</a:t>
                      </a:r>
                      <a:r>
                        <a:rPr lang="en-US" sz="2000" dirty="0"/>
                        <a:t>n)</a:t>
                      </a:r>
                      <a:r>
                        <a:rPr lang="en-US" sz="2000" baseline="30000" dirty="0"/>
                        <a:t>211</a:t>
                      </a:r>
                      <a:r>
                        <a:rPr lang="en-US" sz="2000" dirty="0"/>
                        <a:t>At</a:t>
                      </a:r>
                      <a:endParaRPr lang="ru-RU" sz="2000" dirty="0"/>
                    </a:p>
                  </a:txBody>
                  <a:tcPr/>
                </a:tc>
                <a:tc>
                  <a:txBody>
                    <a:bodyPr/>
                    <a:lstStyle/>
                    <a:p>
                      <a:r>
                        <a:rPr lang="ru-RU" sz="2000" dirty="0"/>
                        <a:t>Доступен</a:t>
                      </a:r>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3571994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92652"/>
            <a:ext cx="8229600" cy="1143000"/>
          </a:xfrm>
        </p:spPr>
        <p:txBody>
          <a:bodyPr>
            <a:normAutofit/>
          </a:bodyPr>
          <a:lstStyle/>
          <a:p>
            <a:r>
              <a:rPr lang="ru-RU" dirty="0"/>
              <a:t>История ядерной медицины</a:t>
            </a:r>
          </a:p>
        </p:txBody>
      </p:sp>
      <p:sp>
        <p:nvSpPr>
          <p:cNvPr id="3" name="Объект 2"/>
          <p:cNvSpPr>
            <a:spLocks noGrp="1"/>
          </p:cNvSpPr>
          <p:nvPr>
            <p:ph idx="1"/>
          </p:nvPr>
        </p:nvSpPr>
        <p:spPr>
          <a:xfrm>
            <a:off x="457200" y="1600200"/>
            <a:ext cx="4762872" cy="4525963"/>
          </a:xfrm>
        </p:spPr>
        <p:txBody>
          <a:bodyPr>
            <a:normAutofit/>
          </a:bodyPr>
          <a:lstStyle/>
          <a:p>
            <a:r>
              <a:rPr lang="ru-RU" dirty="0" err="1"/>
              <a:t>Дьёрдь</a:t>
            </a:r>
            <a:r>
              <a:rPr lang="ru-RU" dirty="0"/>
              <a:t> де </a:t>
            </a:r>
            <a:r>
              <a:rPr lang="ru-RU" dirty="0" err="1"/>
              <a:t>Хевеши</a:t>
            </a:r>
            <a:r>
              <a:rPr lang="ru-RU" dirty="0"/>
              <a:t>: метод радиоактивных индикаторов, 1911</a:t>
            </a:r>
          </a:p>
          <a:p>
            <a:endParaRPr lang="ru-RU" dirty="0"/>
          </a:p>
          <a:p>
            <a:endParaRPr lang="ru-RU" dirty="0"/>
          </a:p>
          <a:p>
            <a:endParaRPr lang="ru-RU" dirty="0"/>
          </a:p>
        </p:txBody>
      </p:sp>
      <p:pic>
        <p:nvPicPr>
          <p:cNvPr id="1026" name="Picture 2" descr="George de Hevesy">
            <a:extLst>
              <a:ext uri="{FF2B5EF4-FFF2-40B4-BE49-F238E27FC236}">
                <a16:creationId xmlns:a16="http://schemas.microsoft.com/office/drawing/2014/main" id="{5CC0B883-D124-48D2-8BF6-75DBA94E98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128" y="1052736"/>
            <a:ext cx="3333750" cy="4543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95689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descr="PIC_1871"/>
          <p:cNvPicPr>
            <a:picLocks noChangeAspect="1" noChangeArrowheads="1"/>
          </p:cNvPicPr>
          <p:nvPr/>
        </p:nvPicPr>
        <p:blipFill>
          <a:blip r:embed="rId3">
            <a:extLst>
              <a:ext uri="{28A0092B-C50C-407E-A947-70E740481C1C}">
                <a14:useLocalDpi xmlns:a14="http://schemas.microsoft.com/office/drawing/2010/main" val="0"/>
              </a:ext>
            </a:extLst>
          </a:blip>
          <a:srcRect l="8858" t="3281" b="13124"/>
          <a:stretch>
            <a:fillRect/>
          </a:stretch>
        </p:blipFill>
        <p:spPr bwMode="auto">
          <a:xfrm>
            <a:off x="0" y="0"/>
            <a:ext cx="9166186" cy="6309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3" descr="DSCN0373">
            <a:extLst>
              <a:ext uri="{FF2B5EF4-FFF2-40B4-BE49-F238E27FC236}">
                <a16:creationId xmlns:a16="http://schemas.microsoft.com/office/drawing/2014/main" id="{744FBD2B-2442-4C03-B482-85D7AD52B11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l="11534" t="12303" r="9227" b="43060"/>
          <a:stretch>
            <a:fillRect/>
          </a:stretch>
        </p:blipFill>
        <p:spPr bwMode="auto">
          <a:xfrm>
            <a:off x="4486799" y="4941168"/>
            <a:ext cx="4657201" cy="1967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Прямоугольник 1">
            <a:extLst>
              <a:ext uri="{FF2B5EF4-FFF2-40B4-BE49-F238E27FC236}">
                <a16:creationId xmlns:a16="http://schemas.microsoft.com/office/drawing/2014/main" id="{A6BF559D-A45C-491E-9164-0525CB0A3168}"/>
              </a:ext>
            </a:extLst>
          </p:cNvPr>
          <p:cNvSpPr/>
          <p:nvPr/>
        </p:nvSpPr>
        <p:spPr>
          <a:xfrm>
            <a:off x="544139" y="6347629"/>
            <a:ext cx="1784463" cy="523220"/>
          </a:xfrm>
          <a:prstGeom prst="rect">
            <a:avLst/>
          </a:prstGeom>
        </p:spPr>
        <p:txBody>
          <a:bodyPr wrap="none">
            <a:spAutoFit/>
          </a:bodyPr>
          <a:lstStyle/>
          <a:p>
            <a:r>
              <a:rPr lang="ru-RU" sz="2800" baseline="30000" dirty="0"/>
              <a:t>225</a:t>
            </a:r>
            <a:r>
              <a:rPr lang="ru-RU" sz="2800" dirty="0"/>
              <a:t>Ac из</a:t>
            </a:r>
            <a:r>
              <a:rPr lang="en-US" sz="2800" dirty="0"/>
              <a:t> </a:t>
            </a:r>
            <a:r>
              <a:rPr lang="ru-RU" sz="2800" dirty="0" err="1"/>
              <a:t>Th</a:t>
            </a:r>
            <a:endParaRPr lang="ru-RU" sz="2800" dirty="0"/>
          </a:p>
        </p:txBody>
      </p:sp>
    </p:spTree>
    <p:extLst>
      <p:ext uri="{BB962C8B-B14F-4D97-AF65-F5344CB8AC3E}">
        <p14:creationId xmlns:p14="http://schemas.microsoft.com/office/powerpoint/2010/main" val="38032262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024" y="-5710"/>
            <a:ext cx="8748464" cy="6375443"/>
          </a:xfrm>
          <a:prstGeom prst="rect">
            <a:avLst/>
          </a:prstGeom>
        </p:spPr>
      </p:pic>
      <p:sp>
        <p:nvSpPr>
          <p:cNvPr id="6" name="Прямоугольник 5"/>
          <p:cNvSpPr/>
          <p:nvPr/>
        </p:nvSpPr>
        <p:spPr>
          <a:xfrm>
            <a:off x="1613942" y="6457910"/>
            <a:ext cx="6120680" cy="369332"/>
          </a:xfrm>
          <a:prstGeom prst="rect">
            <a:avLst/>
          </a:prstGeom>
        </p:spPr>
        <p:txBody>
          <a:bodyPr wrap="square">
            <a:spAutoFit/>
          </a:bodyPr>
          <a:lstStyle/>
          <a:p>
            <a:r>
              <a:rPr lang="en-US" dirty="0"/>
              <a:t>“The Alchemist” By David Teniers the Younger (circa 1645)</a:t>
            </a:r>
            <a:endParaRPr lang="ru-RU" dirty="0"/>
          </a:p>
        </p:txBody>
      </p:sp>
    </p:spTree>
    <p:extLst>
      <p:ext uri="{BB962C8B-B14F-4D97-AF65-F5344CB8AC3E}">
        <p14:creationId xmlns:p14="http://schemas.microsoft.com/office/powerpoint/2010/main" val="137299355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260648"/>
            <a:ext cx="7997484" cy="6480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85293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718560" y="5584907"/>
            <a:ext cx="7804800" cy="5443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rgbClr val="000000"/>
                </a:solidFill>
                <a:latin typeface="Times New Roman" pitchFamily="16" charset="0"/>
                <a:ea typeface="msgothic"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rgbClr val="000000"/>
                </a:solidFill>
                <a:latin typeface="Times New Roman" pitchFamily="16" charset="0"/>
                <a:ea typeface="msgothic"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rgbClr val="000000"/>
                </a:solidFill>
                <a:latin typeface="Times New Roman" pitchFamily="16" charset="0"/>
                <a:ea typeface="msgothic"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rgbClr val="000000"/>
                </a:solidFill>
                <a:latin typeface="Times New Roman" pitchFamily="16" charset="0"/>
                <a:ea typeface="msgothic"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rgbClr val="000000"/>
                </a:solidFill>
                <a:latin typeface="Times New Roman" pitchFamily="16"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rgbClr val="000000"/>
                </a:solidFill>
                <a:latin typeface="Times New Roman" pitchFamily="16"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rgbClr val="000000"/>
                </a:solidFill>
                <a:latin typeface="Times New Roman" pitchFamily="16"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rgbClr val="000000"/>
                </a:solidFill>
                <a:latin typeface="Times New Roman" pitchFamily="16"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rgbClr val="000000"/>
                </a:solidFill>
                <a:latin typeface="Times New Roman" pitchFamily="16" charset="0"/>
                <a:ea typeface="msgothic" charset="0"/>
                <a:cs typeface="msgothic" charset="0"/>
              </a:defRPr>
            </a:lvl9pPr>
          </a:lstStyle>
          <a:p>
            <a:pPr algn="ctr"/>
            <a:r>
              <a:rPr lang="en-GB" altLang="ru-RU" sz="1300">
                <a:latin typeface="Arial" charset="0"/>
              </a:rPr>
              <a:t>68Ga-PSMA-11 PET/CT scans of patient B. In comparison to initial tumor spread (A), restaging after 2 cycles of β-emitting 177Lu-PSMA-617 presented progression (B). Clemens Kratochwil et al. J Nucl Med 2016;57:1941-1944</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040" y="6237296"/>
            <a:ext cx="2246400" cy="36147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0240" y="643748"/>
            <a:ext cx="7804800" cy="41289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6" name="Text Box 4"/>
          <p:cNvSpPr txBox="1">
            <a:spLocks noChangeArrowheads="1"/>
          </p:cNvSpPr>
          <p:nvPr/>
        </p:nvSpPr>
        <p:spPr bwMode="auto">
          <a:xfrm>
            <a:off x="930240" y="5972307"/>
            <a:ext cx="3918240" cy="3053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945" tIns="41473" rIns="82945" bIns="41473" anchor="ctr"/>
          <a:lstStyle/>
          <a:p>
            <a:endParaRPr lang="ru-RU"/>
          </a:p>
        </p:txBody>
      </p:sp>
      <p:sp>
        <p:nvSpPr>
          <p:cNvPr id="3077" name="Text Box 5"/>
          <p:cNvSpPr txBox="1">
            <a:spLocks noChangeArrowheads="1"/>
          </p:cNvSpPr>
          <p:nvPr/>
        </p:nvSpPr>
        <p:spPr bwMode="auto">
          <a:xfrm>
            <a:off x="6432481" y="6401473"/>
            <a:ext cx="2449440" cy="3470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85725" indent="-85725">
              <a:tabLst>
                <a:tab pos="723900" algn="l"/>
                <a:tab pos="1447800" algn="l"/>
                <a:tab pos="2171700" algn="l"/>
              </a:tabLst>
              <a:defRPr sz="2400">
                <a:solidFill>
                  <a:srgbClr val="000000"/>
                </a:solidFill>
                <a:latin typeface="Times New Roman" pitchFamily="16" charset="0"/>
                <a:ea typeface="msgothic" charset="0"/>
                <a:cs typeface="msgothic" charset="0"/>
              </a:defRPr>
            </a:lvl1pPr>
            <a:lvl2pPr>
              <a:tabLst>
                <a:tab pos="723900" algn="l"/>
                <a:tab pos="1447800" algn="l"/>
                <a:tab pos="2171700" algn="l"/>
              </a:tabLst>
              <a:defRPr sz="2400">
                <a:solidFill>
                  <a:srgbClr val="000000"/>
                </a:solidFill>
                <a:latin typeface="Times New Roman" pitchFamily="16" charset="0"/>
                <a:ea typeface="msgothic" charset="0"/>
                <a:cs typeface="msgothic" charset="0"/>
              </a:defRPr>
            </a:lvl2pPr>
            <a:lvl3pPr>
              <a:tabLst>
                <a:tab pos="723900" algn="l"/>
                <a:tab pos="1447800" algn="l"/>
                <a:tab pos="2171700" algn="l"/>
              </a:tabLst>
              <a:defRPr sz="2400">
                <a:solidFill>
                  <a:srgbClr val="000000"/>
                </a:solidFill>
                <a:latin typeface="Times New Roman" pitchFamily="16" charset="0"/>
                <a:ea typeface="msgothic" charset="0"/>
                <a:cs typeface="msgothic" charset="0"/>
              </a:defRPr>
            </a:lvl3pPr>
            <a:lvl4pPr>
              <a:tabLst>
                <a:tab pos="723900" algn="l"/>
                <a:tab pos="1447800" algn="l"/>
                <a:tab pos="2171700" algn="l"/>
              </a:tabLst>
              <a:defRPr sz="2400">
                <a:solidFill>
                  <a:srgbClr val="000000"/>
                </a:solidFill>
                <a:latin typeface="Times New Roman" pitchFamily="16" charset="0"/>
                <a:ea typeface="msgothic" charset="0"/>
                <a:cs typeface="msgothic" charset="0"/>
              </a:defRPr>
            </a:lvl4pPr>
            <a:lvl5pPr>
              <a:tabLst>
                <a:tab pos="723900" algn="l"/>
                <a:tab pos="1447800" algn="l"/>
                <a:tab pos="2171700" algn="l"/>
              </a:tabLst>
              <a:defRPr sz="2400">
                <a:solidFill>
                  <a:srgbClr val="000000"/>
                </a:solidFill>
                <a:latin typeface="Times New Roman" pitchFamily="16"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Lst>
              <a:defRPr sz="2400">
                <a:solidFill>
                  <a:srgbClr val="000000"/>
                </a:solidFill>
                <a:latin typeface="Times New Roman" pitchFamily="16"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Lst>
              <a:defRPr sz="2400">
                <a:solidFill>
                  <a:srgbClr val="000000"/>
                </a:solidFill>
                <a:latin typeface="Times New Roman" pitchFamily="16"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Lst>
              <a:defRPr sz="2400">
                <a:solidFill>
                  <a:srgbClr val="000000"/>
                </a:solidFill>
                <a:latin typeface="Times New Roman" pitchFamily="16"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Lst>
              <a:defRPr sz="2400">
                <a:solidFill>
                  <a:srgbClr val="000000"/>
                </a:solidFill>
                <a:latin typeface="Times New Roman" pitchFamily="16" charset="0"/>
                <a:ea typeface="msgothic" charset="0"/>
                <a:cs typeface="msgothic" charset="0"/>
              </a:defRPr>
            </a:lvl9pPr>
          </a:lstStyle>
          <a:p>
            <a:r>
              <a:rPr lang="en-GB" altLang="ru-RU" sz="900">
                <a:latin typeface="Arial" charset="0"/>
              </a:rPr>
              <a:t>(c) Copyright 2014 SNMMI; all rights reserved</a:t>
            </a:r>
          </a:p>
        </p:txBody>
      </p:sp>
    </p:spTree>
    <p:extLst>
      <p:ext uri="{BB962C8B-B14F-4D97-AF65-F5344CB8AC3E}">
        <p14:creationId xmlns:p14="http://schemas.microsoft.com/office/powerpoint/2010/main" val="387882445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718560" y="5584907"/>
            <a:ext cx="7804800" cy="5443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rgbClr val="000000"/>
                </a:solidFill>
                <a:latin typeface="Times New Roman" pitchFamily="16" charset="0"/>
                <a:ea typeface="msgothic"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rgbClr val="000000"/>
                </a:solidFill>
                <a:latin typeface="Times New Roman" pitchFamily="16" charset="0"/>
                <a:ea typeface="msgothic"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rgbClr val="000000"/>
                </a:solidFill>
                <a:latin typeface="Times New Roman" pitchFamily="16" charset="0"/>
                <a:ea typeface="msgothic"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rgbClr val="000000"/>
                </a:solidFill>
                <a:latin typeface="Times New Roman" pitchFamily="16" charset="0"/>
                <a:ea typeface="msgothic"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rgbClr val="000000"/>
                </a:solidFill>
                <a:latin typeface="Times New Roman" pitchFamily="16"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rgbClr val="000000"/>
                </a:solidFill>
                <a:latin typeface="Times New Roman" pitchFamily="16"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rgbClr val="000000"/>
                </a:solidFill>
                <a:latin typeface="Times New Roman" pitchFamily="16"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rgbClr val="000000"/>
                </a:solidFill>
                <a:latin typeface="Times New Roman" pitchFamily="16"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rgbClr val="000000"/>
                </a:solidFill>
                <a:latin typeface="Times New Roman" pitchFamily="16" charset="0"/>
                <a:ea typeface="msgothic" charset="0"/>
                <a:cs typeface="msgothic" charset="0"/>
              </a:defRPr>
            </a:lvl9pPr>
          </a:lstStyle>
          <a:p>
            <a:pPr algn="ctr"/>
            <a:r>
              <a:rPr lang="en-GB" altLang="ru-RU" sz="1300" dirty="0">
                <a:latin typeface="Arial" charset="0"/>
              </a:rPr>
              <a:t>68Ga-PSMA-11 PET/CT scans of patient A. </a:t>
            </a:r>
            <a:r>
              <a:rPr lang="en-GB" altLang="ru-RU" sz="1300" dirty="0" err="1">
                <a:latin typeface="Arial" charset="0"/>
              </a:rPr>
              <a:t>Pretherapeutic</a:t>
            </a:r>
            <a:r>
              <a:rPr lang="en-GB" altLang="ru-RU" sz="1300" dirty="0">
                <a:latin typeface="Arial" charset="0"/>
              </a:rPr>
              <a:t> </a:t>
            </a:r>
            <a:r>
              <a:rPr lang="en-GB" altLang="ru-RU" sz="1300" dirty="0" err="1">
                <a:latin typeface="Arial" charset="0"/>
              </a:rPr>
              <a:t>tumor</a:t>
            </a:r>
            <a:r>
              <a:rPr lang="en-GB" altLang="ru-RU" sz="1300" dirty="0">
                <a:latin typeface="Arial" charset="0"/>
              </a:rPr>
              <a:t> spread (A), restaging 2 </a:t>
            </a:r>
            <a:r>
              <a:rPr lang="en-GB" altLang="ru-RU" sz="1300" dirty="0" err="1">
                <a:latin typeface="Arial" charset="0"/>
              </a:rPr>
              <a:t>mo</a:t>
            </a:r>
            <a:r>
              <a:rPr lang="en-GB" altLang="ru-RU" sz="1300" dirty="0">
                <a:latin typeface="Arial" charset="0"/>
              </a:rPr>
              <a:t> after third cycle of 225Ac-PSMA-617 (B), and restaging 2 </a:t>
            </a:r>
            <a:r>
              <a:rPr lang="en-GB" altLang="ru-RU" sz="1300" dirty="0" err="1">
                <a:latin typeface="Arial" charset="0"/>
              </a:rPr>
              <a:t>mo</a:t>
            </a:r>
            <a:r>
              <a:rPr lang="en-GB" altLang="ru-RU" sz="1300" dirty="0">
                <a:latin typeface="Arial" charset="0"/>
              </a:rPr>
              <a:t> after one additional consolidation therapy (C). Clemens </a:t>
            </a:r>
            <a:r>
              <a:rPr lang="en-GB" altLang="ru-RU" sz="1300" dirty="0" err="1">
                <a:latin typeface="Arial" charset="0"/>
              </a:rPr>
              <a:t>Kratochwil</a:t>
            </a:r>
            <a:r>
              <a:rPr lang="en-GB" altLang="ru-RU" sz="1300" dirty="0">
                <a:latin typeface="Arial" charset="0"/>
              </a:rPr>
              <a:t> et al. J </a:t>
            </a:r>
            <a:r>
              <a:rPr lang="en-GB" altLang="ru-RU" sz="1300" dirty="0" err="1">
                <a:latin typeface="Arial" charset="0"/>
              </a:rPr>
              <a:t>Nucl</a:t>
            </a:r>
            <a:r>
              <a:rPr lang="en-GB" altLang="ru-RU" sz="1300" dirty="0">
                <a:latin typeface="Arial" charset="0"/>
              </a:rPr>
              <a:t> Med 2016;57:1941-1944</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040" y="6237296"/>
            <a:ext cx="2246400" cy="36147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6160" y="260668"/>
            <a:ext cx="7754400" cy="489363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6" name="Text Box 4"/>
          <p:cNvSpPr txBox="1">
            <a:spLocks noChangeArrowheads="1"/>
          </p:cNvSpPr>
          <p:nvPr/>
        </p:nvSpPr>
        <p:spPr bwMode="auto">
          <a:xfrm>
            <a:off x="956160" y="5972307"/>
            <a:ext cx="3918240" cy="3053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945" tIns="41473" rIns="82945" bIns="41473" anchor="ctr"/>
          <a:lstStyle/>
          <a:p>
            <a:endParaRPr lang="ru-RU"/>
          </a:p>
        </p:txBody>
      </p:sp>
      <p:sp>
        <p:nvSpPr>
          <p:cNvPr id="3077" name="Text Box 5"/>
          <p:cNvSpPr txBox="1">
            <a:spLocks noChangeArrowheads="1"/>
          </p:cNvSpPr>
          <p:nvPr/>
        </p:nvSpPr>
        <p:spPr bwMode="auto">
          <a:xfrm>
            <a:off x="6432481" y="6401473"/>
            <a:ext cx="2449440" cy="3470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85725" indent="-85725">
              <a:tabLst>
                <a:tab pos="723900" algn="l"/>
                <a:tab pos="1447800" algn="l"/>
                <a:tab pos="2171700" algn="l"/>
              </a:tabLst>
              <a:defRPr sz="2400">
                <a:solidFill>
                  <a:srgbClr val="000000"/>
                </a:solidFill>
                <a:latin typeface="Times New Roman" pitchFamily="16" charset="0"/>
                <a:ea typeface="msgothic" charset="0"/>
                <a:cs typeface="msgothic" charset="0"/>
              </a:defRPr>
            </a:lvl1pPr>
            <a:lvl2pPr>
              <a:tabLst>
                <a:tab pos="723900" algn="l"/>
                <a:tab pos="1447800" algn="l"/>
                <a:tab pos="2171700" algn="l"/>
              </a:tabLst>
              <a:defRPr sz="2400">
                <a:solidFill>
                  <a:srgbClr val="000000"/>
                </a:solidFill>
                <a:latin typeface="Times New Roman" pitchFamily="16" charset="0"/>
                <a:ea typeface="msgothic" charset="0"/>
                <a:cs typeface="msgothic" charset="0"/>
              </a:defRPr>
            </a:lvl2pPr>
            <a:lvl3pPr>
              <a:tabLst>
                <a:tab pos="723900" algn="l"/>
                <a:tab pos="1447800" algn="l"/>
                <a:tab pos="2171700" algn="l"/>
              </a:tabLst>
              <a:defRPr sz="2400">
                <a:solidFill>
                  <a:srgbClr val="000000"/>
                </a:solidFill>
                <a:latin typeface="Times New Roman" pitchFamily="16" charset="0"/>
                <a:ea typeface="msgothic" charset="0"/>
                <a:cs typeface="msgothic" charset="0"/>
              </a:defRPr>
            </a:lvl3pPr>
            <a:lvl4pPr>
              <a:tabLst>
                <a:tab pos="723900" algn="l"/>
                <a:tab pos="1447800" algn="l"/>
                <a:tab pos="2171700" algn="l"/>
              </a:tabLst>
              <a:defRPr sz="2400">
                <a:solidFill>
                  <a:srgbClr val="000000"/>
                </a:solidFill>
                <a:latin typeface="Times New Roman" pitchFamily="16" charset="0"/>
                <a:ea typeface="msgothic" charset="0"/>
                <a:cs typeface="msgothic" charset="0"/>
              </a:defRPr>
            </a:lvl4pPr>
            <a:lvl5pPr>
              <a:tabLst>
                <a:tab pos="723900" algn="l"/>
                <a:tab pos="1447800" algn="l"/>
                <a:tab pos="2171700" algn="l"/>
              </a:tabLst>
              <a:defRPr sz="2400">
                <a:solidFill>
                  <a:srgbClr val="000000"/>
                </a:solidFill>
                <a:latin typeface="Times New Roman" pitchFamily="16"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Lst>
              <a:defRPr sz="2400">
                <a:solidFill>
                  <a:srgbClr val="000000"/>
                </a:solidFill>
                <a:latin typeface="Times New Roman" pitchFamily="16"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Lst>
              <a:defRPr sz="2400">
                <a:solidFill>
                  <a:srgbClr val="000000"/>
                </a:solidFill>
                <a:latin typeface="Times New Roman" pitchFamily="16"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Lst>
              <a:defRPr sz="2400">
                <a:solidFill>
                  <a:srgbClr val="000000"/>
                </a:solidFill>
                <a:latin typeface="Times New Roman" pitchFamily="16"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Lst>
              <a:defRPr sz="2400">
                <a:solidFill>
                  <a:srgbClr val="000000"/>
                </a:solidFill>
                <a:latin typeface="Times New Roman" pitchFamily="16" charset="0"/>
                <a:ea typeface="msgothic" charset="0"/>
                <a:cs typeface="msgothic" charset="0"/>
              </a:defRPr>
            </a:lvl9pPr>
          </a:lstStyle>
          <a:p>
            <a:r>
              <a:rPr lang="en-GB" altLang="ru-RU" sz="900">
                <a:latin typeface="Arial" charset="0"/>
              </a:rPr>
              <a:t>(c) Copyright 2014 SNMMI; all rights reserved</a:t>
            </a:r>
          </a:p>
        </p:txBody>
      </p:sp>
    </p:spTree>
    <p:extLst>
      <p:ext uri="{BB962C8B-B14F-4D97-AF65-F5344CB8AC3E}">
        <p14:creationId xmlns:p14="http://schemas.microsoft.com/office/powerpoint/2010/main" val="358689442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Эффект отдачи – нерешенная проблема </a:t>
            </a:r>
            <a:r>
              <a:rPr lang="el-GR" dirty="0"/>
              <a:t>α</a:t>
            </a:r>
            <a:r>
              <a:rPr lang="ru-RU" dirty="0"/>
              <a:t>-радиотерапии </a:t>
            </a:r>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9184" y="2492896"/>
            <a:ext cx="8690808" cy="2899253"/>
          </a:xfrm>
          <a:prstGeom prst="rect">
            <a:avLst/>
          </a:prstGeom>
        </p:spPr>
      </p:pic>
      <p:sp>
        <p:nvSpPr>
          <p:cNvPr id="4" name="TextBox 3"/>
          <p:cNvSpPr txBox="1"/>
          <p:nvPr/>
        </p:nvSpPr>
        <p:spPr>
          <a:xfrm>
            <a:off x="395536" y="6309320"/>
            <a:ext cx="6974025" cy="369332"/>
          </a:xfrm>
          <a:prstGeom prst="rect">
            <a:avLst/>
          </a:prstGeom>
          <a:noFill/>
        </p:spPr>
        <p:txBody>
          <a:bodyPr wrap="none" rtlCol="0">
            <a:spAutoFit/>
          </a:bodyPr>
          <a:lstStyle/>
          <a:p>
            <a:r>
              <a:rPr lang="en-US" dirty="0">
                <a:hlinkClick r:id="rId3"/>
              </a:rPr>
              <a:t>https://www.sciencedirect.com/science/article/pii/S0928125817303819</a:t>
            </a:r>
            <a:r>
              <a:rPr lang="ru-RU" dirty="0"/>
              <a:t> </a:t>
            </a:r>
          </a:p>
        </p:txBody>
      </p:sp>
    </p:spTree>
    <p:extLst>
      <p:ext uri="{BB962C8B-B14F-4D97-AF65-F5344CB8AC3E}">
        <p14:creationId xmlns:p14="http://schemas.microsoft.com/office/powerpoint/2010/main" val="272692032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30DEFF7-0504-419C-BF9C-C73D5F48D161}"/>
              </a:ext>
            </a:extLst>
          </p:cNvPr>
          <p:cNvSpPr>
            <a:spLocks noGrp="1"/>
          </p:cNvSpPr>
          <p:nvPr>
            <p:ph type="title"/>
          </p:nvPr>
        </p:nvSpPr>
        <p:spPr/>
        <p:txBody>
          <a:bodyPr/>
          <a:lstStyle/>
          <a:p>
            <a:r>
              <a:rPr lang="ru-RU" dirty="0"/>
              <a:t>Что дальше?</a:t>
            </a:r>
          </a:p>
        </p:txBody>
      </p:sp>
      <p:sp>
        <p:nvSpPr>
          <p:cNvPr id="3" name="Текст 2">
            <a:extLst>
              <a:ext uri="{FF2B5EF4-FFF2-40B4-BE49-F238E27FC236}">
                <a16:creationId xmlns:a16="http://schemas.microsoft.com/office/drawing/2014/main" id="{AA2AFC29-264F-493B-8948-1EE4FB62F954}"/>
              </a:ext>
            </a:extLst>
          </p:cNvPr>
          <p:cNvSpPr>
            <a:spLocks noGrp="1"/>
          </p:cNvSpPr>
          <p:nvPr>
            <p:ph type="body" idx="1"/>
          </p:nvPr>
        </p:nvSpPr>
        <p:spPr/>
        <p:txBody>
          <a:bodyPr/>
          <a:lstStyle/>
          <a:p>
            <a:endParaRPr lang="ru-RU"/>
          </a:p>
        </p:txBody>
      </p:sp>
    </p:spTree>
    <p:extLst>
      <p:ext uri="{BB962C8B-B14F-4D97-AF65-F5344CB8AC3E}">
        <p14:creationId xmlns:p14="http://schemas.microsoft.com/office/powerpoint/2010/main" val="176994024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err="1"/>
              <a:t>Тераностика</a:t>
            </a:r>
            <a:endParaRPr lang="ru-RU" dirty="0"/>
          </a:p>
        </p:txBody>
      </p:sp>
      <p:sp>
        <p:nvSpPr>
          <p:cNvPr id="3" name="Объект 2"/>
          <p:cNvSpPr>
            <a:spLocks noGrp="1"/>
          </p:cNvSpPr>
          <p:nvPr>
            <p:ph idx="1"/>
          </p:nvPr>
        </p:nvSpPr>
        <p:spPr>
          <a:xfrm>
            <a:off x="467544" y="1412776"/>
            <a:ext cx="8229600" cy="4525963"/>
          </a:xfrm>
        </p:spPr>
        <p:txBody>
          <a:bodyPr>
            <a:normAutofit fontScale="92500" lnSpcReduction="10000"/>
          </a:bodyPr>
          <a:lstStyle/>
          <a:p>
            <a:pPr marL="0" indent="0">
              <a:buNone/>
            </a:pPr>
            <a:r>
              <a:rPr lang="ru-RU" dirty="0" err="1"/>
              <a:t>Тераностика</a:t>
            </a:r>
            <a:r>
              <a:rPr lang="ru-RU" dirty="0"/>
              <a:t> позволяет</a:t>
            </a:r>
          </a:p>
          <a:p>
            <a:r>
              <a:rPr lang="ru-RU" dirty="0"/>
              <a:t>выбрать пациентов с откликом</a:t>
            </a:r>
          </a:p>
          <a:p>
            <a:r>
              <a:rPr lang="ru-RU" dirty="0"/>
              <a:t>провести оценку дозы</a:t>
            </a:r>
          </a:p>
          <a:p>
            <a:r>
              <a:rPr lang="ru-RU" dirty="0"/>
              <a:t>оценить эффективность лечения</a:t>
            </a:r>
          </a:p>
          <a:p>
            <a:pPr marL="0" indent="0">
              <a:buNone/>
            </a:pPr>
            <a:r>
              <a:rPr lang="ru-RU" dirty="0"/>
              <a:t>Применяют</a:t>
            </a:r>
          </a:p>
          <a:p>
            <a:r>
              <a:rPr lang="ru-RU" dirty="0"/>
              <a:t>нуклиды с двойным эффектом (</a:t>
            </a:r>
            <a:r>
              <a:rPr lang="ru-RU" baseline="30000" dirty="0"/>
              <a:t>117m</a:t>
            </a:r>
            <a:r>
              <a:rPr lang="ru-RU" dirty="0"/>
              <a:t>Sn)</a:t>
            </a:r>
          </a:p>
          <a:p>
            <a:r>
              <a:rPr lang="ru-RU" dirty="0"/>
              <a:t>изотопные пары </a:t>
            </a:r>
            <a:r>
              <a:rPr lang="ru-RU" baseline="30000" dirty="0"/>
              <a:t>44</a:t>
            </a:r>
            <a:r>
              <a:rPr lang="ru-RU" dirty="0"/>
              <a:t>Sc/</a:t>
            </a:r>
            <a:r>
              <a:rPr lang="ru-RU" baseline="30000" dirty="0"/>
              <a:t>47</a:t>
            </a:r>
            <a:r>
              <a:rPr lang="ru-RU" dirty="0"/>
              <a:t>Sc </a:t>
            </a:r>
          </a:p>
          <a:p>
            <a:r>
              <a:rPr lang="ru-RU" dirty="0"/>
              <a:t>радионуклиды, близкие по химическим свойствам </a:t>
            </a:r>
            <a:r>
              <a:rPr lang="ru-RU" baseline="30000" dirty="0"/>
              <a:t>99m</a:t>
            </a:r>
            <a:r>
              <a:rPr lang="ru-RU" dirty="0"/>
              <a:t>Tc/</a:t>
            </a:r>
            <a:r>
              <a:rPr lang="ru-RU" baseline="30000" dirty="0"/>
              <a:t>188</a:t>
            </a:r>
            <a:r>
              <a:rPr lang="ru-RU" dirty="0"/>
              <a:t>Re</a:t>
            </a:r>
          </a:p>
        </p:txBody>
      </p:sp>
    </p:spTree>
    <p:extLst>
      <p:ext uri="{BB962C8B-B14F-4D97-AF65-F5344CB8AC3E}">
        <p14:creationId xmlns:p14="http://schemas.microsoft.com/office/powerpoint/2010/main" val="265216663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718560" y="5584907"/>
            <a:ext cx="7804800" cy="5443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rgbClr val="000000"/>
                </a:solidFill>
                <a:latin typeface="Times New Roman" pitchFamily="16" charset="0"/>
                <a:ea typeface="msgothic"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rgbClr val="000000"/>
                </a:solidFill>
                <a:latin typeface="Times New Roman" pitchFamily="16" charset="0"/>
                <a:ea typeface="msgothic"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rgbClr val="000000"/>
                </a:solidFill>
                <a:latin typeface="Times New Roman" pitchFamily="16" charset="0"/>
                <a:ea typeface="msgothic"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rgbClr val="000000"/>
                </a:solidFill>
                <a:latin typeface="Times New Roman" pitchFamily="16" charset="0"/>
                <a:ea typeface="msgothic"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rgbClr val="000000"/>
                </a:solidFill>
                <a:latin typeface="Times New Roman" pitchFamily="16"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rgbClr val="000000"/>
                </a:solidFill>
                <a:latin typeface="Times New Roman" pitchFamily="16"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rgbClr val="000000"/>
                </a:solidFill>
                <a:latin typeface="Times New Roman" pitchFamily="16"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rgbClr val="000000"/>
                </a:solidFill>
                <a:latin typeface="Times New Roman" pitchFamily="16"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rgbClr val="000000"/>
                </a:solidFill>
                <a:latin typeface="Times New Roman" pitchFamily="16" charset="0"/>
                <a:ea typeface="msgothic" charset="0"/>
                <a:cs typeface="msgothic" charset="0"/>
              </a:defRPr>
            </a:lvl9pPr>
          </a:lstStyle>
          <a:p>
            <a:pPr algn="ctr"/>
            <a:r>
              <a:rPr lang="en-GB" altLang="ru-RU" sz="1300">
                <a:latin typeface="Arial" charset="0"/>
              </a:rPr>
              <a:t>Chemical structure of terbium-cm09 comprising 3 functionalities: black indicates folic acid as targeting agent; green, albumin-binding entity to prolong blood circulation time; and red, terbium radioisotope stably coordinated by a DOTA chelator. Cristina Müller et al. J Nucl Med 2012;53:1951-1959</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040" y="6237296"/>
            <a:ext cx="2246400" cy="36147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0240" y="930338"/>
            <a:ext cx="7804800" cy="355573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6" name="Text Box 4"/>
          <p:cNvSpPr txBox="1">
            <a:spLocks noChangeArrowheads="1"/>
          </p:cNvSpPr>
          <p:nvPr/>
        </p:nvSpPr>
        <p:spPr bwMode="auto">
          <a:xfrm>
            <a:off x="930240" y="5972307"/>
            <a:ext cx="3918240" cy="3053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945" tIns="41473" rIns="82945" bIns="41473" anchor="ctr"/>
          <a:lstStyle/>
          <a:p>
            <a:endParaRPr lang="ru-RU"/>
          </a:p>
        </p:txBody>
      </p:sp>
      <p:sp>
        <p:nvSpPr>
          <p:cNvPr id="3077" name="Text Box 5"/>
          <p:cNvSpPr txBox="1">
            <a:spLocks noChangeArrowheads="1"/>
          </p:cNvSpPr>
          <p:nvPr/>
        </p:nvSpPr>
        <p:spPr bwMode="auto">
          <a:xfrm>
            <a:off x="6432481" y="6401473"/>
            <a:ext cx="2449440" cy="3470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85725" indent="-85725">
              <a:tabLst>
                <a:tab pos="723900" algn="l"/>
                <a:tab pos="1447800" algn="l"/>
                <a:tab pos="2171700" algn="l"/>
              </a:tabLst>
              <a:defRPr sz="2400">
                <a:solidFill>
                  <a:srgbClr val="000000"/>
                </a:solidFill>
                <a:latin typeface="Times New Roman" pitchFamily="16" charset="0"/>
                <a:ea typeface="msgothic" charset="0"/>
                <a:cs typeface="msgothic" charset="0"/>
              </a:defRPr>
            </a:lvl1pPr>
            <a:lvl2pPr>
              <a:tabLst>
                <a:tab pos="723900" algn="l"/>
                <a:tab pos="1447800" algn="l"/>
                <a:tab pos="2171700" algn="l"/>
              </a:tabLst>
              <a:defRPr sz="2400">
                <a:solidFill>
                  <a:srgbClr val="000000"/>
                </a:solidFill>
                <a:latin typeface="Times New Roman" pitchFamily="16" charset="0"/>
                <a:ea typeface="msgothic" charset="0"/>
                <a:cs typeface="msgothic" charset="0"/>
              </a:defRPr>
            </a:lvl2pPr>
            <a:lvl3pPr>
              <a:tabLst>
                <a:tab pos="723900" algn="l"/>
                <a:tab pos="1447800" algn="l"/>
                <a:tab pos="2171700" algn="l"/>
              </a:tabLst>
              <a:defRPr sz="2400">
                <a:solidFill>
                  <a:srgbClr val="000000"/>
                </a:solidFill>
                <a:latin typeface="Times New Roman" pitchFamily="16" charset="0"/>
                <a:ea typeface="msgothic" charset="0"/>
                <a:cs typeface="msgothic" charset="0"/>
              </a:defRPr>
            </a:lvl3pPr>
            <a:lvl4pPr>
              <a:tabLst>
                <a:tab pos="723900" algn="l"/>
                <a:tab pos="1447800" algn="l"/>
                <a:tab pos="2171700" algn="l"/>
              </a:tabLst>
              <a:defRPr sz="2400">
                <a:solidFill>
                  <a:srgbClr val="000000"/>
                </a:solidFill>
                <a:latin typeface="Times New Roman" pitchFamily="16" charset="0"/>
                <a:ea typeface="msgothic" charset="0"/>
                <a:cs typeface="msgothic" charset="0"/>
              </a:defRPr>
            </a:lvl4pPr>
            <a:lvl5pPr>
              <a:tabLst>
                <a:tab pos="723900" algn="l"/>
                <a:tab pos="1447800" algn="l"/>
                <a:tab pos="2171700" algn="l"/>
              </a:tabLst>
              <a:defRPr sz="2400">
                <a:solidFill>
                  <a:srgbClr val="000000"/>
                </a:solidFill>
                <a:latin typeface="Times New Roman" pitchFamily="16"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Lst>
              <a:defRPr sz="2400">
                <a:solidFill>
                  <a:srgbClr val="000000"/>
                </a:solidFill>
                <a:latin typeface="Times New Roman" pitchFamily="16"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Lst>
              <a:defRPr sz="2400">
                <a:solidFill>
                  <a:srgbClr val="000000"/>
                </a:solidFill>
                <a:latin typeface="Times New Roman" pitchFamily="16"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Lst>
              <a:defRPr sz="2400">
                <a:solidFill>
                  <a:srgbClr val="000000"/>
                </a:solidFill>
                <a:latin typeface="Times New Roman" pitchFamily="16"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Lst>
              <a:defRPr sz="2400">
                <a:solidFill>
                  <a:srgbClr val="000000"/>
                </a:solidFill>
                <a:latin typeface="Times New Roman" pitchFamily="16" charset="0"/>
                <a:ea typeface="msgothic" charset="0"/>
                <a:cs typeface="msgothic" charset="0"/>
              </a:defRPr>
            </a:lvl9pPr>
          </a:lstStyle>
          <a:p>
            <a:r>
              <a:rPr lang="en-GB" altLang="ru-RU" sz="900">
                <a:latin typeface="Arial" charset="0"/>
              </a:rPr>
              <a:t>(c) Copyright 2014 SNMMI; all rights reserved</a:t>
            </a:r>
          </a:p>
        </p:txBody>
      </p:sp>
    </p:spTree>
    <p:extLst>
      <p:ext uri="{BB962C8B-B14F-4D97-AF65-F5344CB8AC3E}">
        <p14:creationId xmlns:p14="http://schemas.microsoft.com/office/powerpoint/2010/main" val="410227496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a:extLst>
              <a:ext uri="{FF2B5EF4-FFF2-40B4-BE49-F238E27FC236}">
                <a16:creationId xmlns:a16="http://schemas.microsoft.com/office/drawing/2014/main" id="{C28C22F1-3C0B-409E-825A-672AEBD4CB41}"/>
              </a:ext>
            </a:extLst>
          </p:cNvPr>
          <p:cNvSpPr txBox="1">
            <a:spLocks noChangeArrowheads="1"/>
          </p:cNvSpPr>
          <p:nvPr/>
        </p:nvSpPr>
        <p:spPr bwMode="auto">
          <a:xfrm>
            <a:off x="718561" y="5584680"/>
            <a:ext cx="7804800" cy="4147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rgbClr val="000000"/>
                </a:solidFill>
                <a:latin typeface="Times New Roman" panose="02020603050405020304" pitchFamily="18"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rgbClr val="000000"/>
                </a:solidFill>
                <a:latin typeface="Times New Roman" panose="02020603050405020304" pitchFamily="18"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rgbClr val="000000"/>
                </a:solidFill>
                <a:latin typeface="Times New Roman" panose="02020603050405020304" pitchFamily="18"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rgbClr val="000000"/>
                </a:solidFill>
                <a:latin typeface="Times New Roman" panose="02020603050405020304" pitchFamily="18"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rgbClr val="000000"/>
                </a:solidFill>
                <a:latin typeface="Times New Roman" panose="02020603050405020304" pitchFamily="18"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rgbClr val="000000"/>
                </a:solidFill>
                <a:latin typeface="Times New Roman" panose="02020603050405020304" pitchFamily="18"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rgbClr val="000000"/>
                </a:solidFill>
                <a:latin typeface="Times New Roman" panose="02020603050405020304" pitchFamily="18"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rgbClr val="000000"/>
                </a:solidFill>
                <a:latin typeface="Times New Roman" panose="02020603050405020304" pitchFamily="18"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rgbClr val="000000"/>
                </a:solidFill>
                <a:latin typeface="Times New Roman" panose="02020603050405020304" pitchFamily="18" charset="0"/>
                <a:cs typeface="msgothic" charset="0"/>
              </a:defRPr>
            </a:lvl9pPr>
          </a:lstStyle>
          <a:p>
            <a:pPr algn="ctr"/>
            <a:r>
              <a:rPr lang="en-GB" altLang="ru-RU" sz="1270">
                <a:latin typeface="Arial" panose="020B0604020202020204" pitchFamily="34" charset="0"/>
              </a:rPr>
              <a:t>(A) Decay of 149Tb to stable 149Sm, 145Nd, and 141Pr. Cristina Müller et al. J Nucl Med 2017;58:91S-96S</a:t>
            </a:r>
          </a:p>
        </p:txBody>
      </p:sp>
      <p:pic>
        <p:nvPicPr>
          <p:cNvPr id="3074" name="Picture 2">
            <a:extLst>
              <a:ext uri="{FF2B5EF4-FFF2-40B4-BE49-F238E27FC236}">
                <a16:creationId xmlns:a16="http://schemas.microsoft.com/office/drawing/2014/main" id="{5D6304AB-BA86-405E-9DF3-9588DEBD8B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041" y="6237001"/>
            <a:ext cx="2246400" cy="36144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75" name="Picture 3">
            <a:extLst>
              <a:ext uri="{FF2B5EF4-FFF2-40B4-BE49-F238E27FC236}">
                <a16:creationId xmlns:a16="http://schemas.microsoft.com/office/drawing/2014/main" id="{61A0856C-7B61-41EC-B8D1-8720CDA1ABC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0240" y="351721"/>
            <a:ext cx="7804800" cy="471312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6" name="Text Box 4">
            <a:extLst>
              <a:ext uri="{FF2B5EF4-FFF2-40B4-BE49-F238E27FC236}">
                <a16:creationId xmlns:a16="http://schemas.microsoft.com/office/drawing/2014/main" id="{4DDD6255-3D2E-42C4-9931-E7A47EEE8250}"/>
              </a:ext>
            </a:extLst>
          </p:cNvPr>
          <p:cNvSpPr txBox="1">
            <a:spLocks noChangeArrowheads="1"/>
          </p:cNvSpPr>
          <p:nvPr/>
        </p:nvSpPr>
        <p:spPr bwMode="auto">
          <a:xfrm>
            <a:off x="930241" y="5972041"/>
            <a:ext cx="3918240" cy="3052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sz="1633"/>
          </a:p>
        </p:txBody>
      </p:sp>
      <p:sp>
        <p:nvSpPr>
          <p:cNvPr id="3077" name="Text Box 5">
            <a:extLst>
              <a:ext uri="{FF2B5EF4-FFF2-40B4-BE49-F238E27FC236}">
                <a16:creationId xmlns:a16="http://schemas.microsoft.com/office/drawing/2014/main" id="{1B27E79C-B88F-43CB-81BD-27498B45B7FA}"/>
              </a:ext>
            </a:extLst>
          </p:cNvPr>
          <p:cNvSpPr txBox="1">
            <a:spLocks noChangeArrowheads="1"/>
          </p:cNvSpPr>
          <p:nvPr/>
        </p:nvSpPr>
        <p:spPr bwMode="auto">
          <a:xfrm>
            <a:off x="6432481" y="6401161"/>
            <a:ext cx="2449440" cy="3470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85725" indent="-85725">
              <a:tabLst>
                <a:tab pos="723900" algn="l"/>
                <a:tab pos="1447800" algn="l"/>
                <a:tab pos="2171700" algn="l"/>
              </a:tabLst>
              <a:defRPr sz="2400">
                <a:solidFill>
                  <a:srgbClr val="000000"/>
                </a:solidFill>
                <a:latin typeface="Times New Roman" panose="02020603050405020304" pitchFamily="18" charset="0"/>
                <a:cs typeface="msgothic" charset="0"/>
              </a:defRPr>
            </a:lvl1pPr>
            <a:lvl2pPr>
              <a:tabLst>
                <a:tab pos="723900" algn="l"/>
                <a:tab pos="1447800" algn="l"/>
                <a:tab pos="2171700" algn="l"/>
              </a:tabLst>
              <a:defRPr sz="2400">
                <a:solidFill>
                  <a:srgbClr val="000000"/>
                </a:solidFill>
                <a:latin typeface="Times New Roman" panose="02020603050405020304" pitchFamily="18" charset="0"/>
                <a:cs typeface="msgothic" charset="0"/>
              </a:defRPr>
            </a:lvl2pPr>
            <a:lvl3pPr>
              <a:tabLst>
                <a:tab pos="723900" algn="l"/>
                <a:tab pos="1447800" algn="l"/>
                <a:tab pos="2171700" algn="l"/>
              </a:tabLst>
              <a:defRPr sz="2400">
                <a:solidFill>
                  <a:srgbClr val="000000"/>
                </a:solidFill>
                <a:latin typeface="Times New Roman" panose="02020603050405020304" pitchFamily="18" charset="0"/>
                <a:cs typeface="msgothic" charset="0"/>
              </a:defRPr>
            </a:lvl3pPr>
            <a:lvl4pPr>
              <a:tabLst>
                <a:tab pos="723900" algn="l"/>
                <a:tab pos="1447800" algn="l"/>
                <a:tab pos="2171700" algn="l"/>
              </a:tabLst>
              <a:defRPr sz="2400">
                <a:solidFill>
                  <a:srgbClr val="000000"/>
                </a:solidFill>
                <a:latin typeface="Times New Roman" panose="02020603050405020304" pitchFamily="18" charset="0"/>
                <a:cs typeface="msgothic" charset="0"/>
              </a:defRPr>
            </a:lvl4pPr>
            <a:lvl5pPr>
              <a:tabLst>
                <a:tab pos="723900" algn="l"/>
                <a:tab pos="1447800" algn="l"/>
                <a:tab pos="2171700" algn="l"/>
              </a:tabLst>
              <a:defRPr sz="2400">
                <a:solidFill>
                  <a:srgbClr val="000000"/>
                </a:solidFill>
                <a:latin typeface="Times New Roman" panose="02020603050405020304" pitchFamily="18"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Lst>
              <a:defRPr sz="2400">
                <a:solidFill>
                  <a:srgbClr val="000000"/>
                </a:solidFill>
                <a:latin typeface="Times New Roman" panose="02020603050405020304" pitchFamily="18"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Lst>
              <a:defRPr sz="2400">
                <a:solidFill>
                  <a:srgbClr val="000000"/>
                </a:solidFill>
                <a:latin typeface="Times New Roman" panose="02020603050405020304" pitchFamily="18"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Lst>
              <a:defRPr sz="2400">
                <a:solidFill>
                  <a:srgbClr val="000000"/>
                </a:solidFill>
                <a:latin typeface="Times New Roman" panose="02020603050405020304" pitchFamily="18"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Lst>
              <a:defRPr sz="2400">
                <a:solidFill>
                  <a:srgbClr val="000000"/>
                </a:solidFill>
                <a:latin typeface="Times New Roman" panose="02020603050405020304" pitchFamily="18" charset="0"/>
                <a:cs typeface="msgothic" charset="0"/>
              </a:defRPr>
            </a:lvl9pPr>
          </a:lstStyle>
          <a:p>
            <a:r>
              <a:rPr lang="en-GB" altLang="ru-RU" sz="907">
                <a:latin typeface="Arial" panose="020B0604020202020204" pitchFamily="34" charset="0"/>
              </a:rPr>
              <a:t>(c) Copyright 2014 SNMMI; all rights reserved</a:t>
            </a:r>
          </a:p>
        </p:txBody>
      </p:sp>
    </p:spTree>
    <p:extLst>
      <p:ext uri="{BB962C8B-B14F-4D97-AF65-F5344CB8AC3E}">
        <p14:creationId xmlns:p14="http://schemas.microsoft.com/office/powerpoint/2010/main" val="239041464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563888" y="274638"/>
            <a:ext cx="5122912" cy="1143000"/>
          </a:xfrm>
        </p:spPr>
        <p:txBody>
          <a:bodyPr>
            <a:normAutofit fontScale="90000"/>
          </a:bodyPr>
          <a:lstStyle/>
          <a:p>
            <a:pPr algn="r"/>
            <a:r>
              <a:rPr lang="ru-RU" altLang="ru-RU" dirty="0"/>
              <a:t>Эрнест Лоуренс, 1931</a:t>
            </a:r>
          </a:p>
        </p:txBody>
      </p:sp>
      <p:pic>
        <p:nvPicPr>
          <p:cNvPr id="5123" name="Picture 3" descr="Lawrence-cyclotron-London-Museu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305370" cy="5085184"/>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7834050566_61321d039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4625" y="3190875"/>
            <a:ext cx="2619375" cy="366712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Lawrenc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05370" y="1909920"/>
            <a:ext cx="3219255" cy="4291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883466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65DFED5E-5981-4A08-914D-876E42F9A8B4}"/>
              </a:ext>
            </a:extLst>
          </p:cNvPr>
          <p:cNvSpPr>
            <a:spLocks noGrp="1"/>
          </p:cNvSpPr>
          <p:nvPr>
            <p:ph type="title"/>
          </p:nvPr>
        </p:nvSpPr>
        <p:spPr/>
        <p:txBody>
          <a:bodyPr/>
          <a:lstStyle/>
          <a:p>
            <a:r>
              <a:rPr lang="ru-RU" dirty="0"/>
              <a:t>Субклеточный уровень</a:t>
            </a:r>
          </a:p>
        </p:txBody>
      </p:sp>
      <p:pic>
        <p:nvPicPr>
          <p:cNvPr id="5" name="Рисунок 4">
            <a:extLst>
              <a:ext uri="{FF2B5EF4-FFF2-40B4-BE49-F238E27FC236}">
                <a16:creationId xmlns:a16="http://schemas.microsoft.com/office/drawing/2014/main" id="{13FA0842-31E2-4811-A499-738E0D027F49}"/>
              </a:ext>
            </a:extLst>
          </p:cNvPr>
          <p:cNvPicPr>
            <a:picLocks noChangeAspect="1"/>
          </p:cNvPicPr>
          <p:nvPr/>
        </p:nvPicPr>
        <p:blipFill>
          <a:blip r:embed="rId2"/>
          <a:stretch>
            <a:fillRect/>
          </a:stretch>
        </p:blipFill>
        <p:spPr>
          <a:xfrm>
            <a:off x="457200" y="1628162"/>
            <a:ext cx="6112548" cy="3823780"/>
          </a:xfrm>
          <a:prstGeom prst="rect">
            <a:avLst/>
          </a:prstGeom>
        </p:spPr>
      </p:pic>
      <p:pic>
        <p:nvPicPr>
          <p:cNvPr id="6" name="Рисунок 5">
            <a:extLst>
              <a:ext uri="{FF2B5EF4-FFF2-40B4-BE49-F238E27FC236}">
                <a16:creationId xmlns:a16="http://schemas.microsoft.com/office/drawing/2014/main" id="{A8ED4ABE-5A35-4B8F-AC33-83A3C24C6D51}"/>
              </a:ext>
            </a:extLst>
          </p:cNvPr>
          <p:cNvPicPr>
            <a:picLocks noChangeAspect="1"/>
          </p:cNvPicPr>
          <p:nvPr/>
        </p:nvPicPr>
        <p:blipFill>
          <a:blip r:embed="rId3"/>
          <a:stretch>
            <a:fillRect/>
          </a:stretch>
        </p:blipFill>
        <p:spPr>
          <a:xfrm>
            <a:off x="6300192" y="1772816"/>
            <a:ext cx="1368152" cy="3290120"/>
          </a:xfrm>
          <a:prstGeom prst="rect">
            <a:avLst/>
          </a:prstGeom>
        </p:spPr>
      </p:pic>
      <p:sp>
        <p:nvSpPr>
          <p:cNvPr id="7" name="Прямоугольник 6">
            <a:extLst>
              <a:ext uri="{FF2B5EF4-FFF2-40B4-BE49-F238E27FC236}">
                <a16:creationId xmlns:a16="http://schemas.microsoft.com/office/drawing/2014/main" id="{2F2E13FA-F1AE-4259-9CEE-6310B5BF1C04}"/>
              </a:ext>
            </a:extLst>
          </p:cNvPr>
          <p:cNvSpPr/>
          <p:nvPr/>
        </p:nvSpPr>
        <p:spPr>
          <a:xfrm>
            <a:off x="899592" y="5657671"/>
            <a:ext cx="7596336" cy="646331"/>
          </a:xfrm>
          <a:prstGeom prst="rect">
            <a:avLst/>
          </a:prstGeom>
        </p:spPr>
        <p:txBody>
          <a:bodyPr wrap="square">
            <a:spAutoFit/>
          </a:bodyPr>
          <a:lstStyle/>
          <a:p>
            <a:r>
              <a:rPr lang="en-US" dirty="0" err="1"/>
              <a:t>Bavelaar</a:t>
            </a:r>
            <a:r>
              <a:rPr lang="en-US" dirty="0"/>
              <a:t>, B. M., Lee, B. Q., Gill, M. R., </a:t>
            </a:r>
            <a:r>
              <a:rPr lang="en-US" dirty="0" err="1"/>
              <a:t>Falzone</a:t>
            </a:r>
            <a:r>
              <a:rPr lang="en-US" dirty="0"/>
              <a:t>, N. &amp; </a:t>
            </a:r>
            <a:r>
              <a:rPr lang="en-US" dirty="0" err="1"/>
              <a:t>Vallis</a:t>
            </a:r>
            <a:r>
              <a:rPr lang="en-US" dirty="0"/>
              <a:t>, K. A. Subcellular targeting of </a:t>
            </a:r>
            <a:r>
              <a:rPr lang="en-US" dirty="0" err="1"/>
              <a:t>theranostic</a:t>
            </a:r>
            <a:r>
              <a:rPr lang="en-US" dirty="0"/>
              <a:t> radionuclides. </a:t>
            </a:r>
            <a:r>
              <a:rPr lang="en-US" i="1" dirty="0"/>
              <a:t>Front. </a:t>
            </a:r>
            <a:r>
              <a:rPr lang="en-US" i="1" dirty="0" err="1"/>
              <a:t>Pharmacol</a:t>
            </a:r>
            <a:r>
              <a:rPr lang="en-US" i="1" dirty="0"/>
              <a:t>.</a:t>
            </a:r>
            <a:r>
              <a:rPr lang="en-US" dirty="0"/>
              <a:t> </a:t>
            </a:r>
            <a:r>
              <a:rPr lang="en-US" b="1" dirty="0"/>
              <a:t>9</a:t>
            </a:r>
            <a:r>
              <a:rPr lang="en-US" dirty="0"/>
              <a:t>, 1–17 (2018).</a:t>
            </a:r>
            <a:endParaRPr lang="ru-RU" dirty="0"/>
          </a:p>
        </p:txBody>
      </p:sp>
    </p:spTree>
    <p:extLst>
      <p:ext uri="{BB962C8B-B14F-4D97-AF65-F5344CB8AC3E}">
        <p14:creationId xmlns:p14="http://schemas.microsoft.com/office/powerpoint/2010/main" val="173282446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8"/>
          <p:cNvSpPr>
            <a:spLocks noGrp="1"/>
          </p:cNvSpPr>
          <p:nvPr>
            <p:ph type="title"/>
          </p:nvPr>
        </p:nvSpPr>
        <p:spPr>
          <a:xfrm>
            <a:off x="457200" y="0"/>
            <a:ext cx="8229600" cy="1143000"/>
          </a:xfrm>
          <a:noFill/>
        </p:spPr>
        <p:txBody>
          <a:bodyPr>
            <a:noAutofit/>
          </a:bodyPr>
          <a:lstStyle/>
          <a:p>
            <a:r>
              <a:rPr lang="ru-RU" dirty="0" err="1"/>
              <a:t>Оже</a:t>
            </a:r>
            <a:r>
              <a:rPr lang="ru-RU" dirty="0"/>
              <a:t> процесс</a:t>
            </a: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1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pic>
        <p:nvPicPr>
          <p:cNvPr id="17" name="Рисунок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23728" y="973124"/>
            <a:ext cx="5420481" cy="5884876"/>
          </a:xfrm>
          <a:prstGeom prst="rect">
            <a:avLst/>
          </a:prstGeom>
        </p:spPr>
      </p:pic>
    </p:spTree>
    <p:extLst>
      <p:ext uri="{BB962C8B-B14F-4D97-AF65-F5344CB8AC3E}">
        <p14:creationId xmlns:p14="http://schemas.microsoft.com/office/powerpoint/2010/main" val="352425162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AA3B6EA7-77A4-4005-A884-8873B89249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7704" y="2133600"/>
            <a:ext cx="8688592" cy="3491720"/>
          </a:xfrm>
          <a:prstGeom prst="rect">
            <a:avLst/>
          </a:prstGeom>
        </p:spPr>
      </p:pic>
      <p:sp>
        <p:nvSpPr>
          <p:cNvPr id="4" name="text 1">
            <a:extLst>
              <a:ext uri="{FF2B5EF4-FFF2-40B4-BE49-F238E27FC236}">
                <a16:creationId xmlns:a16="http://schemas.microsoft.com/office/drawing/2014/main" id="{6CDA375F-30EC-42B4-AFEF-5CBEE4809C52}"/>
              </a:ext>
            </a:extLst>
          </p:cNvPr>
          <p:cNvSpPr txBox="1"/>
          <p:nvPr/>
        </p:nvSpPr>
        <p:spPr>
          <a:xfrm>
            <a:off x="1295400" y="266700"/>
            <a:ext cx="6767306" cy="984885"/>
          </a:xfrm>
          <a:prstGeom prst="rect">
            <a:avLst/>
          </a:prstGeom>
        </p:spPr>
        <p:txBody>
          <a:bodyPr vert="horz" wrap="square" lIns="0" tIns="0" rIns="0" bIns="0" rtlCol="0">
            <a:spAutoFit/>
          </a:bodyPr>
          <a:lstStyle/>
          <a:p>
            <a:pPr algn="ctr"/>
            <a:r>
              <a:rPr lang="ru-RU" sz="3200" b="1" spc="4" dirty="0" err="1">
                <a:solidFill>
                  <a:srgbClr val="234E6B"/>
                </a:solidFill>
                <a:latin typeface="Arial"/>
                <a:cs typeface="Arial"/>
              </a:rPr>
              <a:t>Оже</a:t>
            </a:r>
            <a:r>
              <a:rPr lang="ru-RU" sz="3200" b="1" spc="4" dirty="0">
                <a:solidFill>
                  <a:srgbClr val="234E6B"/>
                </a:solidFill>
                <a:latin typeface="Arial"/>
                <a:cs typeface="Arial"/>
              </a:rPr>
              <a:t>-процесс и кулоновский взрыв</a:t>
            </a:r>
            <a:endParaRPr sz="3200" b="1" spc="4" dirty="0">
              <a:solidFill>
                <a:srgbClr val="234E6B"/>
              </a:solidFill>
              <a:latin typeface="Arial"/>
              <a:cs typeface="Arial"/>
            </a:endParaRPr>
          </a:p>
        </p:txBody>
      </p:sp>
    </p:spTree>
    <p:extLst>
      <p:ext uri="{BB962C8B-B14F-4D97-AF65-F5344CB8AC3E}">
        <p14:creationId xmlns:p14="http://schemas.microsoft.com/office/powerpoint/2010/main" val="176401289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188640"/>
            <a:ext cx="8568952" cy="5864744"/>
          </a:xfrm>
          <a:prstGeom prst="rect">
            <a:avLst/>
          </a:prstGeom>
        </p:spPr>
      </p:pic>
      <p:sp>
        <p:nvSpPr>
          <p:cNvPr id="5" name="TextBox 4"/>
          <p:cNvSpPr txBox="1"/>
          <p:nvPr/>
        </p:nvSpPr>
        <p:spPr>
          <a:xfrm>
            <a:off x="179512" y="6373286"/>
            <a:ext cx="8817286" cy="369332"/>
          </a:xfrm>
          <a:prstGeom prst="rect">
            <a:avLst/>
          </a:prstGeom>
          <a:noFill/>
        </p:spPr>
        <p:txBody>
          <a:bodyPr wrap="none" rtlCol="0">
            <a:spAutoFit/>
          </a:bodyPr>
          <a:lstStyle/>
          <a:p>
            <a:r>
              <a:rPr lang="en-US" dirty="0" err="1"/>
              <a:t>Sobolev</a:t>
            </a:r>
            <a:r>
              <a:rPr lang="en-US" dirty="0"/>
              <a:t> A.S. Front. </a:t>
            </a:r>
            <a:r>
              <a:rPr lang="en-US" dirty="0" err="1"/>
              <a:t>Pharmacol</a:t>
            </a:r>
            <a:r>
              <a:rPr lang="en-US" dirty="0"/>
              <a:t>., 27 August 2018 | https://doi.org/10.3389/fphar.2018.00952</a:t>
            </a:r>
            <a:endParaRPr lang="ru-RU" dirty="0"/>
          </a:p>
        </p:txBody>
      </p:sp>
    </p:spTree>
    <p:extLst>
      <p:ext uri="{BB962C8B-B14F-4D97-AF65-F5344CB8AC3E}">
        <p14:creationId xmlns:p14="http://schemas.microsoft.com/office/powerpoint/2010/main" val="60350814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err="1"/>
              <a:t>Оже</a:t>
            </a:r>
            <a:r>
              <a:rPr lang="ru-RU" dirty="0"/>
              <a:t>-эмиттеры: прорыв в ядерной медицине?</a:t>
            </a:r>
          </a:p>
        </p:txBody>
      </p:sp>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536" y="1556791"/>
            <a:ext cx="8176573" cy="3427349"/>
          </a:xfrm>
          <a:prstGeom prst="rect">
            <a:avLst/>
          </a:prstGeom>
        </p:spPr>
      </p:pic>
      <p:sp>
        <p:nvSpPr>
          <p:cNvPr id="5" name="Прямоугольник 4"/>
          <p:cNvSpPr/>
          <p:nvPr/>
        </p:nvSpPr>
        <p:spPr>
          <a:xfrm>
            <a:off x="1022811" y="5624373"/>
            <a:ext cx="7416824" cy="646331"/>
          </a:xfrm>
          <a:prstGeom prst="rect">
            <a:avLst/>
          </a:prstGeom>
        </p:spPr>
        <p:txBody>
          <a:bodyPr wrap="square">
            <a:spAutoFit/>
          </a:bodyPr>
          <a:lstStyle/>
          <a:p>
            <a:r>
              <a:rPr lang="en-US" dirty="0"/>
              <a:t>T.A. </a:t>
            </a:r>
            <a:r>
              <a:rPr lang="en-US" dirty="0" err="1"/>
              <a:t>Slastnikova</a:t>
            </a:r>
            <a:r>
              <a:rPr lang="en-US" dirty="0"/>
              <a:t>, E. </a:t>
            </a:r>
            <a:r>
              <a:rPr lang="en-US" dirty="0" err="1"/>
              <a:t>Koumarianou</a:t>
            </a:r>
            <a:r>
              <a:rPr lang="en-US" dirty="0"/>
              <a:t>, A.A. </a:t>
            </a:r>
            <a:r>
              <a:rPr lang="en-US" dirty="0" err="1"/>
              <a:t>Rosenkranz</a:t>
            </a:r>
            <a:r>
              <a:rPr lang="en-US" dirty="0"/>
              <a:t>, G. </a:t>
            </a:r>
            <a:r>
              <a:rPr lang="en-US" dirty="0" err="1"/>
              <a:t>Vaidyanathan</a:t>
            </a:r>
            <a:r>
              <a:rPr lang="en-US" dirty="0"/>
              <a:t>, T.N. </a:t>
            </a:r>
            <a:r>
              <a:rPr lang="en-US" dirty="0" err="1"/>
              <a:t>Lupanova</a:t>
            </a:r>
            <a:r>
              <a:rPr lang="en-US" dirty="0"/>
              <a:t>, A.S. </a:t>
            </a:r>
            <a:r>
              <a:rPr lang="en-US" dirty="0" err="1"/>
              <a:t>Sobolev</a:t>
            </a:r>
            <a:r>
              <a:rPr lang="en-US" dirty="0"/>
              <a:t>, M.R. </a:t>
            </a:r>
            <a:r>
              <a:rPr lang="en-US" dirty="0" err="1"/>
              <a:t>Zalutsky</a:t>
            </a:r>
            <a:r>
              <a:rPr lang="en-US" dirty="0"/>
              <a:t>. EJNMMI research, 2, 1 (2012)</a:t>
            </a:r>
            <a:endParaRPr lang="ru-RU" dirty="0"/>
          </a:p>
        </p:txBody>
      </p:sp>
      <p:sp>
        <p:nvSpPr>
          <p:cNvPr id="3" name="TextBox 2"/>
          <p:cNvSpPr txBox="1"/>
          <p:nvPr/>
        </p:nvSpPr>
        <p:spPr>
          <a:xfrm>
            <a:off x="364746" y="5188550"/>
            <a:ext cx="4119076" cy="369332"/>
          </a:xfrm>
          <a:prstGeom prst="rect">
            <a:avLst/>
          </a:prstGeom>
          <a:noFill/>
        </p:spPr>
        <p:txBody>
          <a:bodyPr wrap="none" rtlCol="0">
            <a:spAutoFit/>
          </a:bodyPr>
          <a:lstStyle/>
          <a:p>
            <a:r>
              <a:rPr lang="ru-RU" dirty="0" err="1"/>
              <a:t>Цитотоксичность</a:t>
            </a:r>
            <a:r>
              <a:rPr lang="ru-RU" dirty="0"/>
              <a:t>: </a:t>
            </a:r>
            <a:r>
              <a:rPr lang="ru-RU" dirty="0" err="1"/>
              <a:t>карционома</a:t>
            </a:r>
            <a:r>
              <a:rPr lang="ru-RU" dirty="0"/>
              <a:t> и глиома</a:t>
            </a:r>
          </a:p>
        </p:txBody>
      </p:sp>
    </p:spTree>
    <p:extLst>
      <p:ext uri="{BB962C8B-B14F-4D97-AF65-F5344CB8AC3E}">
        <p14:creationId xmlns:p14="http://schemas.microsoft.com/office/powerpoint/2010/main" val="295863894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32602" y="116632"/>
            <a:ext cx="8784976" cy="1143000"/>
          </a:xfrm>
        </p:spPr>
        <p:txBody>
          <a:bodyPr>
            <a:noAutofit/>
          </a:bodyPr>
          <a:lstStyle/>
          <a:p>
            <a:r>
              <a:rPr lang="ru-RU" sz="3600" dirty="0"/>
              <a:t>Новые терапевтические радионуклиды: </a:t>
            </a:r>
            <a:r>
              <a:rPr lang="ru-RU" sz="3600" dirty="0" err="1"/>
              <a:t>Оже</a:t>
            </a:r>
            <a:r>
              <a:rPr lang="ru-RU" sz="3600" dirty="0"/>
              <a:t>- и конверсионные электроны</a:t>
            </a:r>
          </a:p>
        </p:txBody>
      </p:sp>
      <p:graphicFrame>
        <p:nvGraphicFramePr>
          <p:cNvPr id="4" name="Объект 4"/>
          <p:cNvGraphicFramePr>
            <a:graphicFrameLocks noGrp="1"/>
          </p:cNvGraphicFramePr>
          <p:nvPr>
            <p:ph sz="half" idx="1"/>
            <p:extLst>
              <p:ext uri="{D42A27DB-BD31-4B8C-83A1-F6EECF244321}">
                <p14:modId xmlns:p14="http://schemas.microsoft.com/office/powerpoint/2010/main" val="4128214134"/>
              </p:ext>
            </p:extLst>
          </p:nvPr>
        </p:nvGraphicFramePr>
        <p:xfrm>
          <a:off x="755576" y="1412776"/>
          <a:ext cx="7776864" cy="5586754"/>
        </p:xfrm>
        <a:graphic>
          <a:graphicData uri="http://schemas.openxmlformats.org/drawingml/2006/table">
            <a:tbl>
              <a:tblPr firstRow="1" bandRow="1">
                <a:tableStyleId>{5C22544A-7EE6-4342-B048-85BDC9FD1C3A}</a:tableStyleId>
              </a:tblPr>
              <a:tblGrid>
                <a:gridCol w="1008112">
                  <a:extLst>
                    <a:ext uri="{9D8B030D-6E8A-4147-A177-3AD203B41FA5}">
                      <a16:colId xmlns:a16="http://schemas.microsoft.com/office/drawing/2014/main" val="20000"/>
                    </a:ext>
                  </a:extLst>
                </a:gridCol>
                <a:gridCol w="936104">
                  <a:extLst>
                    <a:ext uri="{9D8B030D-6E8A-4147-A177-3AD203B41FA5}">
                      <a16:colId xmlns:a16="http://schemas.microsoft.com/office/drawing/2014/main" val="20001"/>
                    </a:ext>
                  </a:extLst>
                </a:gridCol>
                <a:gridCol w="3096344">
                  <a:extLst>
                    <a:ext uri="{9D8B030D-6E8A-4147-A177-3AD203B41FA5}">
                      <a16:colId xmlns:a16="http://schemas.microsoft.com/office/drawing/2014/main" val="20002"/>
                    </a:ext>
                  </a:extLst>
                </a:gridCol>
                <a:gridCol w="2736304">
                  <a:extLst>
                    <a:ext uri="{9D8B030D-6E8A-4147-A177-3AD203B41FA5}">
                      <a16:colId xmlns:a16="http://schemas.microsoft.com/office/drawing/2014/main" val="20003"/>
                    </a:ext>
                  </a:extLst>
                </a:gridCol>
              </a:tblGrid>
              <a:tr h="504713">
                <a:tc>
                  <a:txBody>
                    <a:bodyPr/>
                    <a:lstStyle/>
                    <a:p>
                      <a:r>
                        <a:rPr lang="ru-RU" dirty="0"/>
                        <a:t>Нуклид</a:t>
                      </a:r>
                    </a:p>
                  </a:txBody>
                  <a:tcPr/>
                </a:tc>
                <a:tc>
                  <a:txBody>
                    <a:bodyPr/>
                    <a:lstStyle/>
                    <a:p>
                      <a:r>
                        <a:rPr lang="en-US" dirty="0"/>
                        <a:t>T </a:t>
                      </a:r>
                      <a:r>
                        <a:rPr lang="en-US" baseline="-25000" dirty="0"/>
                        <a:t>1/2</a:t>
                      </a:r>
                      <a:endParaRPr lang="ru-RU" baseline="-25000" dirty="0"/>
                    </a:p>
                  </a:txBody>
                  <a:tcPr/>
                </a:tc>
                <a:tc>
                  <a:txBody>
                    <a:bodyPr/>
                    <a:lstStyle/>
                    <a:p>
                      <a:r>
                        <a:rPr lang="ru-RU" dirty="0"/>
                        <a:t>Основной</a:t>
                      </a:r>
                      <a:r>
                        <a:rPr lang="ru-RU" baseline="0" dirty="0"/>
                        <a:t> м</a:t>
                      </a:r>
                      <a:r>
                        <a:rPr lang="ru-RU" dirty="0"/>
                        <a:t>етод получения</a:t>
                      </a:r>
                    </a:p>
                  </a:txBody>
                  <a:tcPr/>
                </a:tc>
                <a:tc>
                  <a:txBody>
                    <a:bodyPr/>
                    <a:lstStyle/>
                    <a:p>
                      <a:r>
                        <a:rPr lang="ru-RU" dirty="0"/>
                        <a:t>Комментарий</a:t>
                      </a:r>
                    </a:p>
                  </a:txBody>
                  <a:tcPr/>
                </a:tc>
                <a:extLst>
                  <a:ext uri="{0D108BD9-81ED-4DB2-BD59-A6C34878D82A}">
                    <a16:rowId xmlns:a16="http://schemas.microsoft.com/office/drawing/2014/main" val="10000"/>
                  </a:ext>
                </a:extLst>
              </a:tr>
              <a:tr h="481061">
                <a:tc>
                  <a:txBody>
                    <a:bodyPr/>
                    <a:lstStyle/>
                    <a:p>
                      <a:r>
                        <a:rPr lang="en-US" sz="1600" baseline="30000" dirty="0">
                          <a:latin typeface="+mn-lt"/>
                        </a:rPr>
                        <a:t>67</a:t>
                      </a:r>
                      <a:r>
                        <a:rPr lang="en-US" sz="1600" dirty="0">
                          <a:latin typeface="+mn-lt"/>
                        </a:rPr>
                        <a:t>Ga</a:t>
                      </a:r>
                      <a:endParaRPr lang="ru-RU" sz="1600" dirty="0">
                        <a:latin typeface="+mn-lt"/>
                      </a:endParaRPr>
                    </a:p>
                  </a:txBody>
                  <a:tcPr/>
                </a:tc>
                <a:tc>
                  <a:txBody>
                    <a:bodyPr/>
                    <a:lstStyle/>
                    <a:p>
                      <a:r>
                        <a:rPr lang="ru-RU" sz="1600" dirty="0">
                          <a:latin typeface="+mn-lt"/>
                        </a:rPr>
                        <a:t>3,26 </a:t>
                      </a:r>
                      <a:r>
                        <a:rPr lang="ru-RU" sz="1600" dirty="0" err="1">
                          <a:latin typeface="+mn-lt"/>
                        </a:rPr>
                        <a:t>сут</a:t>
                      </a:r>
                      <a:endParaRPr lang="ru-RU" sz="1600" dirty="0">
                        <a:latin typeface="+mn-lt"/>
                      </a:endParaRPr>
                    </a:p>
                  </a:txBody>
                  <a:tcPr/>
                </a:tc>
                <a:tc>
                  <a:txBody>
                    <a:bodyPr/>
                    <a:lstStyle/>
                    <a:p>
                      <a:r>
                        <a:rPr lang="en-US" sz="1600" baseline="30000" dirty="0"/>
                        <a:t>67</a:t>
                      </a:r>
                      <a:r>
                        <a:rPr lang="en-US" sz="1600" dirty="0"/>
                        <a:t>Zn(</a:t>
                      </a:r>
                      <a:r>
                        <a:rPr lang="en-US" sz="1600" dirty="0" err="1"/>
                        <a:t>p,n</a:t>
                      </a:r>
                      <a:r>
                        <a:rPr lang="en-US" sz="1600" dirty="0"/>
                        <a:t>)</a:t>
                      </a:r>
                      <a:r>
                        <a:rPr lang="en-US" sz="1600" baseline="30000" dirty="0"/>
                        <a:t>67</a:t>
                      </a:r>
                      <a:r>
                        <a:rPr lang="en-US" sz="1600" dirty="0"/>
                        <a:t>Ga</a:t>
                      </a:r>
                      <a:endParaRPr lang="ru-RU" sz="1600" dirty="0"/>
                    </a:p>
                  </a:txBody>
                  <a:tcPr/>
                </a:tc>
                <a:tc>
                  <a:txBody>
                    <a:bodyPr/>
                    <a:lstStyle/>
                    <a:p>
                      <a:r>
                        <a:rPr lang="ru-RU" sz="1400" dirty="0">
                          <a:solidFill>
                            <a:schemeClr val="tx1"/>
                          </a:solidFill>
                        </a:rPr>
                        <a:t>доступен</a:t>
                      </a:r>
                    </a:p>
                  </a:txBody>
                  <a:tcPr/>
                </a:tc>
                <a:extLst>
                  <a:ext uri="{0D108BD9-81ED-4DB2-BD59-A6C34878D82A}">
                    <a16:rowId xmlns:a16="http://schemas.microsoft.com/office/drawing/2014/main" val="10001"/>
                  </a:ext>
                </a:extLst>
              </a:tr>
              <a:tr h="401070">
                <a:tc>
                  <a:txBody>
                    <a:bodyPr/>
                    <a:lstStyle/>
                    <a:p>
                      <a:r>
                        <a:rPr lang="en-US" sz="1600" baseline="30000" dirty="0">
                          <a:latin typeface="+mn-lt"/>
                        </a:rPr>
                        <a:t>111</a:t>
                      </a:r>
                      <a:r>
                        <a:rPr lang="en-US" sz="1600" dirty="0">
                          <a:latin typeface="+mn-lt"/>
                        </a:rPr>
                        <a:t>In</a:t>
                      </a:r>
                      <a:endParaRPr lang="ru-RU" sz="1600" dirty="0">
                        <a:latin typeface="+mn-lt"/>
                      </a:endParaRPr>
                    </a:p>
                  </a:txBody>
                  <a:tcPr/>
                </a:tc>
                <a:tc>
                  <a:txBody>
                    <a:bodyPr/>
                    <a:lstStyle/>
                    <a:p>
                      <a:r>
                        <a:rPr lang="ru-RU" sz="1600" dirty="0">
                          <a:latin typeface="+mn-lt"/>
                        </a:rPr>
                        <a:t>2,8 </a:t>
                      </a:r>
                      <a:r>
                        <a:rPr lang="ru-RU" sz="1600" dirty="0" err="1">
                          <a:latin typeface="+mn-lt"/>
                        </a:rPr>
                        <a:t>сут</a:t>
                      </a:r>
                      <a:endParaRPr lang="ru-RU" sz="1600" dirty="0">
                        <a:latin typeface="+mn-lt"/>
                      </a:endParaRPr>
                    </a:p>
                  </a:txBody>
                  <a:tcPr/>
                </a:tc>
                <a:tc>
                  <a:txBody>
                    <a:bodyPr/>
                    <a:lstStyle/>
                    <a:p>
                      <a:r>
                        <a:rPr lang="de-DE" sz="1600" kern="1200" baseline="30000" dirty="0">
                          <a:solidFill>
                            <a:schemeClr val="dk1"/>
                          </a:solidFill>
                          <a:effectLst/>
                          <a:latin typeface="+mn-lt"/>
                          <a:ea typeface="+mn-ea"/>
                          <a:cs typeface="+mn-cs"/>
                        </a:rPr>
                        <a:t>111</a:t>
                      </a:r>
                      <a:r>
                        <a:rPr lang="de-DE" sz="1600" kern="1200" dirty="0">
                          <a:solidFill>
                            <a:schemeClr val="dk1"/>
                          </a:solidFill>
                          <a:effectLst/>
                          <a:latin typeface="+mn-lt"/>
                          <a:ea typeface="+mn-ea"/>
                          <a:cs typeface="+mn-cs"/>
                        </a:rPr>
                        <a:t>Cd(</a:t>
                      </a:r>
                      <a:r>
                        <a:rPr lang="de-DE" sz="1600" kern="1200" dirty="0" err="1">
                          <a:solidFill>
                            <a:schemeClr val="dk1"/>
                          </a:solidFill>
                          <a:effectLst/>
                          <a:latin typeface="+mn-lt"/>
                          <a:ea typeface="+mn-ea"/>
                          <a:cs typeface="+mn-cs"/>
                        </a:rPr>
                        <a:t>p,n</a:t>
                      </a:r>
                      <a:r>
                        <a:rPr lang="de-DE" sz="1600" kern="1200" dirty="0">
                          <a:solidFill>
                            <a:schemeClr val="dk1"/>
                          </a:solidFill>
                          <a:effectLst/>
                          <a:latin typeface="+mn-lt"/>
                          <a:ea typeface="+mn-ea"/>
                          <a:cs typeface="+mn-cs"/>
                        </a:rPr>
                        <a:t>)</a:t>
                      </a:r>
                      <a:r>
                        <a:rPr lang="de-DE" sz="1600" kern="1200" baseline="30000" dirty="0">
                          <a:solidFill>
                            <a:schemeClr val="dk1"/>
                          </a:solidFill>
                          <a:effectLst/>
                          <a:latin typeface="+mn-lt"/>
                          <a:ea typeface="+mn-ea"/>
                          <a:cs typeface="+mn-cs"/>
                        </a:rPr>
                        <a:t>111</a:t>
                      </a:r>
                      <a:r>
                        <a:rPr lang="de-DE" sz="1600" kern="1200" dirty="0">
                          <a:solidFill>
                            <a:schemeClr val="dk1"/>
                          </a:solidFill>
                          <a:effectLst/>
                          <a:latin typeface="+mn-lt"/>
                          <a:ea typeface="+mn-ea"/>
                          <a:cs typeface="+mn-cs"/>
                        </a:rPr>
                        <a:t>In</a:t>
                      </a:r>
                      <a:r>
                        <a:rPr lang="ru-RU" sz="1600" kern="1200" dirty="0">
                          <a:solidFill>
                            <a:schemeClr val="dk1"/>
                          </a:solidFill>
                          <a:effectLst/>
                          <a:latin typeface="+mn-lt"/>
                          <a:ea typeface="+mn-ea"/>
                          <a:cs typeface="+mn-cs"/>
                        </a:rPr>
                        <a:t>  / </a:t>
                      </a:r>
                      <a:r>
                        <a:rPr lang="de-DE" sz="1600" kern="1200" baseline="30000" dirty="0">
                          <a:solidFill>
                            <a:schemeClr val="dk1"/>
                          </a:solidFill>
                          <a:effectLst/>
                          <a:latin typeface="+mn-lt"/>
                          <a:ea typeface="+mn-ea"/>
                          <a:cs typeface="+mn-cs"/>
                        </a:rPr>
                        <a:t>112</a:t>
                      </a:r>
                      <a:r>
                        <a:rPr lang="de-DE" sz="1600" kern="1200" dirty="0">
                          <a:solidFill>
                            <a:schemeClr val="dk1"/>
                          </a:solidFill>
                          <a:effectLst/>
                          <a:latin typeface="+mn-lt"/>
                          <a:ea typeface="+mn-ea"/>
                          <a:cs typeface="+mn-cs"/>
                        </a:rPr>
                        <a:t>Cd(p,2n)</a:t>
                      </a:r>
                      <a:r>
                        <a:rPr lang="de-DE" sz="1600" kern="1200" baseline="30000" dirty="0">
                          <a:solidFill>
                            <a:schemeClr val="dk1"/>
                          </a:solidFill>
                          <a:effectLst/>
                          <a:latin typeface="+mn-lt"/>
                          <a:ea typeface="+mn-ea"/>
                          <a:cs typeface="+mn-cs"/>
                        </a:rPr>
                        <a:t>111</a:t>
                      </a:r>
                      <a:r>
                        <a:rPr lang="de-DE" sz="1600" kern="1200" dirty="0">
                          <a:solidFill>
                            <a:schemeClr val="dk1"/>
                          </a:solidFill>
                          <a:effectLst/>
                          <a:latin typeface="+mn-lt"/>
                          <a:ea typeface="+mn-ea"/>
                          <a:cs typeface="+mn-cs"/>
                        </a:rPr>
                        <a:t>In</a:t>
                      </a:r>
                      <a:r>
                        <a:rPr lang="ru-RU" sz="1600" kern="1200" dirty="0">
                          <a:solidFill>
                            <a:schemeClr val="dk1"/>
                          </a:solidFill>
                          <a:effectLst/>
                          <a:latin typeface="+mn-lt"/>
                          <a:ea typeface="+mn-ea"/>
                          <a:cs typeface="+mn-cs"/>
                        </a:rPr>
                        <a:t> /  </a:t>
                      </a:r>
                      <a:r>
                        <a:rPr lang="de-DE" sz="1600" kern="1200" baseline="30000" dirty="0" err="1">
                          <a:solidFill>
                            <a:schemeClr val="dk1"/>
                          </a:solidFill>
                          <a:effectLst/>
                          <a:latin typeface="+mn-lt"/>
                          <a:ea typeface="+mn-ea"/>
                          <a:cs typeface="+mn-cs"/>
                        </a:rPr>
                        <a:t>nat</a:t>
                      </a:r>
                      <a:r>
                        <a:rPr lang="de-DE" sz="1600" kern="1200" dirty="0" err="1">
                          <a:solidFill>
                            <a:schemeClr val="dk1"/>
                          </a:solidFill>
                          <a:effectLst/>
                          <a:latin typeface="+mn-lt"/>
                          <a:ea typeface="+mn-ea"/>
                          <a:cs typeface="+mn-cs"/>
                        </a:rPr>
                        <a:t>Ag</a:t>
                      </a:r>
                      <a:r>
                        <a:rPr lang="de-DE" sz="1600" kern="1200" dirty="0">
                          <a:solidFill>
                            <a:schemeClr val="dk1"/>
                          </a:solidFill>
                          <a:effectLst/>
                          <a:latin typeface="+mn-lt"/>
                          <a:ea typeface="+mn-ea"/>
                          <a:cs typeface="+mn-cs"/>
                        </a:rPr>
                        <a:t>(</a:t>
                      </a:r>
                      <a:r>
                        <a:rPr lang="en-US" sz="1600" kern="1200" dirty="0">
                          <a:solidFill>
                            <a:schemeClr val="dk1"/>
                          </a:solidFill>
                          <a:effectLst/>
                          <a:latin typeface="+mn-lt"/>
                          <a:ea typeface="+mn-ea"/>
                          <a:cs typeface="+mn-cs"/>
                        </a:rPr>
                        <a:t>α</a:t>
                      </a:r>
                      <a:r>
                        <a:rPr lang="de-DE" sz="1600" kern="1200" dirty="0">
                          <a:solidFill>
                            <a:schemeClr val="dk1"/>
                          </a:solidFill>
                          <a:effectLst/>
                          <a:latin typeface="+mn-lt"/>
                          <a:ea typeface="+mn-ea"/>
                          <a:cs typeface="+mn-cs"/>
                        </a:rPr>
                        <a:t>,</a:t>
                      </a:r>
                      <a:r>
                        <a:rPr lang="de-DE" sz="1600" kern="1200" dirty="0" err="1">
                          <a:solidFill>
                            <a:schemeClr val="dk1"/>
                          </a:solidFill>
                          <a:effectLst/>
                          <a:latin typeface="+mn-lt"/>
                          <a:ea typeface="+mn-ea"/>
                          <a:cs typeface="+mn-cs"/>
                        </a:rPr>
                        <a:t>xn</a:t>
                      </a:r>
                      <a:r>
                        <a:rPr lang="de-DE" sz="1600" kern="1200" dirty="0">
                          <a:solidFill>
                            <a:schemeClr val="dk1"/>
                          </a:solidFill>
                          <a:effectLst/>
                          <a:latin typeface="+mn-lt"/>
                          <a:ea typeface="+mn-ea"/>
                          <a:cs typeface="+mn-cs"/>
                        </a:rPr>
                        <a:t>)</a:t>
                      </a:r>
                      <a:r>
                        <a:rPr lang="de-DE" sz="1600" kern="1200" baseline="30000" dirty="0">
                          <a:solidFill>
                            <a:schemeClr val="dk1"/>
                          </a:solidFill>
                          <a:effectLst/>
                          <a:latin typeface="+mn-lt"/>
                          <a:ea typeface="+mn-ea"/>
                          <a:cs typeface="+mn-cs"/>
                        </a:rPr>
                        <a:t>111</a:t>
                      </a:r>
                      <a:r>
                        <a:rPr lang="de-DE" sz="1600" kern="1200" dirty="0">
                          <a:solidFill>
                            <a:schemeClr val="dk1"/>
                          </a:solidFill>
                          <a:effectLst/>
                          <a:latin typeface="+mn-lt"/>
                          <a:ea typeface="+mn-ea"/>
                          <a:cs typeface="+mn-cs"/>
                        </a:rPr>
                        <a:t>In</a:t>
                      </a:r>
                      <a:endParaRPr lang="ru-RU" sz="1600" dirty="0"/>
                    </a:p>
                  </a:txBody>
                  <a:tcPr/>
                </a:tc>
                <a:tc>
                  <a:txBody>
                    <a:bodyPr/>
                    <a:lstStyle/>
                    <a:p>
                      <a:r>
                        <a:rPr lang="ru-RU" sz="1400" dirty="0">
                          <a:solidFill>
                            <a:schemeClr val="tx1"/>
                          </a:solidFill>
                        </a:rPr>
                        <a:t>доступен</a:t>
                      </a:r>
                    </a:p>
                  </a:txBody>
                  <a:tcPr/>
                </a:tc>
                <a:extLst>
                  <a:ext uri="{0D108BD9-81ED-4DB2-BD59-A6C34878D82A}">
                    <a16:rowId xmlns:a16="http://schemas.microsoft.com/office/drawing/2014/main" val="10002"/>
                  </a:ext>
                </a:extLst>
              </a:tr>
              <a:tr h="401070">
                <a:tc>
                  <a:txBody>
                    <a:bodyPr/>
                    <a:lstStyle/>
                    <a:p>
                      <a:pPr>
                        <a:lnSpc>
                          <a:spcPct val="115000"/>
                        </a:lnSpc>
                        <a:spcAft>
                          <a:spcPts val="0"/>
                        </a:spcAft>
                      </a:pPr>
                      <a:r>
                        <a:rPr lang="en-US" sz="1600" baseline="30000" dirty="0">
                          <a:solidFill>
                            <a:srgbClr val="000000"/>
                          </a:solidFill>
                          <a:effectLst/>
                          <a:latin typeface="+mn-lt"/>
                          <a:ea typeface="Calibri"/>
                          <a:cs typeface="Tahoma"/>
                        </a:rPr>
                        <a:t>99m</a:t>
                      </a:r>
                      <a:r>
                        <a:rPr lang="en-US" sz="1600" dirty="0">
                          <a:solidFill>
                            <a:srgbClr val="000000"/>
                          </a:solidFill>
                          <a:effectLst/>
                          <a:latin typeface="+mn-lt"/>
                          <a:ea typeface="Calibri"/>
                          <a:cs typeface="Tahoma"/>
                        </a:rPr>
                        <a:t>Tc</a:t>
                      </a:r>
                      <a:endParaRPr lang="ru-RU" sz="1600" dirty="0">
                        <a:effectLst/>
                        <a:latin typeface="+mn-lt"/>
                        <a:ea typeface="Calibri"/>
                        <a:cs typeface="Times New Roman"/>
                      </a:endParaRPr>
                    </a:p>
                  </a:txBody>
                  <a:tcPr marL="68580" marR="68580" marT="0" marB="0"/>
                </a:tc>
                <a:tc>
                  <a:txBody>
                    <a:bodyPr/>
                    <a:lstStyle/>
                    <a:p>
                      <a:r>
                        <a:rPr lang="ru-RU" sz="1600" dirty="0">
                          <a:latin typeface="+mn-lt"/>
                        </a:rPr>
                        <a:t>6 ч</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600" baseline="30000" dirty="0">
                          <a:solidFill>
                            <a:schemeClr val="tx1"/>
                          </a:solidFill>
                        </a:rPr>
                        <a:t>235</a:t>
                      </a:r>
                      <a:r>
                        <a:rPr lang="en-US" sz="1600" dirty="0">
                          <a:solidFill>
                            <a:schemeClr val="tx1"/>
                          </a:solidFill>
                        </a:rPr>
                        <a:t>U(</a:t>
                      </a:r>
                      <a:r>
                        <a:rPr lang="en-US" sz="1600" dirty="0" err="1">
                          <a:solidFill>
                            <a:schemeClr val="tx1"/>
                          </a:solidFill>
                        </a:rPr>
                        <a:t>n,f</a:t>
                      </a:r>
                      <a:r>
                        <a:rPr lang="en-US" sz="1600" dirty="0">
                          <a:solidFill>
                            <a:schemeClr val="tx1"/>
                          </a:solidFill>
                        </a:rPr>
                        <a:t>)</a:t>
                      </a:r>
                      <a:r>
                        <a:rPr lang="en-US" sz="1600" baseline="30000" dirty="0">
                          <a:solidFill>
                            <a:schemeClr val="tx1"/>
                          </a:solidFill>
                        </a:rPr>
                        <a:t>99</a:t>
                      </a:r>
                      <a:r>
                        <a:rPr lang="en-US" sz="1600" dirty="0">
                          <a:solidFill>
                            <a:schemeClr val="tx1"/>
                          </a:solidFill>
                        </a:rPr>
                        <a:t>Mo→</a:t>
                      </a:r>
                      <a:r>
                        <a:rPr lang="en-US" sz="1600" baseline="30000" dirty="0">
                          <a:solidFill>
                            <a:schemeClr val="tx1"/>
                          </a:solidFill>
                        </a:rPr>
                        <a:t>99m</a:t>
                      </a:r>
                      <a:r>
                        <a:rPr lang="en-US" sz="1600" dirty="0">
                          <a:solidFill>
                            <a:schemeClr val="tx1"/>
                          </a:solidFill>
                        </a:rPr>
                        <a:t>Tc</a:t>
                      </a:r>
                      <a:endParaRPr lang="ru-RU" sz="1600"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dirty="0">
                          <a:solidFill>
                            <a:schemeClr val="tx1"/>
                          </a:solidFill>
                        </a:rPr>
                        <a:t>доступен</a:t>
                      </a:r>
                    </a:p>
                  </a:txBody>
                  <a:tcPr/>
                </a:tc>
                <a:extLst>
                  <a:ext uri="{0D108BD9-81ED-4DB2-BD59-A6C34878D82A}">
                    <a16:rowId xmlns:a16="http://schemas.microsoft.com/office/drawing/2014/main" val="10003"/>
                  </a:ext>
                </a:extLst>
              </a:tr>
              <a:tr h="401070">
                <a:tc>
                  <a:txBody>
                    <a:bodyPr/>
                    <a:lstStyle/>
                    <a:p>
                      <a:pPr>
                        <a:lnSpc>
                          <a:spcPct val="115000"/>
                        </a:lnSpc>
                        <a:spcAft>
                          <a:spcPts val="0"/>
                        </a:spcAft>
                      </a:pPr>
                      <a:r>
                        <a:rPr lang="ru-RU" sz="1600" baseline="30000" dirty="0">
                          <a:solidFill>
                            <a:srgbClr val="000000"/>
                          </a:solidFill>
                          <a:effectLst/>
                          <a:latin typeface="+mn-lt"/>
                          <a:ea typeface="Calibri"/>
                          <a:cs typeface="Tahoma"/>
                        </a:rPr>
                        <a:t>119</a:t>
                      </a:r>
                      <a:r>
                        <a:rPr lang="ru-RU" sz="1600" dirty="0">
                          <a:solidFill>
                            <a:srgbClr val="000000"/>
                          </a:solidFill>
                          <a:effectLst/>
                          <a:latin typeface="+mn-lt"/>
                          <a:ea typeface="Calibri"/>
                          <a:cs typeface="Tahoma"/>
                        </a:rPr>
                        <a:t>Sb</a:t>
                      </a:r>
                      <a:endParaRPr lang="ru-RU" sz="1600" dirty="0">
                        <a:effectLst/>
                        <a:latin typeface="+mn-lt"/>
                        <a:ea typeface="Calibri"/>
                        <a:cs typeface="Times New Roman"/>
                      </a:endParaRPr>
                    </a:p>
                  </a:txBody>
                  <a:tcPr marL="68580" marR="68580" marT="0" marB="0"/>
                </a:tc>
                <a:tc>
                  <a:txBody>
                    <a:bodyPr/>
                    <a:lstStyle/>
                    <a:p>
                      <a:pPr>
                        <a:lnSpc>
                          <a:spcPct val="115000"/>
                        </a:lnSpc>
                        <a:spcAft>
                          <a:spcPts val="0"/>
                        </a:spcAft>
                      </a:pPr>
                      <a:r>
                        <a:rPr lang="en-US" sz="1600" dirty="0">
                          <a:solidFill>
                            <a:srgbClr val="000000"/>
                          </a:solidFill>
                          <a:effectLst/>
                          <a:latin typeface="+mn-lt"/>
                          <a:ea typeface="Calibri"/>
                          <a:cs typeface="Tahoma"/>
                        </a:rPr>
                        <a:t>1.59 </a:t>
                      </a:r>
                      <a:r>
                        <a:rPr lang="ru-RU" sz="1600" dirty="0" err="1">
                          <a:solidFill>
                            <a:srgbClr val="000000"/>
                          </a:solidFill>
                          <a:effectLst/>
                          <a:latin typeface="+mn-lt"/>
                          <a:ea typeface="Calibri"/>
                          <a:cs typeface="Tahoma"/>
                        </a:rPr>
                        <a:t>сут</a:t>
                      </a:r>
                      <a:endParaRPr lang="ru-RU" sz="1600" dirty="0">
                        <a:effectLst/>
                        <a:latin typeface="+mn-lt"/>
                        <a:ea typeface="Calibri"/>
                        <a:cs typeface="Times New Roman"/>
                      </a:endParaRPr>
                    </a:p>
                  </a:txBody>
                  <a:tcPr marL="68580" marR="68580" marT="0" marB="0"/>
                </a:tc>
                <a:tc>
                  <a:txBody>
                    <a:bodyPr/>
                    <a:lstStyle/>
                    <a:p>
                      <a:r>
                        <a:rPr lang="ru-RU" sz="1600" kern="1200" baseline="30000" dirty="0">
                          <a:solidFill>
                            <a:schemeClr val="dk1"/>
                          </a:solidFill>
                          <a:effectLst/>
                          <a:latin typeface="+mn-lt"/>
                          <a:ea typeface="+mn-ea"/>
                          <a:cs typeface="+mn-cs"/>
                        </a:rPr>
                        <a:t>119</a:t>
                      </a:r>
                      <a:r>
                        <a:rPr lang="en-US" sz="1600" kern="1200" dirty="0">
                          <a:solidFill>
                            <a:schemeClr val="dk1"/>
                          </a:solidFill>
                          <a:effectLst/>
                          <a:latin typeface="+mn-lt"/>
                          <a:ea typeface="+mn-ea"/>
                          <a:cs typeface="+mn-cs"/>
                        </a:rPr>
                        <a:t>Sn</a:t>
                      </a:r>
                      <a:r>
                        <a:rPr lang="ru-RU" sz="1600" kern="1200" dirty="0">
                          <a:solidFill>
                            <a:schemeClr val="dk1"/>
                          </a:solidFill>
                          <a:effectLst/>
                          <a:latin typeface="+mn-lt"/>
                          <a:ea typeface="+mn-ea"/>
                          <a:cs typeface="+mn-cs"/>
                        </a:rPr>
                        <a:t>(</a:t>
                      </a:r>
                      <a:r>
                        <a:rPr lang="en-US" sz="1600" kern="1200" dirty="0">
                          <a:solidFill>
                            <a:schemeClr val="dk1"/>
                          </a:solidFill>
                          <a:effectLst/>
                          <a:latin typeface="+mn-lt"/>
                          <a:ea typeface="+mn-ea"/>
                          <a:cs typeface="+mn-cs"/>
                        </a:rPr>
                        <a:t>p</a:t>
                      </a:r>
                      <a:r>
                        <a:rPr lang="ru-RU" sz="1600" kern="1200" dirty="0">
                          <a:solidFill>
                            <a:schemeClr val="dk1"/>
                          </a:solidFill>
                          <a:effectLst/>
                          <a:latin typeface="+mn-lt"/>
                          <a:ea typeface="+mn-ea"/>
                          <a:cs typeface="+mn-cs"/>
                        </a:rPr>
                        <a:t>,</a:t>
                      </a:r>
                      <a:r>
                        <a:rPr lang="en-US" sz="1600" kern="1200" dirty="0">
                          <a:solidFill>
                            <a:schemeClr val="dk1"/>
                          </a:solidFill>
                          <a:effectLst/>
                          <a:latin typeface="+mn-lt"/>
                          <a:ea typeface="+mn-ea"/>
                          <a:cs typeface="+mn-cs"/>
                        </a:rPr>
                        <a:t>n</a:t>
                      </a:r>
                      <a:r>
                        <a:rPr lang="ru-RU" sz="1600" kern="1200" dirty="0">
                          <a:solidFill>
                            <a:schemeClr val="dk1"/>
                          </a:solidFill>
                          <a:effectLst/>
                          <a:latin typeface="+mn-lt"/>
                          <a:ea typeface="+mn-ea"/>
                          <a:cs typeface="+mn-cs"/>
                        </a:rPr>
                        <a:t>)</a:t>
                      </a:r>
                      <a:r>
                        <a:rPr lang="ru-RU" sz="1600" kern="1200" baseline="30000" dirty="0">
                          <a:solidFill>
                            <a:schemeClr val="dk1"/>
                          </a:solidFill>
                          <a:effectLst/>
                          <a:latin typeface="+mn-lt"/>
                          <a:ea typeface="+mn-ea"/>
                          <a:cs typeface="+mn-cs"/>
                        </a:rPr>
                        <a:t>119</a:t>
                      </a:r>
                      <a:r>
                        <a:rPr lang="en-US" sz="1600" kern="1200" dirty="0">
                          <a:solidFill>
                            <a:schemeClr val="dk1"/>
                          </a:solidFill>
                          <a:effectLst/>
                          <a:latin typeface="+mn-lt"/>
                          <a:ea typeface="+mn-ea"/>
                          <a:cs typeface="+mn-cs"/>
                        </a:rPr>
                        <a:t>Sb</a:t>
                      </a:r>
                      <a:endParaRPr lang="ru-RU" sz="1600" dirty="0"/>
                    </a:p>
                  </a:txBody>
                  <a:tcPr/>
                </a:tc>
                <a:tc>
                  <a:txBody>
                    <a:bodyPr/>
                    <a:lstStyle/>
                    <a:p>
                      <a:r>
                        <a:rPr lang="ru-RU" sz="1400" dirty="0">
                          <a:solidFill>
                            <a:schemeClr val="tx1"/>
                          </a:solidFill>
                        </a:rPr>
                        <a:t>В перспективе</a:t>
                      </a:r>
                      <a:r>
                        <a:rPr lang="ru-RU" sz="1400" baseline="0" dirty="0">
                          <a:solidFill>
                            <a:schemeClr val="tx1"/>
                          </a:solidFill>
                        </a:rPr>
                        <a:t> доступен</a:t>
                      </a:r>
                      <a:endParaRPr lang="ru-RU" sz="1400" dirty="0">
                        <a:solidFill>
                          <a:schemeClr val="tx1"/>
                        </a:solidFill>
                      </a:endParaRPr>
                    </a:p>
                  </a:txBody>
                  <a:tcPr/>
                </a:tc>
                <a:extLst>
                  <a:ext uri="{0D108BD9-81ED-4DB2-BD59-A6C34878D82A}">
                    <a16:rowId xmlns:a16="http://schemas.microsoft.com/office/drawing/2014/main" val="10004"/>
                  </a:ext>
                </a:extLst>
              </a:tr>
              <a:tr h="401070">
                <a:tc>
                  <a:txBody>
                    <a:bodyPr/>
                    <a:lstStyle/>
                    <a:p>
                      <a:r>
                        <a:rPr lang="en-US" sz="1600" baseline="30000" dirty="0">
                          <a:latin typeface="+mn-lt"/>
                        </a:rPr>
                        <a:t>117m</a:t>
                      </a:r>
                      <a:r>
                        <a:rPr lang="en-US" sz="1600" dirty="0">
                          <a:latin typeface="+mn-lt"/>
                        </a:rPr>
                        <a:t>Sn</a:t>
                      </a:r>
                      <a:endParaRPr lang="ru-RU" sz="1600" dirty="0">
                        <a:latin typeface="+mn-lt"/>
                      </a:endParaRPr>
                    </a:p>
                  </a:txBody>
                  <a:tcPr/>
                </a:tc>
                <a:tc>
                  <a:txBody>
                    <a:bodyPr/>
                    <a:lstStyle/>
                    <a:p>
                      <a:r>
                        <a:rPr lang="en-US" sz="1600" dirty="0">
                          <a:latin typeface="+mn-lt"/>
                        </a:rPr>
                        <a:t>13.6</a:t>
                      </a:r>
                      <a:r>
                        <a:rPr lang="en-US" sz="1600" baseline="0" dirty="0">
                          <a:latin typeface="+mn-lt"/>
                        </a:rPr>
                        <a:t> </a:t>
                      </a:r>
                      <a:r>
                        <a:rPr lang="ru-RU" sz="1600" baseline="0" dirty="0" err="1">
                          <a:latin typeface="+mn-lt"/>
                        </a:rPr>
                        <a:t>сут</a:t>
                      </a:r>
                      <a:endParaRPr lang="ru-RU" sz="1600" dirty="0">
                        <a:latin typeface="+mn-lt"/>
                      </a:endParaRPr>
                    </a:p>
                  </a:txBody>
                  <a:tcPr/>
                </a:tc>
                <a:tc>
                  <a:txBody>
                    <a:bodyPr/>
                    <a:lstStyle/>
                    <a:p>
                      <a:r>
                        <a:rPr lang="en-US" sz="1600" baseline="30000" dirty="0" err="1"/>
                        <a:t>nat</a:t>
                      </a:r>
                      <a:r>
                        <a:rPr lang="en-US" sz="1600" dirty="0" err="1"/>
                        <a:t>Sb</a:t>
                      </a:r>
                      <a:r>
                        <a:rPr lang="en-US" sz="1600" dirty="0"/>
                        <a:t>(</a:t>
                      </a:r>
                      <a:r>
                        <a:rPr lang="en-US" sz="1600" dirty="0" err="1"/>
                        <a:t>p,x</a:t>
                      </a:r>
                      <a:r>
                        <a:rPr lang="en-US" sz="1600" dirty="0"/>
                        <a:t>)</a:t>
                      </a:r>
                      <a:r>
                        <a:rPr lang="en-US" sz="1600" baseline="30000" dirty="0"/>
                        <a:t>117m</a:t>
                      </a:r>
                      <a:r>
                        <a:rPr lang="en-US" sz="1600" dirty="0"/>
                        <a:t>Sn</a:t>
                      </a:r>
                      <a:endParaRPr lang="ru-RU" sz="1600" dirty="0"/>
                    </a:p>
                  </a:txBody>
                  <a:tcPr/>
                </a:tc>
                <a:tc>
                  <a:txBody>
                    <a:bodyPr/>
                    <a:lstStyle/>
                    <a:p>
                      <a:r>
                        <a:rPr lang="ru-RU" sz="1400" dirty="0">
                          <a:solidFill>
                            <a:schemeClr val="tx1"/>
                          </a:solidFill>
                        </a:rPr>
                        <a:t>малодоступен</a:t>
                      </a:r>
                    </a:p>
                  </a:txBody>
                  <a:tcPr/>
                </a:tc>
                <a:extLst>
                  <a:ext uri="{0D108BD9-81ED-4DB2-BD59-A6C34878D82A}">
                    <a16:rowId xmlns:a16="http://schemas.microsoft.com/office/drawing/2014/main" val="10005"/>
                  </a:ext>
                </a:extLst>
              </a:tr>
              <a:tr h="401070">
                <a:tc>
                  <a:txBody>
                    <a:bodyPr/>
                    <a:lstStyle/>
                    <a:p>
                      <a:pPr>
                        <a:lnSpc>
                          <a:spcPct val="115000"/>
                        </a:lnSpc>
                        <a:spcAft>
                          <a:spcPts val="0"/>
                        </a:spcAft>
                      </a:pPr>
                      <a:r>
                        <a:rPr lang="en-US" sz="1600" baseline="30000" dirty="0">
                          <a:solidFill>
                            <a:srgbClr val="000000"/>
                          </a:solidFill>
                          <a:effectLst/>
                          <a:latin typeface="+mn-lt"/>
                          <a:ea typeface="Calibri"/>
                          <a:cs typeface="Tahoma"/>
                        </a:rPr>
                        <a:t>123</a:t>
                      </a:r>
                      <a:r>
                        <a:rPr lang="en-US" sz="1600" dirty="0">
                          <a:solidFill>
                            <a:srgbClr val="000000"/>
                          </a:solidFill>
                          <a:effectLst/>
                          <a:latin typeface="+mn-lt"/>
                          <a:ea typeface="Calibri"/>
                          <a:cs typeface="Tahoma"/>
                        </a:rPr>
                        <a:t>I</a:t>
                      </a:r>
                      <a:endParaRPr lang="ru-RU" sz="1600" dirty="0">
                        <a:effectLst/>
                        <a:latin typeface="+mn-lt"/>
                        <a:ea typeface="Calibri"/>
                        <a:cs typeface="Times New Roman"/>
                      </a:endParaRPr>
                    </a:p>
                  </a:txBody>
                  <a:tcPr marL="68580" marR="68580" marT="0" marB="0"/>
                </a:tc>
                <a:tc>
                  <a:txBody>
                    <a:bodyPr/>
                    <a:lstStyle/>
                    <a:p>
                      <a:pPr>
                        <a:lnSpc>
                          <a:spcPct val="115000"/>
                        </a:lnSpc>
                        <a:spcAft>
                          <a:spcPts val="0"/>
                        </a:spcAft>
                      </a:pPr>
                      <a:r>
                        <a:rPr lang="ru-RU" sz="1600" dirty="0">
                          <a:solidFill>
                            <a:srgbClr val="000000"/>
                          </a:solidFill>
                          <a:effectLst/>
                          <a:latin typeface="+mn-lt"/>
                          <a:ea typeface="Calibri"/>
                          <a:cs typeface="Tahoma"/>
                        </a:rPr>
                        <a:t>13.27 ч</a:t>
                      </a:r>
                      <a:endParaRPr lang="ru-RU" sz="1600" dirty="0">
                        <a:effectLst/>
                        <a:latin typeface="+mn-lt"/>
                        <a:ea typeface="Calibri"/>
                        <a:cs typeface="Times New Roman"/>
                      </a:endParaRPr>
                    </a:p>
                  </a:txBody>
                  <a:tcPr marL="68580" marR="68580" marT="0" marB="0"/>
                </a:tc>
                <a:tc>
                  <a:txBody>
                    <a:bodyPr/>
                    <a:lstStyle/>
                    <a:p>
                      <a:r>
                        <a:rPr lang="en-US" sz="1600" kern="1200" baseline="30000" dirty="0">
                          <a:solidFill>
                            <a:schemeClr val="dk1"/>
                          </a:solidFill>
                          <a:effectLst/>
                          <a:latin typeface="+mn-lt"/>
                          <a:ea typeface="+mn-ea"/>
                          <a:cs typeface="+mn-cs"/>
                        </a:rPr>
                        <a:t>124</a:t>
                      </a:r>
                      <a:r>
                        <a:rPr lang="en-US" sz="1600" kern="1200" dirty="0">
                          <a:solidFill>
                            <a:schemeClr val="dk1"/>
                          </a:solidFill>
                          <a:effectLst/>
                          <a:latin typeface="+mn-lt"/>
                          <a:ea typeface="+mn-ea"/>
                          <a:cs typeface="+mn-cs"/>
                        </a:rPr>
                        <a:t>Xe(p,2n)</a:t>
                      </a:r>
                      <a:r>
                        <a:rPr lang="en-US" sz="1600" kern="1200" baseline="30000" dirty="0">
                          <a:solidFill>
                            <a:schemeClr val="dk1"/>
                          </a:solidFill>
                          <a:effectLst/>
                          <a:latin typeface="+mn-lt"/>
                          <a:ea typeface="+mn-ea"/>
                          <a:cs typeface="+mn-cs"/>
                        </a:rPr>
                        <a:t>123</a:t>
                      </a:r>
                      <a:r>
                        <a:rPr lang="en-US" sz="1600" kern="1200" dirty="0">
                          <a:solidFill>
                            <a:schemeClr val="dk1"/>
                          </a:solidFill>
                          <a:effectLst/>
                          <a:latin typeface="+mn-lt"/>
                          <a:ea typeface="+mn-ea"/>
                          <a:cs typeface="+mn-cs"/>
                        </a:rPr>
                        <a:t>Cs→</a:t>
                      </a:r>
                      <a:r>
                        <a:rPr lang="en-US" sz="1600" kern="1200" baseline="30000" dirty="0">
                          <a:solidFill>
                            <a:schemeClr val="dk1"/>
                          </a:solidFill>
                          <a:effectLst/>
                          <a:latin typeface="+mn-lt"/>
                          <a:ea typeface="+mn-ea"/>
                          <a:cs typeface="+mn-cs"/>
                        </a:rPr>
                        <a:t>123</a:t>
                      </a:r>
                      <a:r>
                        <a:rPr lang="en-US" sz="1600" kern="1200" dirty="0">
                          <a:solidFill>
                            <a:schemeClr val="dk1"/>
                          </a:solidFill>
                          <a:effectLst/>
                          <a:latin typeface="+mn-lt"/>
                          <a:ea typeface="+mn-ea"/>
                          <a:cs typeface="+mn-cs"/>
                        </a:rPr>
                        <a:t>Xe→</a:t>
                      </a:r>
                      <a:r>
                        <a:rPr lang="en-US" sz="1600" kern="1200" baseline="30000" dirty="0">
                          <a:solidFill>
                            <a:schemeClr val="dk1"/>
                          </a:solidFill>
                          <a:effectLst/>
                          <a:latin typeface="+mn-lt"/>
                          <a:ea typeface="+mn-ea"/>
                          <a:cs typeface="+mn-cs"/>
                        </a:rPr>
                        <a:t>123</a:t>
                      </a:r>
                      <a:r>
                        <a:rPr lang="en-US" sz="1600" kern="1200" dirty="0">
                          <a:solidFill>
                            <a:schemeClr val="dk1"/>
                          </a:solidFill>
                          <a:effectLst/>
                          <a:latin typeface="+mn-lt"/>
                          <a:ea typeface="+mn-ea"/>
                          <a:cs typeface="+mn-cs"/>
                        </a:rPr>
                        <a:t>I</a:t>
                      </a:r>
                      <a:endParaRPr lang="ru-RU" sz="1600" kern="1200" dirty="0">
                        <a:solidFill>
                          <a:schemeClr val="dk1"/>
                        </a:solidFill>
                        <a:effectLst/>
                        <a:latin typeface="+mn-lt"/>
                        <a:ea typeface="+mn-ea"/>
                        <a:cs typeface="+mn-cs"/>
                      </a:endParaRPr>
                    </a:p>
                    <a:p>
                      <a:r>
                        <a:rPr lang="en-US" sz="1600" kern="1200" baseline="30000" dirty="0">
                          <a:solidFill>
                            <a:schemeClr val="dk1"/>
                          </a:solidFill>
                          <a:effectLst/>
                          <a:latin typeface="+mn-lt"/>
                          <a:ea typeface="+mn-ea"/>
                          <a:cs typeface="+mn-cs"/>
                        </a:rPr>
                        <a:t>124</a:t>
                      </a:r>
                      <a:r>
                        <a:rPr lang="en-US" sz="1600" kern="1200" dirty="0">
                          <a:solidFill>
                            <a:schemeClr val="dk1"/>
                          </a:solidFill>
                          <a:effectLst/>
                          <a:latin typeface="+mn-lt"/>
                          <a:ea typeface="+mn-ea"/>
                          <a:cs typeface="+mn-cs"/>
                        </a:rPr>
                        <a:t>Xe(</a:t>
                      </a:r>
                      <a:r>
                        <a:rPr lang="en-US" sz="1600" kern="1200" dirty="0" err="1">
                          <a:solidFill>
                            <a:schemeClr val="dk1"/>
                          </a:solidFill>
                          <a:effectLst/>
                          <a:latin typeface="+mn-lt"/>
                          <a:ea typeface="+mn-ea"/>
                          <a:cs typeface="+mn-cs"/>
                        </a:rPr>
                        <a:t>p,pn</a:t>
                      </a:r>
                      <a:r>
                        <a:rPr lang="en-US" sz="1600" kern="1200" dirty="0">
                          <a:solidFill>
                            <a:schemeClr val="dk1"/>
                          </a:solidFill>
                          <a:effectLst/>
                          <a:latin typeface="+mn-lt"/>
                          <a:ea typeface="+mn-ea"/>
                          <a:cs typeface="+mn-cs"/>
                        </a:rPr>
                        <a:t>)</a:t>
                      </a:r>
                      <a:r>
                        <a:rPr lang="en-US" sz="1600" kern="1200" baseline="30000" dirty="0">
                          <a:solidFill>
                            <a:schemeClr val="dk1"/>
                          </a:solidFill>
                          <a:effectLst/>
                          <a:latin typeface="+mn-lt"/>
                          <a:ea typeface="+mn-ea"/>
                          <a:cs typeface="+mn-cs"/>
                        </a:rPr>
                        <a:t>123</a:t>
                      </a:r>
                      <a:r>
                        <a:rPr lang="en-US" sz="1600" kern="1200" dirty="0">
                          <a:solidFill>
                            <a:schemeClr val="dk1"/>
                          </a:solidFill>
                          <a:effectLst/>
                          <a:latin typeface="+mn-lt"/>
                          <a:ea typeface="+mn-ea"/>
                          <a:cs typeface="+mn-cs"/>
                        </a:rPr>
                        <a:t>Xe→</a:t>
                      </a:r>
                      <a:r>
                        <a:rPr lang="en-US" sz="1600" kern="1200" baseline="30000" dirty="0">
                          <a:solidFill>
                            <a:schemeClr val="dk1"/>
                          </a:solidFill>
                          <a:effectLst/>
                          <a:latin typeface="+mn-lt"/>
                          <a:ea typeface="+mn-ea"/>
                          <a:cs typeface="+mn-cs"/>
                        </a:rPr>
                        <a:t>123</a:t>
                      </a:r>
                      <a:r>
                        <a:rPr lang="en-US" sz="1600" kern="1200" dirty="0">
                          <a:solidFill>
                            <a:schemeClr val="dk1"/>
                          </a:solidFill>
                          <a:effectLst/>
                          <a:latin typeface="+mn-lt"/>
                          <a:ea typeface="+mn-ea"/>
                          <a:cs typeface="+mn-cs"/>
                        </a:rPr>
                        <a:t>I</a:t>
                      </a:r>
                      <a:endParaRPr lang="ru-RU" sz="1600" dirty="0"/>
                    </a:p>
                  </a:txBody>
                  <a:tcPr/>
                </a:tc>
                <a:tc>
                  <a:txBody>
                    <a:bodyPr/>
                    <a:lstStyle/>
                    <a:p>
                      <a:r>
                        <a:rPr lang="ru-RU" sz="1400" dirty="0">
                          <a:solidFill>
                            <a:schemeClr val="tx1"/>
                          </a:solidFill>
                        </a:rPr>
                        <a:t>доступен</a:t>
                      </a:r>
                    </a:p>
                  </a:txBody>
                  <a:tcPr/>
                </a:tc>
                <a:extLst>
                  <a:ext uri="{0D108BD9-81ED-4DB2-BD59-A6C34878D82A}">
                    <a16:rowId xmlns:a16="http://schemas.microsoft.com/office/drawing/2014/main" val="10006"/>
                  </a:ext>
                </a:extLst>
              </a:tr>
              <a:tr h="401070">
                <a:tc>
                  <a:txBody>
                    <a:bodyPr/>
                    <a:lstStyle/>
                    <a:p>
                      <a:pPr>
                        <a:lnSpc>
                          <a:spcPct val="115000"/>
                        </a:lnSpc>
                        <a:spcAft>
                          <a:spcPts val="0"/>
                        </a:spcAft>
                      </a:pPr>
                      <a:r>
                        <a:rPr lang="en-US" sz="1600" baseline="30000" dirty="0">
                          <a:solidFill>
                            <a:srgbClr val="000000"/>
                          </a:solidFill>
                          <a:effectLst/>
                          <a:latin typeface="+mn-lt"/>
                          <a:ea typeface="Calibri"/>
                          <a:cs typeface="Tahoma"/>
                        </a:rPr>
                        <a:t>193m</a:t>
                      </a:r>
                      <a:r>
                        <a:rPr lang="en-US" sz="1600" dirty="0">
                          <a:solidFill>
                            <a:srgbClr val="000000"/>
                          </a:solidFill>
                          <a:effectLst/>
                          <a:latin typeface="+mn-lt"/>
                          <a:ea typeface="Calibri"/>
                          <a:cs typeface="Tahoma"/>
                        </a:rPr>
                        <a:t>Pt</a:t>
                      </a:r>
                      <a:endParaRPr lang="ru-RU" sz="1600" dirty="0">
                        <a:effectLst/>
                        <a:latin typeface="+mn-lt"/>
                        <a:ea typeface="Calibri"/>
                        <a:cs typeface="Times New Roman"/>
                      </a:endParaRPr>
                    </a:p>
                  </a:txBody>
                  <a:tcPr marL="68580" marR="68580" marT="0" marB="0"/>
                </a:tc>
                <a:tc>
                  <a:txBody>
                    <a:bodyPr/>
                    <a:lstStyle/>
                    <a:p>
                      <a:pPr>
                        <a:lnSpc>
                          <a:spcPct val="115000"/>
                        </a:lnSpc>
                        <a:spcAft>
                          <a:spcPts val="0"/>
                        </a:spcAft>
                      </a:pPr>
                      <a:r>
                        <a:rPr lang="ru-RU" sz="1600" dirty="0">
                          <a:solidFill>
                            <a:srgbClr val="000000"/>
                          </a:solidFill>
                          <a:effectLst/>
                          <a:latin typeface="+mn-lt"/>
                          <a:ea typeface="Calibri"/>
                          <a:cs typeface="Tahoma"/>
                        </a:rPr>
                        <a:t>4.33 </a:t>
                      </a:r>
                      <a:r>
                        <a:rPr lang="ru-RU" sz="1600" dirty="0" err="1">
                          <a:solidFill>
                            <a:srgbClr val="000000"/>
                          </a:solidFill>
                          <a:effectLst/>
                          <a:latin typeface="+mn-lt"/>
                          <a:ea typeface="Calibri"/>
                          <a:cs typeface="Tahoma"/>
                        </a:rPr>
                        <a:t>сут</a:t>
                      </a:r>
                      <a:r>
                        <a:rPr lang="ru-RU" sz="1600" dirty="0">
                          <a:solidFill>
                            <a:srgbClr val="000000"/>
                          </a:solidFill>
                          <a:effectLst/>
                          <a:latin typeface="+mn-lt"/>
                          <a:ea typeface="Calibri"/>
                          <a:cs typeface="Tahoma"/>
                        </a:rPr>
                        <a:t>.</a:t>
                      </a:r>
                      <a:endParaRPr lang="ru-RU" sz="1600" dirty="0">
                        <a:effectLst/>
                        <a:latin typeface="+mn-lt"/>
                        <a:ea typeface="Calibri"/>
                        <a:cs typeface="Times New Roman"/>
                      </a:endParaRP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600" kern="1200" baseline="30000" dirty="0">
                          <a:solidFill>
                            <a:schemeClr val="dk1"/>
                          </a:solidFill>
                          <a:effectLst/>
                          <a:latin typeface="+mn-lt"/>
                          <a:ea typeface="+mn-ea"/>
                          <a:cs typeface="+mn-cs"/>
                        </a:rPr>
                        <a:t>192</a:t>
                      </a:r>
                      <a:r>
                        <a:rPr lang="da-DK" sz="1600" kern="1200" dirty="0">
                          <a:solidFill>
                            <a:schemeClr val="dk1"/>
                          </a:solidFill>
                          <a:effectLst/>
                          <a:latin typeface="+mn-lt"/>
                          <a:ea typeface="+mn-ea"/>
                          <a:cs typeface="+mn-cs"/>
                        </a:rPr>
                        <a:t>Os</a:t>
                      </a:r>
                      <a:r>
                        <a:rPr lang="ru-RU" sz="1600" kern="1200" dirty="0">
                          <a:solidFill>
                            <a:schemeClr val="dk1"/>
                          </a:solidFill>
                          <a:effectLst/>
                          <a:latin typeface="+mn-lt"/>
                          <a:ea typeface="+mn-ea"/>
                          <a:cs typeface="+mn-cs"/>
                        </a:rPr>
                        <a:t>(</a:t>
                      </a:r>
                      <a:r>
                        <a:rPr lang="en-US" sz="1600" kern="1200" dirty="0">
                          <a:solidFill>
                            <a:schemeClr val="dk1"/>
                          </a:solidFill>
                          <a:effectLst/>
                          <a:latin typeface="+mn-lt"/>
                          <a:ea typeface="+mn-ea"/>
                          <a:cs typeface="+mn-cs"/>
                        </a:rPr>
                        <a:t>α</a:t>
                      </a:r>
                      <a:r>
                        <a:rPr lang="ru-RU" sz="1600" kern="1200" dirty="0">
                          <a:solidFill>
                            <a:schemeClr val="dk1"/>
                          </a:solidFill>
                          <a:effectLst/>
                          <a:latin typeface="+mn-lt"/>
                          <a:ea typeface="+mn-ea"/>
                          <a:cs typeface="+mn-cs"/>
                        </a:rPr>
                        <a:t>,3</a:t>
                      </a:r>
                      <a:r>
                        <a:rPr lang="da-DK" sz="1600" kern="1200" dirty="0">
                          <a:solidFill>
                            <a:schemeClr val="dk1"/>
                          </a:solidFill>
                          <a:effectLst/>
                          <a:latin typeface="+mn-lt"/>
                          <a:ea typeface="+mn-ea"/>
                          <a:cs typeface="+mn-cs"/>
                        </a:rPr>
                        <a:t>n</a:t>
                      </a:r>
                      <a:r>
                        <a:rPr lang="ru-RU" sz="1600" kern="1200" dirty="0">
                          <a:solidFill>
                            <a:schemeClr val="dk1"/>
                          </a:solidFill>
                          <a:effectLst/>
                          <a:latin typeface="+mn-lt"/>
                          <a:ea typeface="+mn-ea"/>
                          <a:cs typeface="+mn-cs"/>
                        </a:rPr>
                        <a:t>)</a:t>
                      </a:r>
                      <a:r>
                        <a:rPr lang="ru-RU" sz="1600" kern="1200" baseline="30000" dirty="0">
                          <a:solidFill>
                            <a:schemeClr val="dk1"/>
                          </a:solidFill>
                          <a:effectLst/>
                          <a:latin typeface="+mn-lt"/>
                          <a:ea typeface="+mn-ea"/>
                          <a:cs typeface="+mn-cs"/>
                        </a:rPr>
                        <a:t>193</a:t>
                      </a:r>
                      <a:r>
                        <a:rPr lang="da-DK" sz="1600" kern="1200" baseline="30000" dirty="0">
                          <a:solidFill>
                            <a:schemeClr val="dk1"/>
                          </a:solidFill>
                          <a:effectLst/>
                          <a:latin typeface="+mn-lt"/>
                          <a:ea typeface="+mn-ea"/>
                          <a:cs typeface="+mn-cs"/>
                        </a:rPr>
                        <a:t>m</a:t>
                      </a:r>
                      <a:r>
                        <a:rPr lang="da-DK" sz="1600" kern="1200" dirty="0">
                          <a:solidFill>
                            <a:schemeClr val="dk1"/>
                          </a:solidFill>
                          <a:effectLst/>
                          <a:latin typeface="+mn-lt"/>
                          <a:ea typeface="+mn-ea"/>
                          <a:cs typeface="+mn-cs"/>
                        </a:rPr>
                        <a:t>Pt</a:t>
                      </a:r>
                      <a:endParaRPr lang="ru-RU" sz="1600" kern="1200" dirty="0">
                        <a:solidFill>
                          <a:schemeClr val="dk1"/>
                        </a:solidFill>
                        <a:effectLst/>
                        <a:latin typeface="+mn-lt"/>
                        <a:ea typeface="+mn-ea"/>
                        <a:cs typeface="+mn-cs"/>
                      </a:endParaRPr>
                    </a:p>
                  </a:txBody>
                  <a:tcPr/>
                </a:tc>
                <a:tc>
                  <a:txBody>
                    <a:bodyPr/>
                    <a:lstStyle/>
                    <a:p>
                      <a:r>
                        <a:rPr lang="ru-RU" sz="1400">
                          <a:solidFill>
                            <a:schemeClr val="tx1"/>
                          </a:solidFill>
                        </a:rPr>
                        <a:t>малодоступен</a:t>
                      </a:r>
                      <a:endParaRPr lang="ru-RU" sz="1400" dirty="0">
                        <a:solidFill>
                          <a:schemeClr val="tx1"/>
                        </a:solidFill>
                      </a:endParaRPr>
                    </a:p>
                  </a:txBody>
                  <a:tcPr/>
                </a:tc>
                <a:extLst>
                  <a:ext uri="{0D108BD9-81ED-4DB2-BD59-A6C34878D82A}">
                    <a16:rowId xmlns:a16="http://schemas.microsoft.com/office/drawing/2014/main" val="10007"/>
                  </a:ext>
                </a:extLst>
              </a:tr>
              <a:tr h="401070">
                <a:tc>
                  <a:txBody>
                    <a:bodyPr/>
                    <a:lstStyle/>
                    <a:p>
                      <a:pPr>
                        <a:lnSpc>
                          <a:spcPct val="115000"/>
                        </a:lnSpc>
                        <a:spcAft>
                          <a:spcPts val="0"/>
                        </a:spcAft>
                      </a:pPr>
                      <a:r>
                        <a:rPr lang="ru-RU" sz="1600" baseline="30000" dirty="0">
                          <a:solidFill>
                            <a:srgbClr val="000000"/>
                          </a:solidFill>
                          <a:effectLst/>
                          <a:latin typeface="+mn-lt"/>
                          <a:ea typeface="Calibri"/>
                          <a:cs typeface="Tahoma"/>
                        </a:rPr>
                        <a:t>195</a:t>
                      </a:r>
                      <a:r>
                        <a:rPr lang="en-US" sz="1600" baseline="30000" dirty="0" err="1">
                          <a:solidFill>
                            <a:srgbClr val="000000"/>
                          </a:solidFill>
                          <a:effectLst/>
                          <a:latin typeface="+mn-lt"/>
                          <a:ea typeface="Calibri"/>
                          <a:cs typeface="Tahoma"/>
                        </a:rPr>
                        <a:t>m</a:t>
                      </a:r>
                      <a:r>
                        <a:rPr lang="en-US" sz="1600" dirty="0" err="1">
                          <a:solidFill>
                            <a:srgbClr val="000000"/>
                          </a:solidFill>
                          <a:effectLst/>
                          <a:latin typeface="+mn-lt"/>
                          <a:ea typeface="Calibri"/>
                          <a:cs typeface="Tahoma"/>
                        </a:rPr>
                        <a:t>Pt</a:t>
                      </a:r>
                      <a:endParaRPr lang="ru-RU" sz="1600" dirty="0">
                        <a:effectLst/>
                        <a:latin typeface="+mn-lt"/>
                        <a:ea typeface="Calibri"/>
                        <a:cs typeface="Times New Roman"/>
                      </a:endParaRPr>
                    </a:p>
                  </a:txBody>
                  <a:tcPr marL="68580" marR="68580" marT="0" marB="0"/>
                </a:tc>
                <a:tc>
                  <a:txBody>
                    <a:bodyPr/>
                    <a:lstStyle/>
                    <a:p>
                      <a:pPr>
                        <a:lnSpc>
                          <a:spcPct val="115000"/>
                        </a:lnSpc>
                        <a:spcAft>
                          <a:spcPts val="0"/>
                        </a:spcAft>
                      </a:pPr>
                      <a:r>
                        <a:rPr lang="en-US" sz="1600" dirty="0">
                          <a:solidFill>
                            <a:srgbClr val="000000"/>
                          </a:solidFill>
                          <a:effectLst/>
                          <a:latin typeface="+mn-lt"/>
                          <a:ea typeface="Calibri"/>
                          <a:cs typeface="Tahoma"/>
                        </a:rPr>
                        <a:t>4.02 </a:t>
                      </a:r>
                      <a:r>
                        <a:rPr lang="ru-RU" sz="1600" dirty="0" err="1">
                          <a:solidFill>
                            <a:srgbClr val="000000"/>
                          </a:solidFill>
                          <a:effectLst/>
                          <a:latin typeface="+mn-lt"/>
                          <a:ea typeface="Calibri"/>
                          <a:cs typeface="Tahoma"/>
                        </a:rPr>
                        <a:t>сут</a:t>
                      </a:r>
                      <a:r>
                        <a:rPr lang="ru-RU" sz="1600" dirty="0">
                          <a:solidFill>
                            <a:srgbClr val="000000"/>
                          </a:solidFill>
                          <a:effectLst/>
                          <a:latin typeface="+mn-lt"/>
                          <a:ea typeface="Calibri"/>
                          <a:cs typeface="Tahoma"/>
                        </a:rPr>
                        <a:t>.</a:t>
                      </a:r>
                      <a:endParaRPr lang="ru-RU" sz="1600" dirty="0">
                        <a:effectLst/>
                        <a:latin typeface="+mn-lt"/>
                        <a:ea typeface="Calibri"/>
                        <a:cs typeface="Times New Roman"/>
                      </a:endParaRPr>
                    </a:p>
                  </a:txBody>
                  <a:tcPr marL="68580" marR="68580" marT="0" marB="0"/>
                </a:tc>
                <a:tc>
                  <a:txBody>
                    <a:bodyPr/>
                    <a:lstStyle/>
                    <a:p>
                      <a:r>
                        <a:rPr lang="ru-RU" sz="1600" kern="1200" baseline="30000" dirty="0">
                          <a:solidFill>
                            <a:schemeClr val="dk1"/>
                          </a:solidFill>
                          <a:effectLst/>
                          <a:latin typeface="+mn-lt"/>
                          <a:ea typeface="+mn-ea"/>
                          <a:cs typeface="+mn-cs"/>
                        </a:rPr>
                        <a:t>192</a:t>
                      </a:r>
                      <a:r>
                        <a:rPr lang="ru-RU" sz="1600" kern="1200" dirty="0">
                          <a:solidFill>
                            <a:schemeClr val="dk1"/>
                          </a:solidFill>
                          <a:effectLst/>
                          <a:latin typeface="+mn-lt"/>
                          <a:ea typeface="+mn-ea"/>
                          <a:cs typeface="+mn-cs"/>
                        </a:rPr>
                        <a:t>Os(</a:t>
                      </a:r>
                      <a:r>
                        <a:rPr lang="en-US" sz="1600" kern="1200" dirty="0">
                          <a:solidFill>
                            <a:schemeClr val="dk1"/>
                          </a:solidFill>
                          <a:effectLst/>
                          <a:latin typeface="+mn-lt"/>
                          <a:ea typeface="+mn-ea"/>
                          <a:cs typeface="+mn-cs"/>
                        </a:rPr>
                        <a:t>α</a:t>
                      </a:r>
                      <a:r>
                        <a:rPr lang="ru-RU" sz="1600" kern="1200" dirty="0">
                          <a:solidFill>
                            <a:schemeClr val="dk1"/>
                          </a:solidFill>
                          <a:effectLst/>
                          <a:latin typeface="+mn-lt"/>
                          <a:ea typeface="+mn-ea"/>
                          <a:cs typeface="+mn-cs"/>
                        </a:rPr>
                        <a:t>,n)</a:t>
                      </a:r>
                      <a:r>
                        <a:rPr lang="ru-RU" sz="1600" kern="1200" baseline="30000" dirty="0">
                          <a:solidFill>
                            <a:schemeClr val="dk1"/>
                          </a:solidFill>
                          <a:effectLst/>
                          <a:latin typeface="+mn-lt"/>
                          <a:ea typeface="+mn-ea"/>
                          <a:cs typeface="+mn-cs"/>
                        </a:rPr>
                        <a:t>195m</a:t>
                      </a:r>
                      <a:r>
                        <a:rPr lang="ru-RU" sz="1600" kern="1200" dirty="0">
                          <a:solidFill>
                            <a:schemeClr val="dk1"/>
                          </a:solidFill>
                          <a:effectLst/>
                          <a:latin typeface="+mn-lt"/>
                          <a:ea typeface="+mn-ea"/>
                          <a:cs typeface="+mn-cs"/>
                        </a:rPr>
                        <a:t>Pt</a:t>
                      </a:r>
                      <a:endParaRPr lang="ru-RU" sz="1600" dirty="0"/>
                    </a:p>
                  </a:txBody>
                  <a:tcPr/>
                </a:tc>
                <a:tc>
                  <a:txBody>
                    <a:bodyPr/>
                    <a:lstStyle/>
                    <a:p>
                      <a:r>
                        <a:rPr lang="ru-RU" sz="1400" dirty="0">
                          <a:solidFill>
                            <a:schemeClr val="tx1"/>
                          </a:solidFill>
                        </a:rPr>
                        <a:t>малодоступен</a:t>
                      </a:r>
                    </a:p>
                  </a:txBody>
                  <a:tcPr/>
                </a:tc>
                <a:extLst>
                  <a:ext uri="{0D108BD9-81ED-4DB2-BD59-A6C34878D82A}">
                    <a16:rowId xmlns:a16="http://schemas.microsoft.com/office/drawing/2014/main" val="10008"/>
                  </a:ext>
                </a:extLst>
              </a:tr>
              <a:tr h="401070">
                <a:tc>
                  <a:txBody>
                    <a:bodyPr/>
                    <a:lstStyle/>
                    <a:p>
                      <a:pPr>
                        <a:lnSpc>
                          <a:spcPct val="115000"/>
                        </a:lnSpc>
                        <a:spcAft>
                          <a:spcPts val="0"/>
                        </a:spcAft>
                      </a:pPr>
                      <a:r>
                        <a:rPr lang="ru-RU" sz="1600" baseline="30000" dirty="0">
                          <a:solidFill>
                            <a:srgbClr val="000000"/>
                          </a:solidFill>
                          <a:effectLst/>
                          <a:latin typeface="+mn-lt"/>
                          <a:ea typeface="Calibri"/>
                          <a:cs typeface="Tahoma"/>
                        </a:rPr>
                        <a:t>201</a:t>
                      </a:r>
                      <a:r>
                        <a:rPr lang="ru-RU" sz="1600" dirty="0">
                          <a:solidFill>
                            <a:srgbClr val="000000"/>
                          </a:solidFill>
                          <a:effectLst/>
                          <a:latin typeface="+mn-lt"/>
                          <a:ea typeface="Calibri"/>
                          <a:cs typeface="Tahoma"/>
                        </a:rPr>
                        <a:t>Tl</a:t>
                      </a:r>
                      <a:endParaRPr lang="ru-RU" sz="1600" dirty="0">
                        <a:effectLst/>
                        <a:latin typeface="+mn-lt"/>
                        <a:ea typeface="Calibri"/>
                        <a:cs typeface="Times New Roman"/>
                      </a:endParaRPr>
                    </a:p>
                  </a:txBody>
                  <a:tcPr marL="68580" marR="68580" marT="0" marB="0"/>
                </a:tc>
                <a:tc>
                  <a:txBody>
                    <a:bodyPr/>
                    <a:lstStyle/>
                    <a:p>
                      <a:pPr>
                        <a:lnSpc>
                          <a:spcPct val="115000"/>
                        </a:lnSpc>
                        <a:spcAft>
                          <a:spcPts val="0"/>
                        </a:spcAft>
                      </a:pPr>
                      <a:r>
                        <a:rPr lang="en-US" sz="1600" dirty="0">
                          <a:solidFill>
                            <a:srgbClr val="000000"/>
                          </a:solidFill>
                          <a:effectLst/>
                          <a:latin typeface="+mn-lt"/>
                          <a:ea typeface="Calibri"/>
                          <a:cs typeface="Tahoma"/>
                        </a:rPr>
                        <a:t>3.04 </a:t>
                      </a:r>
                      <a:r>
                        <a:rPr lang="ru-RU" sz="1600" dirty="0" err="1">
                          <a:solidFill>
                            <a:srgbClr val="000000"/>
                          </a:solidFill>
                          <a:effectLst/>
                          <a:latin typeface="+mn-lt"/>
                          <a:ea typeface="Calibri"/>
                          <a:cs typeface="Tahoma"/>
                        </a:rPr>
                        <a:t>сут</a:t>
                      </a:r>
                      <a:r>
                        <a:rPr lang="ru-RU" sz="1600" dirty="0">
                          <a:solidFill>
                            <a:srgbClr val="000000"/>
                          </a:solidFill>
                          <a:effectLst/>
                          <a:latin typeface="+mn-lt"/>
                          <a:ea typeface="Calibri"/>
                          <a:cs typeface="Tahoma"/>
                        </a:rPr>
                        <a:t>.</a:t>
                      </a:r>
                      <a:endParaRPr lang="ru-RU" sz="1600" dirty="0">
                        <a:effectLst/>
                        <a:latin typeface="+mn-lt"/>
                        <a:ea typeface="Calibri"/>
                        <a:cs typeface="Times New Roman"/>
                      </a:endParaRP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600" kern="1200" baseline="30000" dirty="0">
                          <a:solidFill>
                            <a:schemeClr val="dk1"/>
                          </a:solidFill>
                          <a:effectLst/>
                          <a:latin typeface="+mn-lt"/>
                          <a:ea typeface="+mn-ea"/>
                          <a:cs typeface="+mn-cs"/>
                        </a:rPr>
                        <a:t>203</a:t>
                      </a:r>
                      <a:r>
                        <a:rPr lang="ru-RU" sz="1600" kern="1200" dirty="0">
                          <a:solidFill>
                            <a:schemeClr val="dk1"/>
                          </a:solidFill>
                          <a:effectLst/>
                          <a:latin typeface="+mn-lt"/>
                          <a:ea typeface="+mn-ea"/>
                          <a:cs typeface="+mn-cs"/>
                        </a:rPr>
                        <a:t>Tl(p,3n)</a:t>
                      </a:r>
                      <a:r>
                        <a:rPr lang="ru-RU" sz="1600" kern="1200" baseline="30000" dirty="0">
                          <a:solidFill>
                            <a:schemeClr val="dk1"/>
                          </a:solidFill>
                          <a:effectLst/>
                          <a:latin typeface="+mn-lt"/>
                          <a:ea typeface="+mn-ea"/>
                          <a:cs typeface="+mn-cs"/>
                        </a:rPr>
                        <a:t>201</a:t>
                      </a:r>
                      <a:r>
                        <a:rPr lang="ru-RU" sz="1600" kern="1200" dirty="0">
                          <a:solidFill>
                            <a:schemeClr val="dk1"/>
                          </a:solidFill>
                          <a:effectLst/>
                          <a:latin typeface="+mn-lt"/>
                          <a:ea typeface="+mn-ea"/>
                          <a:cs typeface="+mn-cs"/>
                        </a:rPr>
                        <a:t>Pb→</a:t>
                      </a:r>
                      <a:r>
                        <a:rPr lang="ru-RU" sz="1600" kern="1200" baseline="30000" dirty="0">
                          <a:solidFill>
                            <a:schemeClr val="dk1"/>
                          </a:solidFill>
                          <a:effectLst/>
                          <a:latin typeface="+mn-lt"/>
                          <a:ea typeface="+mn-ea"/>
                          <a:cs typeface="+mn-cs"/>
                        </a:rPr>
                        <a:t>201</a:t>
                      </a:r>
                      <a:r>
                        <a:rPr lang="ru-RU" sz="1600" kern="1200" dirty="0">
                          <a:solidFill>
                            <a:schemeClr val="dk1"/>
                          </a:solidFill>
                          <a:effectLst/>
                          <a:latin typeface="+mn-lt"/>
                          <a:ea typeface="+mn-ea"/>
                          <a:cs typeface="+mn-cs"/>
                        </a:rPr>
                        <a:t>Tl</a:t>
                      </a:r>
                      <a:endParaRPr lang="ru-RU" sz="1600" dirty="0">
                        <a:solidFill>
                          <a:srgbClr val="C0000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dirty="0"/>
                        <a:t>доступен</a:t>
                      </a:r>
                    </a:p>
                  </a:txBody>
                  <a:tcPr/>
                </a:tc>
                <a:extLst>
                  <a:ext uri="{0D108BD9-81ED-4DB2-BD59-A6C34878D82A}">
                    <a16:rowId xmlns:a16="http://schemas.microsoft.com/office/drawing/2014/main" val="10009"/>
                  </a:ext>
                </a:extLst>
              </a:tr>
              <a:tr h="401070">
                <a:tc>
                  <a:txBody>
                    <a:bodyPr/>
                    <a:lstStyle/>
                    <a:p>
                      <a:pPr>
                        <a:lnSpc>
                          <a:spcPct val="115000"/>
                        </a:lnSpc>
                        <a:spcAft>
                          <a:spcPts val="0"/>
                        </a:spcAft>
                      </a:pPr>
                      <a:r>
                        <a:rPr lang="ru-RU" sz="1600" baseline="30000" dirty="0">
                          <a:solidFill>
                            <a:srgbClr val="000000"/>
                          </a:solidFill>
                          <a:effectLst/>
                          <a:latin typeface="+mn-lt"/>
                          <a:ea typeface="Calibri"/>
                          <a:cs typeface="Tahoma"/>
                        </a:rPr>
                        <a:t>203</a:t>
                      </a:r>
                      <a:r>
                        <a:rPr lang="en-US" sz="1600" dirty="0" err="1">
                          <a:solidFill>
                            <a:srgbClr val="000000"/>
                          </a:solidFill>
                          <a:effectLst/>
                          <a:latin typeface="+mn-lt"/>
                          <a:ea typeface="Calibri"/>
                          <a:cs typeface="Tahoma"/>
                        </a:rPr>
                        <a:t>Pb</a:t>
                      </a:r>
                      <a:endParaRPr lang="ru-RU" sz="1600" dirty="0">
                        <a:effectLst/>
                        <a:latin typeface="+mn-lt"/>
                        <a:ea typeface="Calibri"/>
                        <a:cs typeface="Times New Roman"/>
                      </a:endParaRPr>
                    </a:p>
                  </a:txBody>
                  <a:tcPr marL="68580" marR="68580" marT="0" marB="0"/>
                </a:tc>
                <a:tc>
                  <a:txBody>
                    <a:bodyPr/>
                    <a:lstStyle/>
                    <a:p>
                      <a:pPr>
                        <a:lnSpc>
                          <a:spcPct val="115000"/>
                        </a:lnSpc>
                        <a:spcAft>
                          <a:spcPts val="0"/>
                        </a:spcAft>
                      </a:pPr>
                      <a:r>
                        <a:rPr lang="ru-RU" sz="1600" dirty="0">
                          <a:solidFill>
                            <a:srgbClr val="000000"/>
                          </a:solidFill>
                          <a:effectLst/>
                          <a:latin typeface="+mn-lt"/>
                          <a:ea typeface="Calibri"/>
                          <a:cs typeface="Tahoma"/>
                        </a:rPr>
                        <a:t>2.16 </a:t>
                      </a:r>
                      <a:r>
                        <a:rPr lang="ru-RU" sz="1600" dirty="0" err="1">
                          <a:solidFill>
                            <a:srgbClr val="000000"/>
                          </a:solidFill>
                          <a:effectLst/>
                          <a:latin typeface="+mn-lt"/>
                          <a:ea typeface="Calibri"/>
                          <a:cs typeface="Tahoma"/>
                        </a:rPr>
                        <a:t>сут</a:t>
                      </a:r>
                      <a:r>
                        <a:rPr lang="ru-RU" sz="1600" dirty="0">
                          <a:solidFill>
                            <a:srgbClr val="000000"/>
                          </a:solidFill>
                          <a:effectLst/>
                          <a:latin typeface="+mn-lt"/>
                          <a:ea typeface="Calibri"/>
                          <a:cs typeface="Tahoma"/>
                        </a:rPr>
                        <a:t>.</a:t>
                      </a:r>
                      <a:endParaRPr lang="ru-RU" sz="1600" dirty="0">
                        <a:effectLst/>
                        <a:latin typeface="+mn-lt"/>
                        <a:ea typeface="Calibri"/>
                        <a:cs typeface="Times New Roman"/>
                      </a:endParaRPr>
                    </a:p>
                  </a:txBody>
                  <a:tcPr marL="68580" marR="68580" marT="0" marB="0"/>
                </a:tc>
                <a:tc>
                  <a:txBody>
                    <a:bodyPr/>
                    <a:lstStyle/>
                    <a:p>
                      <a:r>
                        <a:rPr lang="ru-RU" sz="1600" kern="1200" baseline="30000" dirty="0">
                          <a:solidFill>
                            <a:schemeClr val="dk1"/>
                          </a:solidFill>
                          <a:effectLst/>
                          <a:latin typeface="+mn-lt"/>
                          <a:ea typeface="+mn-ea"/>
                          <a:cs typeface="+mn-cs"/>
                        </a:rPr>
                        <a:t>205</a:t>
                      </a:r>
                      <a:r>
                        <a:rPr lang="en-US" sz="1600" kern="1200" dirty="0">
                          <a:solidFill>
                            <a:schemeClr val="dk1"/>
                          </a:solidFill>
                          <a:effectLst/>
                          <a:latin typeface="+mn-lt"/>
                          <a:ea typeface="+mn-ea"/>
                          <a:cs typeface="+mn-cs"/>
                        </a:rPr>
                        <a:t>Tl(p,</a:t>
                      </a:r>
                      <a:r>
                        <a:rPr lang="ru-RU" sz="1600" kern="1200" dirty="0">
                          <a:solidFill>
                            <a:schemeClr val="dk1"/>
                          </a:solidFill>
                          <a:effectLst/>
                          <a:latin typeface="+mn-lt"/>
                          <a:ea typeface="+mn-ea"/>
                          <a:cs typeface="+mn-cs"/>
                        </a:rPr>
                        <a:t>3</a:t>
                      </a:r>
                      <a:r>
                        <a:rPr lang="en-US" sz="1600" kern="1200" dirty="0">
                          <a:solidFill>
                            <a:schemeClr val="dk1"/>
                          </a:solidFill>
                          <a:effectLst/>
                          <a:latin typeface="+mn-lt"/>
                          <a:ea typeface="+mn-ea"/>
                          <a:cs typeface="+mn-cs"/>
                        </a:rPr>
                        <a:t>n)</a:t>
                      </a:r>
                      <a:r>
                        <a:rPr lang="en-US" sz="1600" kern="1200" baseline="30000" dirty="0">
                          <a:solidFill>
                            <a:schemeClr val="dk1"/>
                          </a:solidFill>
                          <a:effectLst/>
                          <a:latin typeface="+mn-lt"/>
                          <a:ea typeface="+mn-ea"/>
                          <a:cs typeface="+mn-cs"/>
                        </a:rPr>
                        <a:t>203</a:t>
                      </a:r>
                      <a:r>
                        <a:rPr lang="en-US" sz="1600" kern="1200" dirty="0">
                          <a:solidFill>
                            <a:schemeClr val="dk1"/>
                          </a:solidFill>
                          <a:effectLst/>
                          <a:latin typeface="+mn-lt"/>
                          <a:ea typeface="+mn-ea"/>
                          <a:cs typeface="+mn-cs"/>
                        </a:rPr>
                        <a:t>Pb</a:t>
                      </a:r>
                      <a:endParaRPr lang="ru-RU"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dirty="0"/>
                        <a:t>В перспективе</a:t>
                      </a:r>
                      <a:r>
                        <a:rPr lang="ru-RU" sz="1400" baseline="0" dirty="0"/>
                        <a:t> доступен</a:t>
                      </a:r>
                      <a:endParaRPr lang="ru-RU" sz="1400" dirty="0"/>
                    </a:p>
                    <a:p>
                      <a:endParaRPr lang="ru-RU" sz="1400" dirty="0"/>
                    </a:p>
                  </a:txBody>
                  <a:tcPr/>
                </a:tc>
                <a:extLst>
                  <a:ext uri="{0D108BD9-81ED-4DB2-BD59-A6C34878D82A}">
                    <a16:rowId xmlns:a16="http://schemas.microsoft.com/office/drawing/2014/main" val="10010"/>
                  </a:ext>
                </a:extLst>
              </a:tr>
              <a:tr h="401070">
                <a:tc>
                  <a:txBody>
                    <a:bodyPr/>
                    <a:lstStyle/>
                    <a:p>
                      <a:pPr>
                        <a:lnSpc>
                          <a:spcPct val="115000"/>
                        </a:lnSpc>
                        <a:spcAft>
                          <a:spcPts val="0"/>
                        </a:spcAft>
                      </a:pPr>
                      <a:r>
                        <a:rPr lang="ru-RU" sz="1600" baseline="30000" dirty="0">
                          <a:solidFill>
                            <a:srgbClr val="000000"/>
                          </a:solidFill>
                          <a:effectLst/>
                          <a:latin typeface="+mn-lt"/>
                          <a:ea typeface="Calibri"/>
                          <a:cs typeface="Tahoma"/>
                        </a:rPr>
                        <a:t>167</a:t>
                      </a:r>
                      <a:r>
                        <a:rPr lang="ru-RU" sz="1600" dirty="0">
                          <a:solidFill>
                            <a:srgbClr val="000000"/>
                          </a:solidFill>
                          <a:effectLst/>
                          <a:latin typeface="+mn-lt"/>
                          <a:ea typeface="Calibri"/>
                          <a:cs typeface="Tahoma"/>
                        </a:rPr>
                        <a:t>Tm</a:t>
                      </a:r>
                      <a:endParaRPr lang="ru-RU" sz="1600" dirty="0">
                        <a:effectLst/>
                        <a:latin typeface="+mn-lt"/>
                        <a:ea typeface="Calibri"/>
                        <a:cs typeface="Times New Roman"/>
                      </a:endParaRPr>
                    </a:p>
                  </a:txBody>
                  <a:tcPr marL="68580" marR="68580" marT="0" marB="0"/>
                </a:tc>
                <a:tc>
                  <a:txBody>
                    <a:bodyPr/>
                    <a:lstStyle/>
                    <a:p>
                      <a:pPr>
                        <a:lnSpc>
                          <a:spcPct val="115000"/>
                        </a:lnSpc>
                        <a:spcAft>
                          <a:spcPts val="0"/>
                        </a:spcAft>
                      </a:pPr>
                      <a:r>
                        <a:rPr lang="ru-RU" sz="1600" dirty="0">
                          <a:solidFill>
                            <a:srgbClr val="000000"/>
                          </a:solidFill>
                          <a:effectLst/>
                          <a:latin typeface="+mn-lt"/>
                          <a:ea typeface="Calibri"/>
                          <a:cs typeface="Tahoma"/>
                        </a:rPr>
                        <a:t>9.25 </a:t>
                      </a:r>
                      <a:r>
                        <a:rPr lang="ru-RU" sz="1600" dirty="0" err="1">
                          <a:solidFill>
                            <a:srgbClr val="000000"/>
                          </a:solidFill>
                          <a:effectLst/>
                          <a:latin typeface="+mn-lt"/>
                          <a:ea typeface="Calibri"/>
                          <a:cs typeface="Tahoma"/>
                        </a:rPr>
                        <a:t>сут</a:t>
                      </a:r>
                      <a:r>
                        <a:rPr lang="ru-RU" sz="1600" dirty="0">
                          <a:solidFill>
                            <a:srgbClr val="000000"/>
                          </a:solidFill>
                          <a:effectLst/>
                          <a:latin typeface="+mn-lt"/>
                          <a:ea typeface="Calibri"/>
                          <a:cs typeface="Tahoma"/>
                        </a:rPr>
                        <a:t>.</a:t>
                      </a:r>
                      <a:endParaRPr lang="ru-RU" sz="1600" dirty="0">
                        <a:effectLst/>
                        <a:latin typeface="+mn-lt"/>
                        <a:ea typeface="Calibri"/>
                        <a:cs typeface="Times New Roman"/>
                      </a:endParaRPr>
                    </a:p>
                  </a:txBody>
                  <a:tcPr marL="68580" marR="68580" marT="0" marB="0"/>
                </a:tc>
                <a:tc>
                  <a:txBody>
                    <a:bodyPr/>
                    <a:lstStyle/>
                    <a:p>
                      <a:r>
                        <a:rPr lang="en-US" sz="1600" kern="1200" baseline="30000" dirty="0">
                          <a:solidFill>
                            <a:schemeClr val="dk1"/>
                          </a:solidFill>
                          <a:effectLst/>
                          <a:latin typeface="+mn-lt"/>
                          <a:ea typeface="+mn-ea"/>
                          <a:cs typeface="+mn-cs"/>
                        </a:rPr>
                        <a:t>167</a:t>
                      </a:r>
                      <a:r>
                        <a:rPr lang="en-US" sz="1600" kern="1200" dirty="0">
                          <a:solidFill>
                            <a:schemeClr val="dk1"/>
                          </a:solidFill>
                          <a:effectLst/>
                          <a:latin typeface="+mn-lt"/>
                          <a:ea typeface="+mn-ea"/>
                          <a:cs typeface="+mn-cs"/>
                        </a:rPr>
                        <a:t>Er(</a:t>
                      </a:r>
                      <a:r>
                        <a:rPr lang="en-US" sz="1600" kern="1200" dirty="0" err="1">
                          <a:solidFill>
                            <a:schemeClr val="dk1"/>
                          </a:solidFill>
                          <a:effectLst/>
                          <a:latin typeface="+mn-lt"/>
                          <a:ea typeface="+mn-ea"/>
                          <a:cs typeface="+mn-cs"/>
                        </a:rPr>
                        <a:t>p,n</a:t>
                      </a:r>
                      <a:r>
                        <a:rPr lang="en-US" sz="1600" kern="1200" dirty="0">
                          <a:solidFill>
                            <a:schemeClr val="dk1"/>
                          </a:solidFill>
                          <a:effectLst/>
                          <a:latin typeface="+mn-lt"/>
                          <a:ea typeface="+mn-ea"/>
                          <a:cs typeface="+mn-cs"/>
                        </a:rPr>
                        <a:t>)</a:t>
                      </a:r>
                      <a:r>
                        <a:rPr lang="en-US" sz="1600" kern="1200" baseline="30000" dirty="0">
                          <a:solidFill>
                            <a:schemeClr val="dk1"/>
                          </a:solidFill>
                          <a:effectLst/>
                          <a:latin typeface="+mn-lt"/>
                          <a:ea typeface="+mn-ea"/>
                          <a:cs typeface="+mn-cs"/>
                        </a:rPr>
                        <a:t>167</a:t>
                      </a:r>
                      <a:r>
                        <a:rPr lang="en-US" sz="1600" kern="1200" dirty="0">
                          <a:solidFill>
                            <a:schemeClr val="dk1"/>
                          </a:solidFill>
                          <a:effectLst/>
                          <a:latin typeface="+mn-lt"/>
                          <a:ea typeface="+mn-ea"/>
                          <a:cs typeface="+mn-cs"/>
                        </a:rPr>
                        <a:t>Tm</a:t>
                      </a:r>
                      <a:endParaRPr lang="ru-RU"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dirty="0"/>
                        <a:t>В перспективе</a:t>
                      </a:r>
                      <a:r>
                        <a:rPr lang="ru-RU" sz="1400" baseline="0" dirty="0"/>
                        <a:t> доступен</a:t>
                      </a:r>
                      <a:endParaRPr lang="ru-RU" sz="1400" dirty="0"/>
                    </a:p>
                    <a:p>
                      <a:endParaRPr lang="ru-RU" sz="1400" dirty="0"/>
                    </a:p>
                  </a:txBody>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278045952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9F375B1A-CB6E-4081-938D-F7354319B6B0}"/>
              </a:ext>
            </a:extLst>
          </p:cNvPr>
          <p:cNvSpPr>
            <a:spLocks noGrp="1"/>
          </p:cNvSpPr>
          <p:nvPr>
            <p:ph type="title"/>
          </p:nvPr>
        </p:nvSpPr>
        <p:spPr/>
        <p:txBody>
          <a:bodyPr/>
          <a:lstStyle/>
          <a:p>
            <a:r>
              <a:rPr lang="en-US" dirty="0" err="1"/>
              <a:t>Pretargeting</a:t>
            </a:r>
            <a:endParaRPr lang="ru-RU" dirty="0"/>
          </a:p>
        </p:txBody>
      </p:sp>
      <p:sp>
        <p:nvSpPr>
          <p:cNvPr id="5" name="Текст 4">
            <a:extLst>
              <a:ext uri="{FF2B5EF4-FFF2-40B4-BE49-F238E27FC236}">
                <a16:creationId xmlns:a16="http://schemas.microsoft.com/office/drawing/2014/main" id="{401B4C76-CAFC-4AAB-9C54-22140A51485E}"/>
              </a:ext>
            </a:extLst>
          </p:cNvPr>
          <p:cNvSpPr>
            <a:spLocks noGrp="1"/>
          </p:cNvSpPr>
          <p:nvPr>
            <p:ph type="body" idx="1"/>
          </p:nvPr>
        </p:nvSpPr>
        <p:spPr/>
        <p:txBody>
          <a:bodyPr/>
          <a:lstStyle/>
          <a:p>
            <a:endParaRPr lang="ru-RU"/>
          </a:p>
        </p:txBody>
      </p:sp>
    </p:spTree>
    <p:extLst>
      <p:ext uri="{BB962C8B-B14F-4D97-AF65-F5344CB8AC3E}">
        <p14:creationId xmlns:p14="http://schemas.microsoft.com/office/powerpoint/2010/main" val="389631972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3A91F63-8F9E-40DE-B4EE-E8C0D591D104}"/>
              </a:ext>
            </a:extLst>
          </p:cNvPr>
          <p:cNvSpPr>
            <a:spLocks noGrp="1"/>
          </p:cNvSpPr>
          <p:nvPr>
            <p:ph type="title"/>
          </p:nvPr>
        </p:nvSpPr>
        <p:spPr/>
        <p:txBody>
          <a:bodyPr/>
          <a:lstStyle/>
          <a:p>
            <a:endParaRPr lang="ru-RU"/>
          </a:p>
        </p:txBody>
      </p:sp>
      <p:pic>
        <p:nvPicPr>
          <p:cNvPr id="4" name="Рисунок 3">
            <a:extLst>
              <a:ext uri="{FF2B5EF4-FFF2-40B4-BE49-F238E27FC236}">
                <a16:creationId xmlns:a16="http://schemas.microsoft.com/office/drawing/2014/main" id="{B6C7EF9A-5A27-480A-9F2D-64954FEC5D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9954" y="0"/>
            <a:ext cx="8364092" cy="6858000"/>
          </a:xfrm>
          <a:prstGeom prst="rect">
            <a:avLst/>
          </a:prstGeom>
        </p:spPr>
      </p:pic>
    </p:spTree>
    <p:extLst>
      <p:ext uri="{BB962C8B-B14F-4D97-AF65-F5344CB8AC3E}">
        <p14:creationId xmlns:p14="http://schemas.microsoft.com/office/powerpoint/2010/main" val="59801786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err="1"/>
              <a:t>Биоортогональная</a:t>
            </a:r>
            <a:r>
              <a:rPr lang="ru-RU" dirty="0"/>
              <a:t> химия \ </a:t>
            </a:r>
            <a:r>
              <a:rPr lang="en-US" dirty="0"/>
              <a:t>Click-chemistry </a:t>
            </a:r>
            <a:endParaRPr lang="ru-RU"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7723" y="1916832"/>
            <a:ext cx="5619247" cy="2883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2843808" y="6080988"/>
            <a:ext cx="3607078" cy="369332"/>
          </a:xfrm>
          <a:prstGeom prst="rect">
            <a:avLst/>
          </a:prstGeom>
          <a:noFill/>
        </p:spPr>
        <p:txBody>
          <a:bodyPr wrap="none" rtlCol="0">
            <a:spAutoFit/>
          </a:bodyPr>
          <a:lstStyle/>
          <a:p>
            <a:r>
              <a:rPr lang="en-US" dirty="0"/>
              <a:t>Chem. </a:t>
            </a:r>
            <a:r>
              <a:rPr lang="en-US" dirty="0" err="1"/>
              <a:t>Commun</a:t>
            </a:r>
            <a:r>
              <a:rPr lang="en-US" dirty="0"/>
              <a:t>., 2012, 48, 991–993</a:t>
            </a:r>
            <a:endParaRPr lang="ru-RU" dirty="0"/>
          </a:p>
        </p:txBody>
      </p:sp>
    </p:spTree>
    <p:extLst>
      <p:ext uri="{BB962C8B-B14F-4D97-AF65-F5344CB8AC3E}">
        <p14:creationId xmlns:p14="http://schemas.microsoft.com/office/powerpoint/2010/main" val="221312764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718560" y="5584906"/>
            <a:ext cx="7804800" cy="414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rgbClr val="000000"/>
                </a:solidFill>
                <a:latin typeface="Times New Roman" pitchFamily="16" charset="0"/>
                <a:ea typeface="msgothic"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rgbClr val="000000"/>
                </a:solidFill>
                <a:latin typeface="Times New Roman" pitchFamily="16" charset="0"/>
                <a:ea typeface="msgothic"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rgbClr val="000000"/>
                </a:solidFill>
                <a:latin typeface="Times New Roman" pitchFamily="16" charset="0"/>
                <a:ea typeface="msgothic"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rgbClr val="000000"/>
                </a:solidFill>
                <a:latin typeface="Times New Roman" pitchFamily="16" charset="0"/>
                <a:ea typeface="msgothic"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rgbClr val="000000"/>
                </a:solidFill>
                <a:latin typeface="Times New Roman" pitchFamily="16"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rgbClr val="000000"/>
                </a:solidFill>
                <a:latin typeface="Times New Roman" pitchFamily="16"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rgbClr val="000000"/>
                </a:solidFill>
                <a:latin typeface="Times New Roman" pitchFamily="16"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rgbClr val="000000"/>
                </a:solidFill>
                <a:latin typeface="Times New Roman" pitchFamily="16"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rgbClr val="000000"/>
                </a:solidFill>
                <a:latin typeface="Times New Roman" pitchFamily="16" charset="0"/>
                <a:ea typeface="msgothic" charset="0"/>
                <a:cs typeface="msgothic" charset="0"/>
              </a:defRPr>
            </a:lvl9pPr>
          </a:lstStyle>
          <a:p>
            <a:pPr algn="ctr"/>
            <a:r>
              <a:rPr lang="en-GB" altLang="ru-RU" sz="1300" dirty="0" err="1">
                <a:latin typeface="Arial" charset="0"/>
              </a:rPr>
              <a:t>Tumor</a:t>
            </a:r>
            <a:r>
              <a:rPr lang="en-GB" altLang="ru-RU" sz="1300" dirty="0">
                <a:latin typeface="Arial" charset="0"/>
              </a:rPr>
              <a:t> </a:t>
            </a:r>
            <a:r>
              <a:rPr lang="en-GB" altLang="ru-RU" sz="1300" dirty="0" err="1">
                <a:latin typeface="Arial" charset="0"/>
              </a:rPr>
              <a:t>pretargeting</a:t>
            </a:r>
            <a:r>
              <a:rPr lang="en-GB" altLang="ru-RU" sz="1300" dirty="0">
                <a:latin typeface="Arial" charset="0"/>
              </a:rPr>
              <a:t> with the inverse-electron-demand Diels–Alder reaction involving TCO-modified </a:t>
            </a:r>
            <a:r>
              <a:rPr lang="en-GB" altLang="ru-RU" sz="1300" dirty="0" err="1">
                <a:latin typeface="Arial" charset="0"/>
              </a:rPr>
              <a:t>mAb</a:t>
            </a:r>
            <a:r>
              <a:rPr lang="en-GB" altLang="ru-RU" sz="1300" dirty="0">
                <a:latin typeface="Arial" charset="0"/>
              </a:rPr>
              <a:t> and </a:t>
            </a:r>
            <a:r>
              <a:rPr lang="en-GB" altLang="ru-RU" sz="1300" dirty="0" err="1">
                <a:latin typeface="Arial" charset="0"/>
              </a:rPr>
              <a:t>radiolabeled</a:t>
            </a:r>
            <a:r>
              <a:rPr lang="en-GB" altLang="ru-RU" sz="1300" dirty="0">
                <a:latin typeface="Arial" charset="0"/>
              </a:rPr>
              <a:t> </a:t>
            </a:r>
            <a:r>
              <a:rPr lang="en-GB" altLang="ru-RU" sz="1300" dirty="0" err="1">
                <a:latin typeface="Arial" charset="0"/>
              </a:rPr>
              <a:t>tetrazine</a:t>
            </a:r>
            <a:r>
              <a:rPr lang="en-GB" altLang="ru-RU" sz="1300" dirty="0">
                <a:latin typeface="Arial" charset="0"/>
              </a:rPr>
              <a:t>. </a:t>
            </a:r>
            <a:r>
              <a:rPr lang="en-GB" altLang="ru-RU" sz="1300" dirty="0" err="1">
                <a:latin typeface="Arial" charset="0"/>
              </a:rPr>
              <a:t>Raffaella</a:t>
            </a:r>
            <a:r>
              <a:rPr lang="en-GB" altLang="ru-RU" sz="1300" dirty="0">
                <a:latin typeface="Arial" charset="0"/>
              </a:rPr>
              <a:t> </a:t>
            </a:r>
            <a:r>
              <a:rPr lang="en-GB" altLang="ru-RU" sz="1300" dirty="0" err="1">
                <a:latin typeface="Arial" charset="0"/>
              </a:rPr>
              <a:t>Rossin</a:t>
            </a:r>
            <a:r>
              <a:rPr lang="en-GB" altLang="ru-RU" sz="1300" dirty="0">
                <a:latin typeface="Arial" charset="0"/>
              </a:rPr>
              <a:t> et al. J </a:t>
            </a:r>
            <a:r>
              <a:rPr lang="en-GB" altLang="ru-RU" sz="1300" dirty="0" err="1">
                <a:latin typeface="Arial" charset="0"/>
              </a:rPr>
              <a:t>Nucl</a:t>
            </a:r>
            <a:r>
              <a:rPr lang="en-GB" altLang="ru-RU" sz="1300" dirty="0">
                <a:latin typeface="Arial" charset="0"/>
              </a:rPr>
              <a:t> Med 2013;54:1989-1995</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040" y="6237296"/>
            <a:ext cx="2246400" cy="36147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0240" y="1214048"/>
            <a:ext cx="7804800" cy="29883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6" name="Text Box 4"/>
          <p:cNvSpPr txBox="1">
            <a:spLocks noChangeArrowheads="1"/>
          </p:cNvSpPr>
          <p:nvPr/>
        </p:nvSpPr>
        <p:spPr bwMode="auto">
          <a:xfrm>
            <a:off x="930240" y="5972307"/>
            <a:ext cx="3918240" cy="3053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945" tIns="41473" rIns="82945" bIns="41473" anchor="ctr"/>
          <a:lstStyle/>
          <a:p>
            <a:endParaRPr lang="ru-RU"/>
          </a:p>
        </p:txBody>
      </p:sp>
      <p:sp>
        <p:nvSpPr>
          <p:cNvPr id="3077" name="Text Box 5"/>
          <p:cNvSpPr txBox="1">
            <a:spLocks noChangeArrowheads="1"/>
          </p:cNvSpPr>
          <p:nvPr/>
        </p:nvSpPr>
        <p:spPr bwMode="auto">
          <a:xfrm>
            <a:off x="6432481" y="6401473"/>
            <a:ext cx="2449440" cy="3470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85725" indent="-85725">
              <a:tabLst>
                <a:tab pos="723900" algn="l"/>
                <a:tab pos="1447800" algn="l"/>
                <a:tab pos="2171700" algn="l"/>
              </a:tabLst>
              <a:defRPr sz="2400">
                <a:solidFill>
                  <a:srgbClr val="000000"/>
                </a:solidFill>
                <a:latin typeface="Times New Roman" pitchFamily="16" charset="0"/>
                <a:ea typeface="msgothic" charset="0"/>
                <a:cs typeface="msgothic" charset="0"/>
              </a:defRPr>
            </a:lvl1pPr>
            <a:lvl2pPr>
              <a:tabLst>
                <a:tab pos="723900" algn="l"/>
                <a:tab pos="1447800" algn="l"/>
                <a:tab pos="2171700" algn="l"/>
              </a:tabLst>
              <a:defRPr sz="2400">
                <a:solidFill>
                  <a:srgbClr val="000000"/>
                </a:solidFill>
                <a:latin typeface="Times New Roman" pitchFamily="16" charset="0"/>
                <a:ea typeface="msgothic" charset="0"/>
                <a:cs typeface="msgothic" charset="0"/>
              </a:defRPr>
            </a:lvl2pPr>
            <a:lvl3pPr>
              <a:tabLst>
                <a:tab pos="723900" algn="l"/>
                <a:tab pos="1447800" algn="l"/>
                <a:tab pos="2171700" algn="l"/>
              </a:tabLst>
              <a:defRPr sz="2400">
                <a:solidFill>
                  <a:srgbClr val="000000"/>
                </a:solidFill>
                <a:latin typeface="Times New Roman" pitchFamily="16" charset="0"/>
                <a:ea typeface="msgothic" charset="0"/>
                <a:cs typeface="msgothic" charset="0"/>
              </a:defRPr>
            </a:lvl3pPr>
            <a:lvl4pPr>
              <a:tabLst>
                <a:tab pos="723900" algn="l"/>
                <a:tab pos="1447800" algn="l"/>
                <a:tab pos="2171700" algn="l"/>
              </a:tabLst>
              <a:defRPr sz="2400">
                <a:solidFill>
                  <a:srgbClr val="000000"/>
                </a:solidFill>
                <a:latin typeface="Times New Roman" pitchFamily="16" charset="0"/>
                <a:ea typeface="msgothic" charset="0"/>
                <a:cs typeface="msgothic" charset="0"/>
              </a:defRPr>
            </a:lvl4pPr>
            <a:lvl5pPr>
              <a:tabLst>
                <a:tab pos="723900" algn="l"/>
                <a:tab pos="1447800" algn="l"/>
                <a:tab pos="2171700" algn="l"/>
              </a:tabLst>
              <a:defRPr sz="2400">
                <a:solidFill>
                  <a:srgbClr val="000000"/>
                </a:solidFill>
                <a:latin typeface="Times New Roman" pitchFamily="16"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Lst>
              <a:defRPr sz="2400">
                <a:solidFill>
                  <a:srgbClr val="000000"/>
                </a:solidFill>
                <a:latin typeface="Times New Roman" pitchFamily="16"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Lst>
              <a:defRPr sz="2400">
                <a:solidFill>
                  <a:srgbClr val="000000"/>
                </a:solidFill>
                <a:latin typeface="Times New Roman" pitchFamily="16"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Lst>
              <a:defRPr sz="2400">
                <a:solidFill>
                  <a:srgbClr val="000000"/>
                </a:solidFill>
                <a:latin typeface="Times New Roman" pitchFamily="16"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Lst>
              <a:defRPr sz="2400">
                <a:solidFill>
                  <a:srgbClr val="000000"/>
                </a:solidFill>
                <a:latin typeface="Times New Roman" pitchFamily="16" charset="0"/>
                <a:ea typeface="msgothic" charset="0"/>
                <a:cs typeface="msgothic" charset="0"/>
              </a:defRPr>
            </a:lvl9pPr>
          </a:lstStyle>
          <a:p>
            <a:r>
              <a:rPr lang="en-GB" altLang="ru-RU" sz="900">
                <a:latin typeface="Arial" charset="0"/>
              </a:rPr>
              <a:t>(c) Copyright 2014 SNMMI; all rights reserved</a:t>
            </a:r>
          </a:p>
        </p:txBody>
      </p:sp>
    </p:spTree>
    <p:extLst>
      <p:ext uri="{BB962C8B-B14F-4D97-AF65-F5344CB8AC3E}">
        <p14:creationId xmlns:p14="http://schemas.microsoft.com/office/powerpoint/2010/main" val="218331435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78FCACC-F7B9-4C58-8287-47A7FC7D4973}"/>
              </a:ext>
            </a:extLst>
          </p:cNvPr>
          <p:cNvSpPr>
            <a:spLocks noGrp="1"/>
          </p:cNvSpPr>
          <p:nvPr>
            <p:ph type="title"/>
          </p:nvPr>
        </p:nvSpPr>
        <p:spPr/>
        <p:txBody>
          <a:bodyPr/>
          <a:lstStyle/>
          <a:p>
            <a:r>
              <a:rPr lang="ru-RU" dirty="0" err="1"/>
              <a:t>Эндорадиотерапия</a:t>
            </a:r>
            <a:r>
              <a:rPr lang="ru-RU" dirty="0"/>
              <a:t> с </a:t>
            </a:r>
            <a:r>
              <a:rPr lang="ru-RU" baseline="30000" dirty="0"/>
              <a:t>131</a:t>
            </a:r>
            <a:r>
              <a:rPr lang="en-US" dirty="0"/>
              <a:t>I</a:t>
            </a:r>
            <a:endParaRPr lang="ru-RU" dirty="0"/>
          </a:p>
        </p:txBody>
      </p:sp>
      <p:sp>
        <p:nvSpPr>
          <p:cNvPr id="3" name="Объект 2">
            <a:extLst>
              <a:ext uri="{FF2B5EF4-FFF2-40B4-BE49-F238E27FC236}">
                <a16:creationId xmlns:a16="http://schemas.microsoft.com/office/drawing/2014/main" id="{F4A05E57-9860-4CBC-A5B5-14F8DAC1B28E}"/>
              </a:ext>
            </a:extLst>
          </p:cNvPr>
          <p:cNvSpPr>
            <a:spLocks noGrp="1"/>
          </p:cNvSpPr>
          <p:nvPr>
            <p:ph idx="1"/>
          </p:nvPr>
        </p:nvSpPr>
        <p:spPr>
          <a:xfrm>
            <a:off x="449367" y="1556792"/>
            <a:ext cx="3394720" cy="4525963"/>
          </a:xfrm>
        </p:spPr>
        <p:txBody>
          <a:bodyPr/>
          <a:lstStyle/>
          <a:p>
            <a:r>
              <a:rPr lang="en-US" dirty="0"/>
              <a:t>David Smithers</a:t>
            </a:r>
            <a:r>
              <a:rPr lang="ru-RU" dirty="0"/>
              <a:t>, успешное лечение карциномы щитовидной железы, 1949</a:t>
            </a:r>
          </a:p>
          <a:p>
            <a:endParaRPr lang="ru-RU" dirty="0"/>
          </a:p>
        </p:txBody>
      </p:sp>
      <p:pic>
        <p:nvPicPr>
          <p:cNvPr id="4" name="Рисунок 3">
            <a:extLst>
              <a:ext uri="{FF2B5EF4-FFF2-40B4-BE49-F238E27FC236}">
                <a16:creationId xmlns:a16="http://schemas.microsoft.com/office/drawing/2014/main" id="{4A1CEC73-F3E6-4C65-94E2-F9AC0D85A813}"/>
              </a:ext>
            </a:extLst>
          </p:cNvPr>
          <p:cNvPicPr>
            <a:picLocks noChangeAspect="1"/>
          </p:cNvPicPr>
          <p:nvPr/>
        </p:nvPicPr>
        <p:blipFill>
          <a:blip r:embed="rId2"/>
          <a:stretch>
            <a:fillRect/>
          </a:stretch>
        </p:blipFill>
        <p:spPr>
          <a:xfrm>
            <a:off x="3995936" y="1556792"/>
            <a:ext cx="4848216" cy="3456384"/>
          </a:xfrm>
          <a:prstGeom prst="rect">
            <a:avLst/>
          </a:prstGeom>
        </p:spPr>
      </p:pic>
    </p:spTree>
    <p:extLst>
      <p:ext uri="{BB962C8B-B14F-4D97-AF65-F5344CB8AC3E}">
        <p14:creationId xmlns:p14="http://schemas.microsoft.com/office/powerpoint/2010/main" val="182812545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33C8A58-A4AD-4AD4-811A-24EB003AF788}"/>
              </a:ext>
            </a:extLst>
          </p:cNvPr>
          <p:cNvSpPr>
            <a:spLocks noGrp="1"/>
          </p:cNvSpPr>
          <p:nvPr>
            <p:ph type="title"/>
          </p:nvPr>
        </p:nvSpPr>
        <p:spPr/>
        <p:txBody>
          <a:bodyPr/>
          <a:lstStyle/>
          <a:p>
            <a:endParaRPr lang="ru-RU"/>
          </a:p>
        </p:txBody>
      </p:sp>
      <p:pic>
        <p:nvPicPr>
          <p:cNvPr id="4" name="Рисунок 3">
            <a:extLst>
              <a:ext uri="{FF2B5EF4-FFF2-40B4-BE49-F238E27FC236}">
                <a16:creationId xmlns:a16="http://schemas.microsoft.com/office/drawing/2014/main" id="{3589F2D8-31B2-4E08-8867-0792A8335C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1198" y="0"/>
            <a:ext cx="5541604" cy="6858000"/>
          </a:xfrm>
          <a:prstGeom prst="rect">
            <a:avLst/>
          </a:prstGeom>
        </p:spPr>
      </p:pic>
      <p:sp>
        <p:nvSpPr>
          <p:cNvPr id="5" name="Прямоугольник 4">
            <a:extLst>
              <a:ext uri="{FF2B5EF4-FFF2-40B4-BE49-F238E27FC236}">
                <a16:creationId xmlns:a16="http://schemas.microsoft.com/office/drawing/2014/main" id="{FAE65FAB-A2B0-486F-9636-E4AD4742669B}"/>
              </a:ext>
            </a:extLst>
          </p:cNvPr>
          <p:cNvSpPr/>
          <p:nvPr/>
        </p:nvSpPr>
        <p:spPr>
          <a:xfrm>
            <a:off x="6797562" y="6596390"/>
            <a:ext cx="2448272" cy="261610"/>
          </a:xfrm>
          <a:prstGeom prst="rect">
            <a:avLst/>
          </a:prstGeom>
        </p:spPr>
        <p:txBody>
          <a:bodyPr wrap="square">
            <a:spAutoFit/>
          </a:bodyPr>
          <a:lstStyle/>
          <a:p>
            <a:r>
              <a:rPr lang="en-US" sz="1100" i="1" dirty="0"/>
              <a:t>Chem. Soc. Rev.</a:t>
            </a:r>
            <a:r>
              <a:rPr lang="en-US" sz="1100" dirty="0"/>
              <a:t> </a:t>
            </a:r>
            <a:r>
              <a:rPr lang="en-US" sz="1100" b="1" dirty="0"/>
              <a:t>45</a:t>
            </a:r>
            <a:r>
              <a:rPr lang="en-US" sz="1100" dirty="0"/>
              <a:t>, 6415–6431 (2016).</a:t>
            </a:r>
            <a:endParaRPr lang="ru-RU" sz="1100" dirty="0"/>
          </a:p>
        </p:txBody>
      </p:sp>
    </p:spTree>
    <p:extLst>
      <p:ext uri="{BB962C8B-B14F-4D97-AF65-F5344CB8AC3E}">
        <p14:creationId xmlns:p14="http://schemas.microsoft.com/office/powerpoint/2010/main" val="165786271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888375" y="1228409"/>
            <a:ext cx="2674450" cy="923330"/>
          </a:xfrm>
          <a:prstGeom prst="rect">
            <a:avLst/>
          </a:prstGeom>
          <a:noFill/>
        </p:spPr>
        <p:txBody>
          <a:bodyPr wrap="none" rtlCol="0">
            <a:spAutoFit/>
          </a:bodyPr>
          <a:lstStyle/>
          <a:p>
            <a:r>
              <a:rPr lang="ru-RU" dirty="0"/>
              <a:t>МРТ</a:t>
            </a:r>
          </a:p>
          <a:p>
            <a:r>
              <a:rPr lang="ru-RU" dirty="0"/>
              <a:t>высокое разрешение</a:t>
            </a:r>
          </a:p>
          <a:p>
            <a:r>
              <a:rPr lang="ru-RU" dirty="0"/>
              <a:t>низкая чувствительность </a:t>
            </a:r>
          </a:p>
        </p:txBody>
      </p:sp>
      <p:pic>
        <p:nvPicPr>
          <p:cNvPr id="15364" name="Picture 4" descr="ÐÐ°ÑÑÐ¸Ð½ÐºÐ¸ Ð¿Ð¾ Ð·Ð°Ð¿ÑÐ¾ÑÑ pet-ct scan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6" y="2379732"/>
            <a:ext cx="4371093" cy="273630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426913" y="1228409"/>
            <a:ext cx="2812308" cy="923330"/>
          </a:xfrm>
          <a:prstGeom prst="rect">
            <a:avLst/>
          </a:prstGeom>
          <a:noFill/>
        </p:spPr>
        <p:txBody>
          <a:bodyPr wrap="none" rtlCol="0">
            <a:spAutoFit/>
          </a:bodyPr>
          <a:lstStyle/>
          <a:p>
            <a:r>
              <a:rPr lang="ru-RU" dirty="0"/>
              <a:t>ПЭТ-КТ</a:t>
            </a:r>
          </a:p>
          <a:p>
            <a:r>
              <a:rPr lang="ru-RU" dirty="0"/>
              <a:t>высокая чувствительность </a:t>
            </a:r>
          </a:p>
          <a:p>
            <a:r>
              <a:rPr lang="ru-RU" dirty="0"/>
              <a:t>низкое разрешение</a:t>
            </a:r>
          </a:p>
        </p:txBody>
      </p:sp>
      <p:pic>
        <p:nvPicPr>
          <p:cNvPr id="15366" name="Picture 6" descr="ÐÐ°ÑÑÐ¸Ð½ÐºÐ¸ Ð¿Ð¾ Ð·Ð°Ð¿ÑÐ¾ÑÑ mr sc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2886" y="2225576"/>
            <a:ext cx="3800536" cy="285293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547664" y="5453608"/>
            <a:ext cx="660758" cy="369332"/>
          </a:xfrm>
          <a:prstGeom prst="rect">
            <a:avLst/>
          </a:prstGeom>
          <a:noFill/>
        </p:spPr>
        <p:txBody>
          <a:bodyPr wrap="none" rtlCol="0">
            <a:spAutoFit/>
          </a:bodyPr>
          <a:lstStyle/>
          <a:p>
            <a:r>
              <a:rPr lang="ru-RU" baseline="30000" dirty="0"/>
              <a:t>52</a:t>
            </a:r>
            <a:r>
              <a:rPr lang="en-US" dirty="0" err="1"/>
              <a:t>Mn</a:t>
            </a:r>
            <a:endParaRPr lang="ru-RU" dirty="0"/>
          </a:p>
        </p:txBody>
      </p:sp>
      <p:sp>
        <p:nvSpPr>
          <p:cNvPr id="8" name="TextBox 7"/>
          <p:cNvSpPr txBox="1"/>
          <p:nvPr/>
        </p:nvSpPr>
        <p:spPr>
          <a:xfrm>
            <a:off x="6564842" y="5453608"/>
            <a:ext cx="660758" cy="369332"/>
          </a:xfrm>
          <a:prstGeom prst="rect">
            <a:avLst/>
          </a:prstGeom>
          <a:noFill/>
        </p:spPr>
        <p:txBody>
          <a:bodyPr wrap="none" rtlCol="0">
            <a:spAutoFit/>
          </a:bodyPr>
          <a:lstStyle/>
          <a:p>
            <a:r>
              <a:rPr lang="ru-RU" baseline="30000" dirty="0"/>
              <a:t>5</a:t>
            </a:r>
            <a:r>
              <a:rPr lang="en-US" baseline="30000" dirty="0"/>
              <a:t>5</a:t>
            </a:r>
            <a:r>
              <a:rPr lang="en-US" dirty="0"/>
              <a:t>Mn</a:t>
            </a:r>
            <a:endParaRPr lang="ru-RU" dirty="0"/>
          </a:p>
        </p:txBody>
      </p:sp>
      <p:sp>
        <p:nvSpPr>
          <p:cNvPr id="5" name="Заголовок 4"/>
          <p:cNvSpPr>
            <a:spLocks noGrp="1"/>
          </p:cNvSpPr>
          <p:nvPr>
            <p:ph type="title"/>
          </p:nvPr>
        </p:nvSpPr>
        <p:spPr>
          <a:xfrm>
            <a:off x="467544" y="188640"/>
            <a:ext cx="8229600" cy="1143000"/>
          </a:xfrm>
        </p:spPr>
        <p:txBody>
          <a:bodyPr/>
          <a:lstStyle/>
          <a:p>
            <a:r>
              <a:rPr lang="ru-RU" dirty="0"/>
              <a:t>ПЭТ+МРТ</a:t>
            </a:r>
          </a:p>
        </p:txBody>
      </p:sp>
    </p:spTree>
    <p:extLst>
      <p:ext uri="{BB962C8B-B14F-4D97-AF65-F5344CB8AC3E}">
        <p14:creationId xmlns:p14="http://schemas.microsoft.com/office/powerpoint/2010/main" val="296498508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Нейтрон-захватная терапия</a:t>
            </a:r>
          </a:p>
        </p:txBody>
      </p:sp>
      <p:sp>
        <p:nvSpPr>
          <p:cNvPr id="3" name="TextBox 2"/>
          <p:cNvSpPr txBox="1"/>
          <p:nvPr/>
        </p:nvSpPr>
        <p:spPr>
          <a:xfrm>
            <a:off x="1115616" y="5589240"/>
            <a:ext cx="1960793" cy="369332"/>
          </a:xfrm>
          <a:prstGeom prst="rect">
            <a:avLst/>
          </a:prstGeom>
          <a:noFill/>
        </p:spPr>
        <p:txBody>
          <a:bodyPr wrap="none" rtlCol="0">
            <a:spAutoFit/>
          </a:bodyPr>
          <a:lstStyle/>
          <a:p>
            <a:r>
              <a:rPr lang="en-US" dirty="0"/>
              <a:t>10B + n→7Li + 4He</a:t>
            </a:r>
            <a:endParaRPr lang="ru-RU" dirty="0"/>
          </a:p>
        </p:txBody>
      </p:sp>
      <p:pic>
        <p:nvPicPr>
          <p:cNvPr id="1026" name="Picture 2" descr="ÐÐ°ÑÑÐ¸Ð½ÐºÐ¸ Ð¿Ð¾ Ð·Ð°Ð¿ÑÐ¾ÑÑ neutron capture thera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484784"/>
            <a:ext cx="8904643" cy="36499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967049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216000" y="116632"/>
            <a:ext cx="8493120" cy="6149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8" charset="0"/>
                <a:ea typeface="msgothic"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8" charset="0"/>
                <a:ea typeface="msgothic"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8" charset="0"/>
                <a:ea typeface="msgothic"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8" charset="0"/>
                <a:ea typeface="msgothic"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8"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8"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8"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8"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8" charset="0"/>
                <a:ea typeface="msgothic" charset="0"/>
                <a:cs typeface="msgothic" charset="0"/>
              </a:defRPr>
            </a:lvl9pPr>
          </a:lstStyle>
          <a:p>
            <a:pPr algn="ctr"/>
            <a:r>
              <a:rPr lang="en-GB" altLang="ru-RU" sz="1500" b="1" dirty="0">
                <a:latin typeface="Arial" pitchFamily="34" charset="0"/>
              </a:rPr>
              <a:t>Liposomal formulation in which the lecithin/cholesterol bilayer membrane incorporates the lipophilic boron agent MAC, acting as a complement to the hydrophilic polyhedral borane TAC, which is encapsulated in the aqueous core (filled blue circle = ...</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7600" y="6002550"/>
            <a:ext cx="1991520" cy="63366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92320" y="979303"/>
            <a:ext cx="6765120" cy="489363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6" name="Text Box 4"/>
          <p:cNvSpPr txBox="1">
            <a:spLocks noChangeArrowheads="1"/>
          </p:cNvSpPr>
          <p:nvPr/>
        </p:nvSpPr>
        <p:spPr bwMode="auto">
          <a:xfrm>
            <a:off x="1192320" y="5972308"/>
            <a:ext cx="3918240" cy="2318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itchFamily="18" charset="0"/>
                <a:ea typeface="msgothic" charset="0"/>
                <a:cs typeface="msgothic" charset="0"/>
              </a:defRPr>
            </a:lvl1pPr>
            <a:lvl2pPr>
              <a:tabLst>
                <a:tab pos="723900" algn="l"/>
                <a:tab pos="1447800" algn="l"/>
                <a:tab pos="2171700" algn="l"/>
                <a:tab pos="2895600" algn="l"/>
                <a:tab pos="3619500" algn="l"/>
              </a:tabLst>
              <a:defRPr sz="2400">
                <a:solidFill>
                  <a:srgbClr val="000000"/>
                </a:solidFill>
                <a:latin typeface="Times New Roman" pitchFamily="18" charset="0"/>
                <a:ea typeface="msgothic" charset="0"/>
                <a:cs typeface="msgothic" charset="0"/>
              </a:defRPr>
            </a:lvl2pPr>
            <a:lvl3pPr>
              <a:tabLst>
                <a:tab pos="723900" algn="l"/>
                <a:tab pos="1447800" algn="l"/>
                <a:tab pos="2171700" algn="l"/>
                <a:tab pos="2895600" algn="l"/>
                <a:tab pos="3619500" algn="l"/>
              </a:tabLst>
              <a:defRPr sz="2400">
                <a:solidFill>
                  <a:srgbClr val="000000"/>
                </a:solidFill>
                <a:latin typeface="Times New Roman" pitchFamily="18" charset="0"/>
                <a:ea typeface="msgothic" charset="0"/>
                <a:cs typeface="msgothic" charset="0"/>
              </a:defRPr>
            </a:lvl3pPr>
            <a:lvl4pPr>
              <a:tabLst>
                <a:tab pos="723900" algn="l"/>
                <a:tab pos="1447800" algn="l"/>
                <a:tab pos="2171700" algn="l"/>
                <a:tab pos="2895600" algn="l"/>
                <a:tab pos="3619500" algn="l"/>
              </a:tabLst>
              <a:defRPr sz="2400">
                <a:solidFill>
                  <a:srgbClr val="000000"/>
                </a:solidFill>
                <a:latin typeface="Times New Roman" pitchFamily="18" charset="0"/>
                <a:ea typeface="msgothic" charset="0"/>
                <a:cs typeface="msgothic" charset="0"/>
              </a:defRPr>
            </a:lvl4pPr>
            <a:lvl5pPr>
              <a:tabLst>
                <a:tab pos="723900" algn="l"/>
                <a:tab pos="1447800" algn="l"/>
                <a:tab pos="2171700" algn="l"/>
                <a:tab pos="2895600" algn="l"/>
                <a:tab pos="3619500" algn="l"/>
              </a:tabLst>
              <a:defRPr sz="2400">
                <a:solidFill>
                  <a:srgbClr val="000000"/>
                </a:solidFill>
                <a:latin typeface="Times New Roman" pitchFamily="18"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Lst>
              <a:defRPr sz="2400">
                <a:solidFill>
                  <a:srgbClr val="000000"/>
                </a:solidFill>
                <a:latin typeface="Times New Roman" pitchFamily="18"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Lst>
              <a:defRPr sz="2400">
                <a:solidFill>
                  <a:srgbClr val="000000"/>
                </a:solidFill>
                <a:latin typeface="Times New Roman" pitchFamily="18"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Lst>
              <a:defRPr sz="2400">
                <a:solidFill>
                  <a:srgbClr val="000000"/>
                </a:solidFill>
                <a:latin typeface="Times New Roman" pitchFamily="18"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Lst>
              <a:defRPr sz="2400">
                <a:solidFill>
                  <a:srgbClr val="000000"/>
                </a:solidFill>
                <a:latin typeface="Times New Roman" pitchFamily="18" charset="0"/>
                <a:ea typeface="msgothic" charset="0"/>
                <a:cs typeface="msgothic" charset="0"/>
              </a:defRPr>
            </a:lvl9pPr>
          </a:lstStyle>
          <a:p>
            <a:r>
              <a:rPr lang="en-GB" altLang="ru-RU" sz="1100" b="1">
                <a:latin typeface="Arial" pitchFamily="34" charset="0"/>
              </a:rPr>
              <a:t>Peter J. Kueffer et al. PNAS 2013;110:16:6512-6517</a:t>
            </a:r>
          </a:p>
        </p:txBody>
      </p:sp>
      <p:sp>
        <p:nvSpPr>
          <p:cNvPr id="3077" name="Text Box 5"/>
          <p:cNvSpPr txBox="1">
            <a:spLocks noChangeArrowheads="1"/>
          </p:cNvSpPr>
          <p:nvPr/>
        </p:nvSpPr>
        <p:spPr bwMode="auto">
          <a:xfrm>
            <a:off x="97920" y="6613175"/>
            <a:ext cx="4930560" cy="3470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2400">
                <a:solidFill>
                  <a:srgbClr val="000000"/>
                </a:solidFill>
                <a:latin typeface="Times New Roman" pitchFamily="18" charset="0"/>
                <a:ea typeface="msgothic" charset="0"/>
                <a:cs typeface="msgothic" charset="0"/>
              </a:defRPr>
            </a:lvl1pPr>
            <a:lvl2pPr>
              <a:tabLst>
                <a:tab pos="723900" algn="l"/>
                <a:tab pos="1447800" algn="l"/>
                <a:tab pos="2171700" algn="l"/>
                <a:tab pos="2895600" algn="l"/>
                <a:tab pos="3619500" algn="l"/>
                <a:tab pos="4343400" algn="l"/>
                <a:tab pos="5067300" algn="l"/>
              </a:tabLst>
              <a:defRPr sz="2400">
                <a:solidFill>
                  <a:srgbClr val="000000"/>
                </a:solidFill>
                <a:latin typeface="Times New Roman" pitchFamily="18" charset="0"/>
                <a:ea typeface="msgothic" charset="0"/>
                <a:cs typeface="msgothic" charset="0"/>
              </a:defRPr>
            </a:lvl2pPr>
            <a:lvl3pPr>
              <a:tabLst>
                <a:tab pos="723900" algn="l"/>
                <a:tab pos="1447800" algn="l"/>
                <a:tab pos="2171700" algn="l"/>
                <a:tab pos="2895600" algn="l"/>
                <a:tab pos="3619500" algn="l"/>
                <a:tab pos="4343400" algn="l"/>
                <a:tab pos="5067300" algn="l"/>
              </a:tabLst>
              <a:defRPr sz="2400">
                <a:solidFill>
                  <a:srgbClr val="000000"/>
                </a:solidFill>
                <a:latin typeface="Times New Roman" pitchFamily="18" charset="0"/>
                <a:ea typeface="msgothic" charset="0"/>
                <a:cs typeface="msgothic" charset="0"/>
              </a:defRPr>
            </a:lvl3pPr>
            <a:lvl4pPr>
              <a:tabLst>
                <a:tab pos="723900" algn="l"/>
                <a:tab pos="1447800" algn="l"/>
                <a:tab pos="2171700" algn="l"/>
                <a:tab pos="2895600" algn="l"/>
                <a:tab pos="3619500" algn="l"/>
                <a:tab pos="4343400" algn="l"/>
                <a:tab pos="5067300" algn="l"/>
              </a:tabLst>
              <a:defRPr sz="2400">
                <a:solidFill>
                  <a:srgbClr val="000000"/>
                </a:solidFill>
                <a:latin typeface="Times New Roman" pitchFamily="18" charset="0"/>
                <a:ea typeface="msgothic" charset="0"/>
                <a:cs typeface="msgothic" charset="0"/>
              </a:defRPr>
            </a:lvl4pPr>
            <a:lvl5pPr>
              <a:tabLst>
                <a:tab pos="723900" algn="l"/>
                <a:tab pos="1447800" algn="l"/>
                <a:tab pos="2171700" algn="l"/>
                <a:tab pos="2895600" algn="l"/>
                <a:tab pos="3619500" algn="l"/>
                <a:tab pos="4343400" algn="l"/>
                <a:tab pos="5067300" algn="l"/>
              </a:tabLst>
              <a:defRPr sz="2400">
                <a:solidFill>
                  <a:srgbClr val="000000"/>
                </a:solidFill>
                <a:latin typeface="Times New Roman" pitchFamily="18"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itchFamily="18"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itchFamily="18"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itchFamily="18"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itchFamily="18" charset="0"/>
                <a:ea typeface="msgothic" charset="0"/>
                <a:cs typeface="msgothic" charset="0"/>
              </a:defRPr>
            </a:lvl9pPr>
          </a:lstStyle>
          <a:p>
            <a:r>
              <a:rPr lang="en-GB" altLang="ru-RU" sz="900">
                <a:latin typeface="Arial" pitchFamily="34" charset="0"/>
              </a:rPr>
              <a:t>©2013 by National Academy of Sciences</a:t>
            </a:r>
          </a:p>
        </p:txBody>
      </p:sp>
    </p:spTree>
    <p:extLst>
      <p:ext uri="{BB962C8B-B14F-4D97-AF65-F5344CB8AC3E}">
        <p14:creationId xmlns:p14="http://schemas.microsoft.com/office/powerpoint/2010/main" val="287482608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ÐÐ¾ÑÐ¾Ð¶ÐµÐµ Ð¸Ð·Ð¾Ð±ÑÐ°Ð¶ÐµÐ½Ð¸Ð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1484784"/>
            <a:ext cx="7219950" cy="508635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323528" y="188640"/>
            <a:ext cx="8229600" cy="1143000"/>
          </a:xfrm>
        </p:spPr>
        <p:txBody>
          <a:bodyPr/>
          <a:lstStyle/>
          <a:p>
            <a:r>
              <a:rPr lang="ru-RU" dirty="0" err="1"/>
              <a:t>Адронная</a:t>
            </a:r>
            <a:r>
              <a:rPr lang="ru-RU" dirty="0"/>
              <a:t> терапия</a:t>
            </a:r>
          </a:p>
        </p:txBody>
      </p:sp>
    </p:spTree>
    <p:extLst>
      <p:ext uri="{BB962C8B-B14F-4D97-AF65-F5344CB8AC3E}">
        <p14:creationId xmlns:p14="http://schemas.microsoft.com/office/powerpoint/2010/main" val="301684474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Использование пучков </a:t>
            </a:r>
            <a:r>
              <a:rPr lang="ru-RU" baseline="30000" dirty="0"/>
              <a:t>11</a:t>
            </a:r>
            <a:r>
              <a:rPr lang="en-US" dirty="0"/>
              <a:t>C</a:t>
            </a:r>
            <a:r>
              <a:rPr lang="ru-RU" dirty="0"/>
              <a:t> – </a:t>
            </a:r>
            <a:r>
              <a:rPr lang="ru-RU" dirty="0" err="1"/>
              <a:t>ПЭТ+адронная</a:t>
            </a:r>
            <a:r>
              <a:rPr lang="ru-RU" dirty="0"/>
              <a:t> терапия</a:t>
            </a:r>
          </a:p>
        </p:txBody>
      </p:sp>
      <p:pic>
        <p:nvPicPr>
          <p:cNvPr id="1026" name="Picture 2" descr="https://ars.els-cdn.com/content/image/1-s2.0-S0168583X16001750-gr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2954" y="1772816"/>
            <a:ext cx="3600450" cy="2771776"/>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1475656" y="5229200"/>
            <a:ext cx="1221809" cy="369332"/>
          </a:xfrm>
          <a:prstGeom prst="rect">
            <a:avLst/>
          </a:prstGeom>
        </p:spPr>
        <p:txBody>
          <a:bodyPr wrap="none">
            <a:spAutoFit/>
          </a:bodyPr>
          <a:lstStyle/>
          <a:p>
            <a:r>
              <a:rPr lang="en-US" baseline="30000" dirty="0"/>
              <a:t>14</a:t>
            </a:r>
            <a:r>
              <a:rPr lang="en-US" dirty="0"/>
              <a:t>N(p,</a:t>
            </a:r>
            <a:r>
              <a:rPr lang="el-GR" i="1" dirty="0"/>
              <a:t>α</a:t>
            </a:r>
            <a:r>
              <a:rPr lang="el-GR" dirty="0"/>
              <a:t>)</a:t>
            </a:r>
            <a:r>
              <a:rPr lang="el-GR" baseline="30000" dirty="0"/>
              <a:t>11</a:t>
            </a:r>
            <a:r>
              <a:rPr lang="en-US" dirty="0"/>
              <a:t>C</a:t>
            </a:r>
            <a:endParaRPr lang="ru-RU" dirty="0"/>
          </a:p>
        </p:txBody>
      </p:sp>
      <p:sp>
        <p:nvSpPr>
          <p:cNvPr id="4" name="Прямоугольник 3"/>
          <p:cNvSpPr/>
          <p:nvPr/>
        </p:nvSpPr>
        <p:spPr>
          <a:xfrm>
            <a:off x="1543115" y="5733256"/>
            <a:ext cx="1170064" cy="369332"/>
          </a:xfrm>
          <a:prstGeom prst="rect">
            <a:avLst/>
          </a:prstGeom>
        </p:spPr>
        <p:txBody>
          <a:bodyPr wrap="none">
            <a:spAutoFit/>
          </a:bodyPr>
          <a:lstStyle/>
          <a:p>
            <a:r>
              <a:rPr lang="en-US" baseline="30000" dirty="0"/>
              <a:t>19</a:t>
            </a:r>
            <a:r>
              <a:rPr lang="en-US" dirty="0"/>
              <a:t>F(</a:t>
            </a:r>
            <a:r>
              <a:rPr lang="en-US" dirty="0" err="1"/>
              <a:t>p,X</a:t>
            </a:r>
            <a:r>
              <a:rPr lang="en-US" dirty="0"/>
              <a:t>)</a:t>
            </a:r>
            <a:r>
              <a:rPr lang="en-US" baseline="30000" dirty="0"/>
              <a:t>11</a:t>
            </a:r>
            <a:r>
              <a:rPr lang="en-US" dirty="0"/>
              <a:t>C</a:t>
            </a:r>
            <a:endParaRPr lang="ru-RU" dirty="0"/>
          </a:p>
        </p:txBody>
      </p:sp>
      <p:sp>
        <p:nvSpPr>
          <p:cNvPr id="5" name="Прямоугольник 4"/>
          <p:cNvSpPr/>
          <p:nvPr/>
        </p:nvSpPr>
        <p:spPr>
          <a:xfrm>
            <a:off x="2915816" y="5734988"/>
            <a:ext cx="1323952" cy="369332"/>
          </a:xfrm>
          <a:prstGeom prst="rect">
            <a:avLst/>
          </a:prstGeom>
        </p:spPr>
        <p:txBody>
          <a:bodyPr wrap="none">
            <a:spAutoFit/>
          </a:bodyPr>
          <a:lstStyle/>
          <a:p>
            <a:r>
              <a:rPr lang="en-US" baseline="30000" dirty="0"/>
              <a:t>23</a:t>
            </a:r>
            <a:r>
              <a:rPr lang="en-US" dirty="0"/>
              <a:t>Na(</a:t>
            </a:r>
            <a:r>
              <a:rPr lang="en-US" dirty="0" err="1"/>
              <a:t>p,X</a:t>
            </a:r>
            <a:r>
              <a:rPr lang="en-US" dirty="0"/>
              <a:t>)</a:t>
            </a:r>
            <a:r>
              <a:rPr lang="en-US" baseline="30000" dirty="0"/>
              <a:t>11</a:t>
            </a:r>
            <a:r>
              <a:rPr lang="en-US" dirty="0"/>
              <a:t>C</a:t>
            </a:r>
            <a:endParaRPr lang="ru-RU" dirty="0"/>
          </a:p>
        </p:txBody>
      </p:sp>
      <p:pic>
        <p:nvPicPr>
          <p:cNvPr id="1028" name="Picture 4" descr="https://ars.els-cdn.com/content/image/1-s2.0-S0168583X14003991-gr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0192" y="4251815"/>
            <a:ext cx="2314575" cy="2324101"/>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6996453" y="3559294"/>
            <a:ext cx="922047" cy="369332"/>
          </a:xfrm>
          <a:prstGeom prst="rect">
            <a:avLst/>
          </a:prstGeom>
        </p:spPr>
        <p:txBody>
          <a:bodyPr wrap="none">
            <a:spAutoFit/>
          </a:bodyPr>
          <a:lstStyle/>
          <a:p>
            <a:r>
              <a:rPr lang="en-US" dirty="0" err="1"/>
              <a:t>NaF</a:t>
            </a:r>
            <a:r>
              <a:rPr lang="ru-RU" dirty="0"/>
              <a:t>+</a:t>
            </a:r>
            <a:r>
              <a:rPr lang="en-US" dirty="0" err="1"/>
              <a:t>LiF</a:t>
            </a:r>
            <a:endParaRPr lang="ru-RU" dirty="0"/>
          </a:p>
        </p:txBody>
      </p:sp>
      <p:sp>
        <p:nvSpPr>
          <p:cNvPr id="7" name="Прямоугольник 6"/>
          <p:cNvSpPr/>
          <p:nvPr/>
        </p:nvSpPr>
        <p:spPr>
          <a:xfrm>
            <a:off x="323528" y="6321238"/>
            <a:ext cx="6104751" cy="307777"/>
          </a:xfrm>
          <a:prstGeom prst="rect">
            <a:avLst/>
          </a:prstGeom>
        </p:spPr>
        <p:txBody>
          <a:bodyPr wrap="square">
            <a:spAutoFit/>
          </a:bodyPr>
          <a:lstStyle/>
          <a:p>
            <a:r>
              <a:rPr lang="en-US" sz="1400" dirty="0"/>
              <a:t>https://www.sciencedirect.com/science/article/pii/S0168583X14003991</a:t>
            </a:r>
            <a:endParaRPr lang="ru-RU" sz="1400" dirty="0"/>
          </a:p>
        </p:txBody>
      </p:sp>
    </p:spTree>
    <p:extLst>
      <p:ext uri="{BB962C8B-B14F-4D97-AF65-F5344CB8AC3E}">
        <p14:creationId xmlns:p14="http://schemas.microsoft.com/office/powerpoint/2010/main" val="314631826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A90524C-4F7B-4BC4-89C9-994703771F9E}"/>
              </a:ext>
            </a:extLst>
          </p:cNvPr>
          <p:cNvSpPr txBox="1"/>
          <p:nvPr/>
        </p:nvSpPr>
        <p:spPr>
          <a:xfrm>
            <a:off x="2480722" y="2996952"/>
            <a:ext cx="4182555" cy="584775"/>
          </a:xfrm>
          <a:prstGeom prst="rect">
            <a:avLst/>
          </a:prstGeom>
          <a:noFill/>
        </p:spPr>
        <p:txBody>
          <a:bodyPr wrap="none" rtlCol="0">
            <a:spAutoFit/>
          </a:bodyPr>
          <a:lstStyle/>
          <a:p>
            <a:r>
              <a:rPr lang="ru-RU" sz="3200" dirty="0"/>
              <a:t>Спасибо за внимание! </a:t>
            </a:r>
          </a:p>
        </p:txBody>
      </p:sp>
    </p:spTree>
    <p:extLst>
      <p:ext uri="{BB962C8B-B14F-4D97-AF65-F5344CB8AC3E}">
        <p14:creationId xmlns:p14="http://schemas.microsoft.com/office/powerpoint/2010/main" val="22486573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Диаграмма 7"/>
          <p:cNvGraphicFramePr/>
          <p:nvPr>
            <p:extLst/>
          </p:nvPr>
        </p:nvGraphicFramePr>
        <p:xfrm>
          <a:off x="4182537" y="1412776"/>
          <a:ext cx="4961463" cy="3841204"/>
        </p:xfrm>
        <a:graphic>
          <a:graphicData uri="http://schemas.openxmlformats.org/drawingml/2006/chart">
            <c:chart xmlns:c="http://schemas.openxmlformats.org/drawingml/2006/chart" xmlns:r="http://schemas.openxmlformats.org/officeDocument/2006/relationships" r:id="rId2"/>
          </a:graphicData>
        </a:graphic>
      </p:graphicFrame>
      <p:pic>
        <p:nvPicPr>
          <p:cNvPr id="4098" name="Picture 2" descr="ÐÐ¾ÑÐ¾Ð¶ÐµÐµ Ð¸Ð·Ð¾Ð±ÑÐ°Ð¶ÐµÐ½Ð¸Ðµ"/>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1352044"/>
            <a:ext cx="3299568" cy="4237196"/>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a:extLst>
              <a:ext uri="{FF2B5EF4-FFF2-40B4-BE49-F238E27FC236}">
                <a16:creationId xmlns:a16="http://schemas.microsoft.com/office/drawing/2014/main" id="{416AF371-F4F7-4A72-B6D3-CC0F844F35ED}"/>
              </a:ext>
            </a:extLst>
          </p:cNvPr>
          <p:cNvSpPr/>
          <p:nvPr/>
        </p:nvSpPr>
        <p:spPr>
          <a:xfrm>
            <a:off x="4932040" y="5733256"/>
            <a:ext cx="4572000" cy="646331"/>
          </a:xfrm>
          <a:prstGeom prst="rect">
            <a:avLst/>
          </a:prstGeom>
        </p:spPr>
        <p:txBody>
          <a:bodyPr>
            <a:spAutoFit/>
          </a:bodyPr>
          <a:lstStyle/>
          <a:p>
            <a:r>
              <a:rPr lang="en-US" dirty="0"/>
              <a:t>Walter Tucker and Margaret Greene</a:t>
            </a:r>
            <a:r>
              <a:rPr lang="ru-RU" dirty="0"/>
              <a:t>, генератор технеция-99</a:t>
            </a:r>
            <a:r>
              <a:rPr lang="en-US" dirty="0"/>
              <a:t>m, </a:t>
            </a:r>
            <a:r>
              <a:rPr lang="ru-RU" dirty="0"/>
              <a:t>1958</a:t>
            </a:r>
          </a:p>
        </p:txBody>
      </p:sp>
    </p:spTree>
    <p:extLst>
      <p:ext uri="{BB962C8B-B14F-4D97-AF65-F5344CB8AC3E}">
        <p14:creationId xmlns:p14="http://schemas.microsoft.com/office/powerpoint/2010/main" val="29999121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Блок-схема: процесс 14"/>
          <p:cNvSpPr/>
          <p:nvPr/>
        </p:nvSpPr>
        <p:spPr>
          <a:xfrm>
            <a:off x="2770096" y="332656"/>
            <a:ext cx="3024336" cy="816864"/>
          </a:xfrm>
          <a:prstGeom prst="flowChartProcess">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ru-RU" sz="2000" dirty="0"/>
              <a:t>Ядерная медицина</a:t>
            </a:r>
          </a:p>
        </p:txBody>
      </p:sp>
      <p:sp>
        <p:nvSpPr>
          <p:cNvPr id="16" name="Блок-схема: процесс 15"/>
          <p:cNvSpPr/>
          <p:nvPr/>
        </p:nvSpPr>
        <p:spPr>
          <a:xfrm>
            <a:off x="1192208" y="1412776"/>
            <a:ext cx="1926488" cy="558212"/>
          </a:xfrm>
          <a:prstGeom prst="flowChartProcess">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ru-RU" dirty="0"/>
              <a:t>Диагностика</a:t>
            </a:r>
          </a:p>
        </p:txBody>
      </p:sp>
      <p:sp>
        <p:nvSpPr>
          <p:cNvPr id="17" name="Блок-схема: процесс 16"/>
          <p:cNvSpPr/>
          <p:nvPr/>
        </p:nvSpPr>
        <p:spPr>
          <a:xfrm>
            <a:off x="5701891" y="1403057"/>
            <a:ext cx="1800200" cy="558212"/>
          </a:xfrm>
          <a:prstGeom prst="flowChartProcess">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ru-RU" dirty="0"/>
              <a:t>Терапия</a:t>
            </a:r>
          </a:p>
        </p:txBody>
      </p:sp>
      <p:sp>
        <p:nvSpPr>
          <p:cNvPr id="27" name="Блок-схема: процесс 26"/>
          <p:cNvSpPr/>
          <p:nvPr/>
        </p:nvSpPr>
        <p:spPr>
          <a:xfrm>
            <a:off x="976184" y="2162062"/>
            <a:ext cx="1152128" cy="517653"/>
          </a:xfrm>
          <a:prstGeom prst="flowChartProcess">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ru-RU" dirty="0"/>
              <a:t>ПЭТ</a:t>
            </a:r>
          </a:p>
        </p:txBody>
      </p:sp>
      <p:sp>
        <p:nvSpPr>
          <p:cNvPr id="28" name="Блок-схема: процесс 27"/>
          <p:cNvSpPr/>
          <p:nvPr/>
        </p:nvSpPr>
        <p:spPr>
          <a:xfrm>
            <a:off x="2272328" y="2162061"/>
            <a:ext cx="1152128" cy="517653"/>
          </a:xfrm>
          <a:prstGeom prst="flowChartProcess">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ru-RU" dirty="0"/>
              <a:t>ОФЭКТ</a:t>
            </a:r>
          </a:p>
        </p:txBody>
      </p:sp>
      <p:sp>
        <p:nvSpPr>
          <p:cNvPr id="29" name="Блок-схема: процесс 28"/>
          <p:cNvSpPr/>
          <p:nvPr/>
        </p:nvSpPr>
        <p:spPr>
          <a:xfrm>
            <a:off x="3555896" y="1412776"/>
            <a:ext cx="1452736" cy="558212"/>
          </a:xfrm>
          <a:prstGeom prst="flowChartProcess">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ru-RU" dirty="0" err="1"/>
              <a:t>Тераностика</a:t>
            </a:r>
            <a:endParaRPr lang="ru-RU" dirty="0"/>
          </a:p>
        </p:txBody>
      </p:sp>
      <p:sp>
        <p:nvSpPr>
          <p:cNvPr id="30" name="Блок-схема: процесс 29"/>
          <p:cNvSpPr/>
          <p:nvPr/>
        </p:nvSpPr>
        <p:spPr>
          <a:xfrm>
            <a:off x="6520800" y="2081320"/>
            <a:ext cx="2083648" cy="679135"/>
          </a:xfrm>
          <a:prstGeom prst="flowChartProcess">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ru-RU" dirty="0"/>
              <a:t>Пептидная </a:t>
            </a:r>
            <a:r>
              <a:rPr lang="ru-RU" dirty="0" err="1"/>
              <a:t>таргетная</a:t>
            </a:r>
            <a:r>
              <a:rPr lang="ru-RU" dirty="0"/>
              <a:t> терапия</a:t>
            </a:r>
          </a:p>
        </p:txBody>
      </p:sp>
      <p:sp>
        <p:nvSpPr>
          <p:cNvPr id="31" name="Блок-схема: процесс 30"/>
          <p:cNvSpPr/>
          <p:nvPr/>
        </p:nvSpPr>
        <p:spPr>
          <a:xfrm>
            <a:off x="4027366" y="2081319"/>
            <a:ext cx="2376264" cy="679135"/>
          </a:xfrm>
          <a:prstGeom prst="flowChartProcess">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ru-RU" dirty="0" err="1"/>
              <a:t>Радиоиммунотерапия</a:t>
            </a:r>
            <a:endParaRPr lang="ru-RU" dirty="0"/>
          </a:p>
        </p:txBody>
      </p:sp>
      <p:sp>
        <p:nvSpPr>
          <p:cNvPr id="10" name="Блок-схема: процесс 9"/>
          <p:cNvSpPr/>
          <p:nvPr/>
        </p:nvSpPr>
        <p:spPr>
          <a:xfrm>
            <a:off x="2770095" y="3933056"/>
            <a:ext cx="3304781" cy="816864"/>
          </a:xfrm>
          <a:prstGeom prst="flowChartProcess">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ru-RU" dirty="0"/>
              <a:t>Радиационная медицина</a:t>
            </a:r>
          </a:p>
        </p:txBody>
      </p:sp>
      <p:sp>
        <p:nvSpPr>
          <p:cNvPr id="11" name="Блок-схема: процесс 10"/>
          <p:cNvSpPr/>
          <p:nvPr/>
        </p:nvSpPr>
        <p:spPr>
          <a:xfrm>
            <a:off x="1192208" y="5013176"/>
            <a:ext cx="1258964" cy="517653"/>
          </a:xfrm>
          <a:prstGeom prst="flowChartProcess">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dirty="0"/>
              <a:t>фотоны</a:t>
            </a:r>
          </a:p>
        </p:txBody>
      </p:sp>
      <p:sp>
        <p:nvSpPr>
          <p:cNvPr id="12" name="Блок-схема: процесс 11"/>
          <p:cNvSpPr/>
          <p:nvPr/>
        </p:nvSpPr>
        <p:spPr>
          <a:xfrm>
            <a:off x="2627784" y="4906749"/>
            <a:ext cx="1258964" cy="517653"/>
          </a:xfrm>
          <a:prstGeom prst="flowChartProcess">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dirty="0"/>
              <a:t>Электроны</a:t>
            </a:r>
          </a:p>
        </p:txBody>
      </p:sp>
      <p:sp>
        <p:nvSpPr>
          <p:cNvPr id="13" name="Блок-схема: процесс 12"/>
          <p:cNvSpPr/>
          <p:nvPr/>
        </p:nvSpPr>
        <p:spPr>
          <a:xfrm>
            <a:off x="4027366" y="5530829"/>
            <a:ext cx="1258964" cy="517653"/>
          </a:xfrm>
          <a:prstGeom prst="flowChartProcess">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dirty="0"/>
              <a:t>протоны</a:t>
            </a:r>
          </a:p>
        </p:txBody>
      </p:sp>
      <p:sp>
        <p:nvSpPr>
          <p:cNvPr id="14" name="Блок-схема: процесс 13"/>
          <p:cNvSpPr/>
          <p:nvPr/>
        </p:nvSpPr>
        <p:spPr>
          <a:xfrm>
            <a:off x="5151816" y="4906749"/>
            <a:ext cx="1258964" cy="517653"/>
          </a:xfrm>
          <a:prstGeom prst="flowChartProces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ru-RU" dirty="0"/>
              <a:t>нейтроны</a:t>
            </a:r>
          </a:p>
        </p:txBody>
      </p:sp>
      <p:sp>
        <p:nvSpPr>
          <p:cNvPr id="18" name="Блок-схема: процесс 17"/>
          <p:cNvSpPr/>
          <p:nvPr/>
        </p:nvSpPr>
        <p:spPr>
          <a:xfrm>
            <a:off x="6409380" y="4329274"/>
            <a:ext cx="1258964" cy="517653"/>
          </a:xfrm>
          <a:prstGeom prst="flowChartProcess">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dirty="0"/>
              <a:t>ионы</a:t>
            </a:r>
          </a:p>
        </p:txBody>
      </p:sp>
      <p:sp>
        <p:nvSpPr>
          <p:cNvPr id="19" name="Блок-схема: процесс 18"/>
          <p:cNvSpPr/>
          <p:nvPr/>
        </p:nvSpPr>
        <p:spPr>
          <a:xfrm>
            <a:off x="827585" y="3886552"/>
            <a:ext cx="1641102" cy="517653"/>
          </a:xfrm>
          <a:prstGeom prst="flowChartProcess">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dirty="0" err="1"/>
              <a:t>брахитерапия</a:t>
            </a:r>
            <a:endParaRPr lang="ru-RU" dirty="0"/>
          </a:p>
        </p:txBody>
      </p:sp>
    </p:spTree>
    <p:extLst>
      <p:ext uri="{BB962C8B-B14F-4D97-AF65-F5344CB8AC3E}">
        <p14:creationId xmlns:p14="http://schemas.microsoft.com/office/powerpoint/2010/main" val="39912899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normAutofit fontScale="90000"/>
          </a:bodyPr>
          <a:lstStyle/>
          <a:p>
            <a:r>
              <a:rPr lang="ru-RU" dirty="0"/>
              <a:t>Методы использования / Типы векторов</a:t>
            </a:r>
          </a:p>
        </p:txBody>
      </p:sp>
      <p:sp>
        <p:nvSpPr>
          <p:cNvPr id="4" name="TextBox 3"/>
          <p:cNvSpPr txBox="1"/>
          <p:nvPr/>
        </p:nvSpPr>
        <p:spPr>
          <a:xfrm>
            <a:off x="612851" y="2996952"/>
            <a:ext cx="4038670" cy="584775"/>
          </a:xfrm>
          <a:prstGeom prst="rect">
            <a:avLst/>
          </a:prstGeom>
          <a:solidFill>
            <a:schemeClr val="tx2">
              <a:lumMod val="40000"/>
              <a:lumOff val="60000"/>
              <a:alpha val="58000"/>
            </a:schemeClr>
          </a:solidFill>
          <a:ln>
            <a:solidFill>
              <a:schemeClr val="tx2"/>
            </a:solidFill>
          </a:ln>
        </p:spPr>
        <p:txBody>
          <a:bodyPr wrap="none" rtlCol="0">
            <a:spAutoFit/>
          </a:bodyPr>
          <a:lstStyle/>
          <a:p>
            <a:r>
              <a:rPr lang="ru-RU" sz="3200" dirty="0"/>
              <a:t>Небольшие молекулы</a:t>
            </a:r>
          </a:p>
        </p:txBody>
      </p:sp>
      <p:sp>
        <p:nvSpPr>
          <p:cNvPr id="6" name="TextBox 5"/>
          <p:cNvSpPr txBox="1"/>
          <p:nvPr/>
        </p:nvSpPr>
        <p:spPr>
          <a:xfrm>
            <a:off x="611560" y="3933056"/>
            <a:ext cx="1739579" cy="584775"/>
          </a:xfrm>
          <a:prstGeom prst="rect">
            <a:avLst/>
          </a:prstGeom>
          <a:solidFill>
            <a:schemeClr val="tx2">
              <a:lumMod val="40000"/>
              <a:lumOff val="60000"/>
              <a:alpha val="58000"/>
            </a:schemeClr>
          </a:solidFill>
          <a:ln>
            <a:solidFill>
              <a:schemeClr val="tx2"/>
            </a:solidFill>
          </a:ln>
        </p:spPr>
        <p:txBody>
          <a:bodyPr wrap="none" rtlCol="0">
            <a:spAutoFit/>
          </a:bodyPr>
          <a:lstStyle/>
          <a:p>
            <a:r>
              <a:rPr lang="ru-RU" sz="3200" dirty="0"/>
              <a:t>Пептиды</a:t>
            </a:r>
          </a:p>
        </p:txBody>
      </p:sp>
      <p:sp>
        <p:nvSpPr>
          <p:cNvPr id="7" name="TextBox 6"/>
          <p:cNvSpPr txBox="1"/>
          <p:nvPr/>
        </p:nvSpPr>
        <p:spPr>
          <a:xfrm>
            <a:off x="612851" y="4725144"/>
            <a:ext cx="1780487" cy="584775"/>
          </a:xfrm>
          <a:prstGeom prst="rect">
            <a:avLst/>
          </a:prstGeom>
          <a:solidFill>
            <a:schemeClr val="tx2">
              <a:lumMod val="40000"/>
              <a:lumOff val="60000"/>
              <a:alpha val="58000"/>
            </a:schemeClr>
          </a:solidFill>
          <a:ln>
            <a:solidFill>
              <a:schemeClr val="tx2"/>
            </a:solidFill>
          </a:ln>
        </p:spPr>
        <p:txBody>
          <a:bodyPr wrap="none" rtlCol="0">
            <a:spAutoFit/>
          </a:bodyPr>
          <a:lstStyle/>
          <a:p>
            <a:r>
              <a:rPr lang="ru-RU" sz="3200" dirty="0"/>
              <a:t>Антитела</a:t>
            </a:r>
          </a:p>
        </p:txBody>
      </p:sp>
      <p:sp>
        <p:nvSpPr>
          <p:cNvPr id="8" name="TextBox 7"/>
          <p:cNvSpPr txBox="1"/>
          <p:nvPr/>
        </p:nvSpPr>
        <p:spPr>
          <a:xfrm>
            <a:off x="4999420" y="2966173"/>
            <a:ext cx="2991588" cy="646331"/>
          </a:xfrm>
          <a:prstGeom prst="rect">
            <a:avLst/>
          </a:prstGeom>
          <a:noFill/>
        </p:spPr>
        <p:txBody>
          <a:bodyPr wrap="none" rtlCol="0">
            <a:spAutoFit/>
          </a:bodyPr>
          <a:lstStyle/>
          <a:p>
            <a:r>
              <a:rPr lang="ru-RU" b="1" dirty="0"/>
              <a:t>131</a:t>
            </a:r>
            <a:r>
              <a:rPr lang="en-US" b="1" dirty="0"/>
              <a:t>I-MIBG</a:t>
            </a:r>
            <a:r>
              <a:rPr lang="en-US" dirty="0"/>
              <a:t>, 211At-MABG, </a:t>
            </a:r>
          </a:p>
          <a:p>
            <a:r>
              <a:rPr lang="en-US" dirty="0"/>
              <a:t>64Cu-ATSM, 177Lu-PSMA-617</a:t>
            </a:r>
            <a:endParaRPr lang="ru-RU" dirty="0"/>
          </a:p>
        </p:txBody>
      </p:sp>
      <p:sp>
        <p:nvSpPr>
          <p:cNvPr id="9" name="TextBox 8"/>
          <p:cNvSpPr txBox="1"/>
          <p:nvPr/>
        </p:nvSpPr>
        <p:spPr>
          <a:xfrm>
            <a:off x="624283" y="2132856"/>
            <a:ext cx="2251129" cy="584775"/>
          </a:xfrm>
          <a:prstGeom prst="rect">
            <a:avLst/>
          </a:prstGeom>
          <a:solidFill>
            <a:schemeClr val="tx2">
              <a:lumMod val="40000"/>
              <a:lumOff val="60000"/>
              <a:alpha val="58000"/>
            </a:schemeClr>
          </a:solidFill>
          <a:ln>
            <a:solidFill>
              <a:schemeClr val="tx2"/>
            </a:solidFill>
          </a:ln>
        </p:spPr>
        <p:txBody>
          <a:bodyPr wrap="none" rtlCol="0">
            <a:spAutoFit/>
          </a:bodyPr>
          <a:lstStyle/>
          <a:p>
            <a:r>
              <a:rPr lang="ru-RU" sz="3200" dirty="0"/>
              <a:t>Без вектора</a:t>
            </a:r>
          </a:p>
        </p:txBody>
      </p:sp>
      <p:sp>
        <p:nvSpPr>
          <p:cNvPr id="10" name="TextBox 9"/>
          <p:cNvSpPr txBox="1"/>
          <p:nvPr/>
        </p:nvSpPr>
        <p:spPr>
          <a:xfrm>
            <a:off x="4999420" y="2240577"/>
            <a:ext cx="2798908" cy="369332"/>
          </a:xfrm>
          <a:prstGeom prst="rect">
            <a:avLst/>
          </a:prstGeom>
          <a:noFill/>
        </p:spPr>
        <p:txBody>
          <a:bodyPr wrap="none" rtlCol="0">
            <a:spAutoFit/>
          </a:bodyPr>
          <a:lstStyle/>
          <a:p>
            <a:r>
              <a:rPr lang="en-US" b="1" dirty="0"/>
              <a:t>1</a:t>
            </a:r>
            <a:r>
              <a:rPr lang="ru-RU" b="1" dirty="0"/>
              <a:t>3</a:t>
            </a:r>
            <a:r>
              <a:rPr lang="en-US" b="1" dirty="0"/>
              <a:t>1I-NaI, 223RaCl2 (</a:t>
            </a:r>
            <a:r>
              <a:rPr lang="en-US" b="1" dirty="0" err="1"/>
              <a:t>Xofigo</a:t>
            </a:r>
            <a:r>
              <a:rPr lang="en-US" b="1" dirty="0"/>
              <a:t>)</a:t>
            </a:r>
            <a:endParaRPr lang="ru-RU" b="1" dirty="0"/>
          </a:p>
        </p:txBody>
      </p:sp>
      <p:sp>
        <p:nvSpPr>
          <p:cNvPr id="11" name="Прямоугольник 10"/>
          <p:cNvSpPr/>
          <p:nvPr/>
        </p:nvSpPr>
        <p:spPr>
          <a:xfrm>
            <a:off x="5115546" y="4040777"/>
            <a:ext cx="2757230" cy="369332"/>
          </a:xfrm>
          <a:prstGeom prst="rect">
            <a:avLst/>
          </a:prstGeom>
        </p:spPr>
        <p:txBody>
          <a:bodyPr wrap="none">
            <a:spAutoFit/>
          </a:bodyPr>
          <a:lstStyle/>
          <a:p>
            <a:r>
              <a:rPr lang="en-US" b="1" dirty="0" err="1"/>
              <a:t>Lutathera</a:t>
            </a:r>
            <a:r>
              <a:rPr lang="ru-RU" b="1" dirty="0"/>
              <a:t> 177</a:t>
            </a:r>
            <a:r>
              <a:rPr lang="en-US" b="1" dirty="0"/>
              <a:t>Lu-DOTATATE</a:t>
            </a:r>
            <a:endParaRPr lang="ru-RU" b="1" dirty="0"/>
          </a:p>
        </p:txBody>
      </p:sp>
      <p:sp>
        <p:nvSpPr>
          <p:cNvPr id="12" name="TextBox 11"/>
          <p:cNvSpPr txBox="1"/>
          <p:nvPr/>
        </p:nvSpPr>
        <p:spPr>
          <a:xfrm>
            <a:off x="5115546" y="4952914"/>
            <a:ext cx="3799960" cy="646331"/>
          </a:xfrm>
          <a:prstGeom prst="rect">
            <a:avLst/>
          </a:prstGeom>
          <a:noFill/>
        </p:spPr>
        <p:txBody>
          <a:bodyPr wrap="square" rtlCol="0">
            <a:spAutoFit/>
          </a:bodyPr>
          <a:lstStyle/>
          <a:p>
            <a:r>
              <a:rPr lang="en-US" dirty="0"/>
              <a:t>90Y-Zevalin</a:t>
            </a:r>
            <a:r>
              <a:rPr lang="ru-RU" dirty="0"/>
              <a:t>,</a:t>
            </a:r>
            <a:r>
              <a:rPr lang="en-US" dirty="0"/>
              <a:t> 177Lu-ATL101</a:t>
            </a:r>
            <a:r>
              <a:rPr lang="ru-RU" dirty="0"/>
              <a:t>, </a:t>
            </a:r>
            <a:r>
              <a:rPr lang="en-US" dirty="0"/>
              <a:t>212Pb-Trastuzumab</a:t>
            </a:r>
            <a:r>
              <a:rPr lang="ru-RU" dirty="0"/>
              <a:t> </a:t>
            </a:r>
          </a:p>
        </p:txBody>
      </p:sp>
    </p:spTree>
    <p:extLst>
      <p:ext uri="{BB962C8B-B14F-4D97-AF65-F5344CB8AC3E}">
        <p14:creationId xmlns:p14="http://schemas.microsoft.com/office/powerpoint/2010/main" val="1500130919"/>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838</TotalTime>
  <Words>3171</Words>
  <Application>Microsoft Office PowerPoint</Application>
  <PresentationFormat>Экран (4:3)</PresentationFormat>
  <Paragraphs>453</Paragraphs>
  <Slides>66</Slides>
  <Notes>19</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66</vt:i4>
      </vt:variant>
    </vt:vector>
  </HeadingPairs>
  <TitlesOfParts>
    <vt:vector size="70" baseType="lpstr">
      <vt:lpstr>Arial</vt:lpstr>
      <vt:lpstr>Calibri</vt:lpstr>
      <vt:lpstr>Wingdings</vt:lpstr>
      <vt:lpstr>Тема Office</vt:lpstr>
      <vt:lpstr>Новые подходы к созданию радиофармпрепаратов направленного действия</vt:lpstr>
      <vt:lpstr>Что такое ядерная медицина</vt:lpstr>
      <vt:lpstr>Что такое ядерная медицина</vt:lpstr>
      <vt:lpstr>История ядерной медицины</vt:lpstr>
      <vt:lpstr>Эрнест Лоуренс, 1931</vt:lpstr>
      <vt:lpstr>Эндорадиотерапия с 131I</vt:lpstr>
      <vt:lpstr>Презентация PowerPoint</vt:lpstr>
      <vt:lpstr>Презентация PowerPoint</vt:lpstr>
      <vt:lpstr>Методы использования / Типы векторов</vt:lpstr>
      <vt:lpstr>Позитронно-эмиссионная томография</vt:lpstr>
      <vt:lpstr>Позитронно-эмиссионная томография</vt:lpstr>
      <vt:lpstr>Производство 18F</vt:lpstr>
      <vt:lpstr>18F - фтордезоксиглюкоза</vt:lpstr>
      <vt:lpstr>Требования к радионуклиду для ПЭТ</vt:lpstr>
      <vt:lpstr>Радионуклиды для ПЭТ</vt:lpstr>
      <vt:lpstr>Зачем нужны «нетрадиционные» ПЭТ-нуклиды</vt:lpstr>
      <vt:lpstr>Ядерные свойства некоторых ПЭТ-нуклидов</vt:lpstr>
      <vt:lpstr>Периоды полураспада</vt:lpstr>
      <vt:lpstr>Презентация PowerPoint</vt:lpstr>
      <vt:lpstr>Гамма-излучение ПЭТ-нуклидов</vt:lpstr>
      <vt:lpstr>Радиационная безопасность</vt:lpstr>
      <vt:lpstr>Современные радиофармпрепараты для эндорадиотерапии</vt:lpstr>
      <vt:lpstr>Требования к нуклидам для эндорадиотерапии </vt:lpstr>
      <vt:lpstr>Некоторые терапевтические радионуклиды: β-излучатели</vt:lpstr>
      <vt:lpstr>Пробег β-частиц в биологической ткани (2)</vt:lpstr>
      <vt:lpstr>Пробег частиц в биологической ткани (1)</vt:lpstr>
      <vt:lpstr>Мишенная терапия/диагностика</vt:lpstr>
      <vt:lpstr>Мишенная терапия/диагностика</vt:lpstr>
      <vt:lpstr>Презентация PowerPoint</vt:lpstr>
      <vt:lpstr>Презентация PowerPoint</vt:lpstr>
      <vt:lpstr>Препараты на основе пептидов: Lutathera  </vt:lpstr>
      <vt:lpstr>Хемокиновые рецепторы CXCR-4</vt:lpstr>
      <vt:lpstr>Радиоиммунотерапия: 90Y-DTPA-Ибритумомаб (Зевалин) против НХЛ</vt:lpstr>
      <vt:lpstr>Терапевтические РФП в клинической практике</vt:lpstr>
      <vt:lpstr>Некоторые доклинические исследования препаратов для РИТ  2010-2017 </vt:lpstr>
      <vt:lpstr>Новые препараты</vt:lpstr>
      <vt:lpstr>Не только β-излучатели</vt:lpstr>
      <vt:lpstr>Актиний-225: сразу 4 α-частицы</vt:lpstr>
      <vt:lpstr>Основные терапевтические радионуклиды: α-излучатели</vt:lpstr>
      <vt:lpstr>Презентация PowerPoint</vt:lpstr>
      <vt:lpstr>Презентация PowerPoint</vt:lpstr>
      <vt:lpstr>Презентация PowerPoint</vt:lpstr>
      <vt:lpstr>Презентация PowerPoint</vt:lpstr>
      <vt:lpstr>Презентация PowerPoint</vt:lpstr>
      <vt:lpstr>Эффект отдачи – нерешенная проблема α-радиотерапии </vt:lpstr>
      <vt:lpstr>Что дальше?</vt:lpstr>
      <vt:lpstr>Тераностика</vt:lpstr>
      <vt:lpstr>Презентация PowerPoint</vt:lpstr>
      <vt:lpstr>Презентация PowerPoint</vt:lpstr>
      <vt:lpstr>Субклеточный уровень</vt:lpstr>
      <vt:lpstr>Оже процесс</vt:lpstr>
      <vt:lpstr>Презентация PowerPoint</vt:lpstr>
      <vt:lpstr>Презентация PowerPoint</vt:lpstr>
      <vt:lpstr>Оже-эмиттеры: прорыв в ядерной медицине?</vt:lpstr>
      <vt:lpstr>Новые терапевтические радионуклиды: Оже- и конверсионные электроны</vt:lpstr>
      <vt:lpstr>Pretargeting</vt:lpstr>
      <vt:lpstr>Презентация PowerPoint</vt:lpstr>
      <vt:lpstr>Биоортогональная химия \ Click-chemistry </vt:lpstr>
      <vt:lpstr>Презентация PowerPoint</vt:lpstr>
      <vt:lpstr>Презентация PowerPoint</vt:lpstr>
      <vt:lpstr>ПЭТ+МРТ</vt:lpstr>
      <vt:lpstr>Нейтрон-захватная терапия</vt:lpstr>
      <vt:lpstr>Презентация PowerPoint</vt:lpstr>
      <vt:lpstr>Адронная терапия</vt:lpstr>
      <vt:lpstr>Использование пучков 11C – ПЭТ+адронная терапия</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Алиев Рамиз Автандилович</dc:creator>
  <cp:lastModifiedBy>ramiz aliev</cp:lastModifiedBy>
  <cp:revision>40</cp:revision>
  <dcterms:created xsi:type="dcterms:W3CDTF">2018-12-10T11:33:43Z</dcterms:created>
  <dcterms:modified xsi:type="dcterms:W3CDTF">2019-05-23T06:38:49Z</dcterms:modified>
</cp:coreProperties>
</file>